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77" r:id="rId15"/>
    <p:sldId id="267" r:id="rId16"/>
    <p:sldId id="274" r:id="rId17"/>
    <p:sldId id="269" r:id="rId18"/>
    <p:sldId id="270" r:id="rId19"/>
    <p:sldId id="273" r:id="rId20"/>
    <p:sldId id="271" r:id="rId21"/>
    <p:sldId id="272" r:id="rId22"/>
    <p:sldId id="279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9A127D4-8297-43E7-B289-2580A247F824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D04FA3F-0C27-4C73-B18C-A3D7D531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Script</a:t>
            </a:r>
            <a:r>
              <a:rPr lang="en-US" baseline="0" dirty="0" smtClean="0"/>
              <a:t> 01. OK, not too exciting since I haven’t run any queries since restart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FA3F-0C27-4C73-B18C-A3D7D5313B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script 02. Add PK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FA3F-0C27-4C73-B18C-A3D7D5313B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8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– script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FA3F-0C27-4C73-B18C-A3D7D5313B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script 4 – index rebuild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FA3F-0C27-4C73-B18C-A3D7D5313B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r>
              <a:rPr lang="en-US" baseline="0" dirty="0" smtClean="0"/>
              <a:t> 05 – create </a:t>
            </a:r>
            <a:r>
              <a:rPr lang="en-US" baseline="0" dirty="0" err="1" smtClean="0"/>
              <a:t>index_maintenance_log</a:t>
            </a:r>
            <a:r>
              <a:rPr lang="en-US" baseline="0" dirty="0" smtClean="0"/>
              <a:t> table and script 06 create index usage stats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FA3F-0C27-4C73-B18C-A3D7D5313B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8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 07 – create </a:t>
            </a:r>
            <a:r>
              <a:rPr lang="en-US" dirty="0" err="1" smtClean="0"/>
              <a:t>index_usage_stats_staging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FA3F-0C27-4C73-B18C-A3D7D5313B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 10 – Index</a:t>
            </a:r>
            <a:r>
              <a:rPr lang="en-US" baseline="0" dirty="0" smtClean="0"/>
              <a:t> Usage Proc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FA3F-0C27-4C73-B18C-A3D7D5313B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</a:t>
            </a:r>
            <a:r>
              <a:rPr lang="en-US" baseline="0" dirty="0" smtClean="0"/>
              <a:t> 08 – the proc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FA3F-0C27-4C73-B18C-A3D7D5313B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0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 09 – The real proc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FA3F-0C27-4C73-B18C-A3D7D5313B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3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Tracking Index Usage in SQL 2012 and 2014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Quick! Someone tell Microsoft so they can fix this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First reported 4/27/2012 on connect.microsoft.com by </a:t>
            </a:r>
            <a:r>
              <a:rPr lang="en-US" sz="2400" smtClean="0"/>
              <a:t>Joe </a:t>
            </a:r>
            <a:r>
              <a:rPr lang="en-US" sz="2400" smtClean="0"/>
              <a:t>Sack </a:t>
            </a:r>
            <a:r>
              <a:rPr lang="en-US" sz="2400" dirty="0" smtClean="0"/>
              <a:t>(</a:t>
            </a:r>
            <a:r>
              <a:rPr lang="en-US" sz="2400" dirty="0" err="1" smtClean="0"/>
              <a:t>sql</a:t>
            </a:r>
            <a:r>
              <a:rPr lang="en-US" sz="2400" dirty="0" smtClean="0"/>
              <a:t> skills)</a:t>
            </a:r>
          </a:p>
          <a:p>
            <a:r>
              <a:rPr lang="en-US" sz="2400" dirty="0" smtClean="0"/>
              <a:t>91 to 0 votes to fix</a:t>
            </a:r>
          </a:p>
          <a:p>
            <a:r>
              <a:rPr lang="en-US" sz="2400" dirty="0" smtClean="0"/>
              <a:t>So, they must working pretty hard to take care of this, right?</a:t>
            </a:r>
          </a:p>
          <a:p>
            <a:r>
              <a:rPr lang="en-US" sz="2400" dirty="0" smtClean="0"/>
              <a:t>“Status: Closed as won’t fix”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96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So…back to index usage logging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3801"/>
            <a:ext cx="8596668" cy="514661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Our index maintenance job is set to do an index rebuild when fragmentation hits a certain level (20%? 30%?...whatever)</a:t>
            </a:r>
          </a:p>
          <a:p>
            <a:r>
              <a:rPr lang="en-US" sz="2200" dirty="0" smtClean="0"/>
              <a:t>As soon as that happens, we have lost all our DMV numbers for that index. Just like there was a restart, except...</a:t>
            </a:r>
          </a:p>
          <a:p>
            <a:pPr lvl="1"/>
            <a:r>
              <a:rPr lang="en-US" sz="2200" dirty="0" smtClean="0"/>
              <a:t>Harder to track, since it is index by index</a:t>
            </a:r>
          </a:p>
          <a:p>
            <a:pPr lvl="1"/>
            <a:r>
              <a:rPr lang="en-US" sz="2200" dirty="0" smtClean="0"/>
              <a:t>Harder to track, since there is no internal info tracking when an index was rebuilt (or, if there is, I couldn’t find it)</a:t>
            </a:r>
          </a:p>
          <a:p>
            <a:r>
              <a:rPr lang="en-US" sz="2200" dirty="0" smtClean="0"/>
              <a:t>Now a heavily used index – especially if on a table with a lot of churn – can look like it was hardly ever used. So we risk dropping exactly the indexes we need most.</a:t>
            </a:r>
          </a:p>
          <a:p>
            <a:pPr lvl="1"/>
            <a:r>
              <a:rPr lang="en-US" sz="2200" dirty="0" smtClean="0"/>
              <a:t>Yay!	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321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Level Steps for the Fix (not “The </a:t>
            </a:r>
            <a:r>
              <a:rPr lang="en-US" dirty="0" err="1" smtClean="0"/>
              <a:t>Fixx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7100"/>
            <a:ext cx="8596668" cy="5546343"/>
          </a:xfrm>
        </p:spPr>
        <p:txBody>
          <a:bodyPr/>
          <a:lstStyle/>
          <a:p>
            <a:pPr marL="342900" lvl="1" indent="-342900"/>
            <a:r>
              <a:rPr lang="en-US" sz="2000" dirty="0"/>
              <a:t>Make sure your periodic index maintenance </a:t>
            </a:r>
            <a:r>
              <a:rPr lang="en-US" sz="2000" dirty="0" smtClean="0"/>
              <a:t>rebuild job logs its actions</a:t>
            </a:r>
          </a:p>
          <a:p>
            <a:pPr marL="742950" lvl="2" indent="-342900"/>
            <a:r>
              <a:rPr lang="en-US" sz="2000" dirty="0" smtClean="0"/>
              <a:t>Create a table to hold this info</a:t>
            </a:r>
          </a:p>
          <a:p>
            <a:pPr marL="342900" lvl="1" indent="-342900"/>
            <a:r>
              <a:rPr lang="en-US" sz="2000" dirty="0" smtClean="0"/>
              <a:t>Create a table to hold index usage stats</a:t>
            </a:r>
          </a:p>
          <a:p>
            <a:pPr marL="342900" lvl="1" indent="-342900"/>
            <a:r>
              <a:rPr lang="en-US" sz="2000" dirty="0" smtClean="0"/>
              <a:t>Create a staging table to hold stats since last time the stats were gathered (i.e., delta)</a:t>
            </a:r>
          </a:p>
          <a:p>
            <a:pPr marL="342900" lvl="1" indent="-342900"/>
            <a:r>
              <a:rPr lang="en-US" sz="2000" dirty="0" smtClean="0"/>
              <a:t>The proc that runs as part of the maintenance job has to update usage info</a:t>
            </a:r>
          </a:p>
          <a:p>
            <a:pPr marL="742950" lvl="2" indent="-342900"/>
            <a:r>
              <a:rPr lang="en-US" sz="2000" dirty="0"/>
              <a:t>The proc will </a:t>
            </a:r>
            <a:r>
              <a:rPr lang="en-US" sz="2000" dirty="0" smtClean="0"/>
              <a:t>run BEFORE the index maintenance step</a:t>
            </a:r>
          </a:p>
          <a:p>
            <a:pPr marL="742950" lvl="2" indent="-342900"/>
            <a:r>
              <a:rPr lang="en-US" sz="2000" dirty="0" smtClean="0"/>
              <a:t>The proc will capture the usage delta for each index</a:t>
            </a:r>
          </a:p>
          <a:p>
            <a:pPr marL="742950" lvl="2" indent="-342900"/>
            <a:r>
              <a:rPr lang="en-US" sz="2000" dirty="0" smtClean="0"/>
              <a:t>For each delta, add to the appropriate record, except…</a:t>
            </a:r>
          </a:p>
          <a:p>
            <a:pPr marL="1200150" lvl="3" indent="-342900"/>
            <a:r>
              <a:rPr lang="en-US" sz="2000" dirty="0" smtClean="0"/>
              <a:t>If we’ve had a restart, just add a new record for each index (just like old style)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2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2202"/>
            <a:ext cx="8596668" cy="760164"/>
          </a:xfrm>
        </p:spPr>
        <p:txBody>
          <a:bodyPr/>
          <a:lstStyle/>
          <a:p>
            <a:r>
              <a:rPr lang="en-US" dirty="0" smtClean="0"/>
              <a:t>A picture is worth 1000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824" y="892367"/>
            <a:ext cx="8108414" cy="517792"/>
          </a:xfrm>
        </p:spPr>
        <p:txBody>
          <a:bodyPr/>
          <a:lstStyle/>
          <a:p>
            <a:r>
              <a:rPr lang="en-US" dirty="0" smtClean="0"/>
              <a:t>Step 1: Track Index Usage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3783" y="1410159"/>
            <a:ext cx="2438400" cy="2552354"/>
            <a:chOff x="293783" y="1410159"/>
            <a:chExt cx="2438400" cy="2552354"/>
          </a:xfrm>
        </p:grpSpPr>
        <p:pic>
          <p:nvPicPr>
            <p:cNvPr id="1030" name="Picture 6" descr="http://www.carmelvision.com/wp-content/uploads/2014/06/database_clock_25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83" y="1410159"/>
              <a:ext cx="2438400" cy="2552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77334" y="1410159"/>
              <a:ext cx="163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SQL Agent Job</a:t>
              </a:r>
              <a:endParaRPr lang="en-US" dirty="0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3150824" y="1410159"/>
            <a:ext cx="8108414" cy="51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 2: Index Maintenance (Skip/Reorg/Rebuild)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162 L 0.00182 0.6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334" y="132202"/>
            <a:ext cx="8596668" cy="7601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 picture is worth 1000 words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50824" y="892366"/>
            <a:ext cx="8108414" cy="48909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 1: Track Index Usage</a:t>
            </a:r>
          </a:p>
          <a:p>
            <a:pPr lvl="1"/>
            <a:r>
              <a:rPr lang="en-US" dirty="0" smtClean="0"/>
              <a:t>Staging Table Swaps Old Data For New Data</a:t>
            </a:r>
          </a:p>
          <a:p>
            <a:pPr marL="457200" lvl="1" indent="0">
              <a:buNone/>
            </a:pPr>
            <a:r>
              <a:rPr lang="en-US" dirty="0" smtClean="0"/>
              <a:t>           Pre</a:t>
            </a:r>
            <a:r>
              <a:rPr lang="en-US" dirty="0"/>
              <a:t>	                                   During                                    After           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Unless there was a rebuild of index 1 since last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Pre	                                   During                                    After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Either way, the delta (= usage since last time) = 21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3783" y="1410159"/>
            <a:ext cx="2438400" cy="2552354"/>
            <a:chOff x="293783" y="1410159"/>
            <a:chExt cx="2438400" cy="2552354"/>
          </a:xfrm>
        </p:grpSpPr>
        <p:pic>
          <p:nvPicPr>
            <p:cNvPr id="5" name="Picture 6" descr="http://www.carmelvision.com/wp-content/uploads/2014/06/database_clock_25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83" y="1410159"/>
              <a:ext cx="2438400" cy="2552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77334" y="1410159"/>
              <a:ext cx="163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SQL Agent Job</a:t>
              </a:r>
              <a:endParaRPr lang="en-US" dirty="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3150824" y="6037243"/>
            <a:ext cx="8108414" cy="51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Step 2: Index Maintenance (Skip/Reorg/Rebuild)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97128"/>
              </p:ext>
            </p:extLst>
          </p:nvPr>
        </p:nvGraphicFramePr>
        <p:xfrm>
          <a:off x="3305797" y="2154897"/>
          <a:ext cx="2506950" cy="79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50"/>
                <a:gridCol w="835650"/>
                <a:gridCol w="835650"/>
              </a:tblGrid>
              <a:tr h="39881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</a:t>
                      </a:r>
                      <a:endParaRPr lang="en-US" sz="1400" dirty="0"/>
                    </a:p>
                  </a:txBody>
                  <a:tcPr/>
                </a:tc>
              </a:tr>
              <a:tr h="39881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IX1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44405"/>
              </p:ext>
            </p:extLst>
          </p:nvPr>
        </p:nvGraphicFramePr>
        <p:xfrm>
          <a:off x="6194541" y="2170324"/>
          <a:ext cx="2506950" cy="78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50"/>
                <a:gridCol w="835650"/>
                <a:gridCol w="835650"/>
              </a:tblGrid>
              <a:tr h="4146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</a:t>
                      </a:r>
                      <a:endParaRPr lang="en-US" sz="14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IX1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3010"/>
              </p:ext>
            </p:extLst>
          </p:nvPr>
        </p:nvGraphicFramePr>
        <p:xfrm>
          <a:off x="8990989" y="2170323"/>
          <a:ext cx="2506950" cy="77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50"/>
                <a:gridCol w="835650"/>
                <a:gridCol w="835650"/>
              </a:tblGrid>
              <a:tr h="405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</a:t>
                      </a:r>
                      <a:endParaRPr lang="en-US" sz="1400" dirty="0"/>
                    </a:p>
                  </a:txBody>
                  <a:tcPr/>
                </a:tc>
              </a:tr>
              <a:tr h="372737">
                <a:tc>
                  <a:txBody>
                    <a:bodyPr/>
                    <a:lstStyle/>
                    <a:p>
                      <a:r>
                        <a:rPr lang="en-US" dirty="0" smtClean="0"/>
                        <a:t>IX1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82181"/>
              </p:ext>
            </p:extLst>
          </p:nvPr>
        </p:nvGraphicFramePr>
        <p:xfrm>
          <a:off x="3270910" y="3962513"/>
          <a:ext cx="25069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50"/>
                <a:gridCol w="835650"/>
                <a:gridCol w="8356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34051"/>
              </p:ext>
            </p:extLst>
          </p:nvPr>
        </p:nvGraphicFramePr>
        <p:xfrm>
          <a:off x="6192705" y="3962513"/>
          <a:ext cx="25069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50"/>
                <a:gridCol w="835650"/>
                <a:gridCol w="835650"/>
              </a:tblGrid>
              <a:tr h="362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06228"/>
              </p:ext>
            </p:extLst>
          </p:nvPr>
        </p:nvGraphicFramePr>
        <p:xfrm>
          <a:off x="9033221" y="3962513"/>
          <a:ext cx="25069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50"/>
                <a:gridCol w="835650"/>
                <a:gridCol w="8356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4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0500"/>
            <a:ext cx="8596668" cy="1320800"/>
          </a:xfrm>
        </p:spPr>
        <p:txBody>
          <a:bodyPr/>
          <a:lstStyle/>
          <a:p>
            <a:r>
              <a:rPr lang="en-US" dirty="0" smtClean="0"/>
              <a:t>More Details…the tables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5889"/>
            <a:ext cx="8596668" cy="5192711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2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index_maintenance_log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updated as part of the job that actually does the rebuild/reorganize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action_taken</a:t>
            </a:r>
            <a:r>
              <a:rPr lang="en-US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is one of skip/rebuild/reorganize</a:t>
            </a:r>
          </a:p>
          <a:p>
            <a:r>
              <a:rPr lang="en-US" sz="2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maintenance_job_time</a:t>
            </a:r>
            <a:r>
              <a:rPr lang="en-US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is when the nightly/weekly/</a:t>
            </a:r>
            <a:r>
              <a:rPr lang="en-US" sz="2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job started</a:t>
            </a:r>
          </a:p>
          <a:p>
            <a:r>
              <a:rPr lang="en-US" sz="2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en-US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is when the rebuild/reorganize started</a:t>
            </a:r>
          </a:p>
          <a:p>
            <a:r>
              <a:rPr lang="en-US" sz="26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end_date</a:t>
            </a:r>
            <a:r>
              <a:rPr lang="en-US" sz="2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is when the rebuild/reorganize completed</a:t>
            </a:r>
          </a:p>
          <a:p>
            <a:endParaRPr lang="en-US" sz="2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90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Tables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index_usage_stats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This </a:t>
            </a:r>
            <a:r>
              <a:rPr lang="en-US" sz="2400" dirty="0"/>
              <a:t>holds the info on usage – the info we use to evaluate whether or not to drop </a:t>
            </a:r>
            <a:r>
              <a:rPr lang="en-US" sz="2400" dirty="0" smtClean="0"/>
              <a:t>indexes</a:t>
            </a:r>
          </a:p>
          <a:p>
            <a:r>
              <a:rPr lang="en-US" sz="2400" dirty="0"/>
              <a:t>Pretty straightforward – just capture everything the DMV’s offer</a:t>
            </a:r>
          </a:p>
          <a:p>
            <a:r>
              <a:rPr lang="en-US" sz="2400" dirty="0" smtClean="0"/>
              <a:t>Additionally, two more columns:</a:t>
            </a:r>
          </a:p>
          <a:p>
            <a:pPr lvl="1"/>
            <a:r>
              <a:rPr lang="en-US" sz="2200" dirty="0" err="1" smtClean="0"/>
              <a:t>Start_time</a:t>
            </a:r>
            <a:r>
              <a:rPr lang="en-US" sz="2200" dirty="0" smtClean="0"/>
              <a:t> (which hold when the server last restarted)</a:t>
            </a:r>
          </a:p>
          <a:p>
            <a:pPr lvl="1"/>
            <a:r>
              <a:rPr lang="en-US" sz="2200" dirty="0" err="1" smtClean="0"/>
              <a:t>Capture_time</a:t>
            </a:r>
            <a:r>
              <a:rPr lang="en-US" sz="2200" dirty="0" smtClean="0"/>
              <a:t> (which is when the records was created/updated)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Tables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2663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CREATE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TABLE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dbo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sz="2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index_usage_stats_staging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“_user” and “_system” columns all get defaults of 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As the “staging” implies, this is where we hold info on the usage, from last run until this run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a given index, we will either add the usage number, or add a new row…more later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table is not truncated/refilled with each run, but instead the values get over-written each run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7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4078"/>
            <a:ext cx="8596668" cy="88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what does the proc do – a bit more detail?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1923"/>
            <a:ext cx="8596668" cy="5134356"/>
          </a:xfrm>
        </p:spPr>
        <p:txBody>
          <a:bodyPr>
            <a:noAutofit/>
          </a:bodyPr>
          <a:lstStyle/>
          <a:p>
            <a:r>
              <a:rPr lang="en-US" dirty="0" smtClean="0"/>
              <a:t>Make sure that the staging table has rows for all indexes/heaps that have usage</a:t>
            </a:r>
          </a:p>
          <a:p>
            <a:r>
              <a:rPr lang="en-US" dirty="0" smtClean="0"/>
              <a:t>Add records to the usage stats table for any index that had no </a:t>
            </a:r>
            <a:r>
              <a:rPr lang="en-US" i="1" dirty="0" smtClean="0"/>
              <a:t>previous</a:t>
            </a:r>
            <a:r>
              <a:rPr lang="en-US" dirty="0" smtClean="0"/>
              <a:t> usage (including new indexes)</a:t>
            </a:r>
          </a:p>
          <a:p>
            <a:r>
              <a:rPr lang="en-US" dirty="0" smtClean="0"/>
              <a:t>Has the server been restarted since our last capture?</a:t>
            </a:r>
          </a:p>
          <a:p>
            <a:pPr lvl="1"/>
            <a:r>
              <a:rPr lang="en-US" sz="1800" dirty="0" smtClean="0"/>
              <a:t>Yes: Add a new </a:t>
            </a:r>
            <a:r>
              <a:rPr lang="en-US" sz="2000" dirty="0" smtClean="0"/>
              <a:t>record</a:t>
            </a:r>
            <a:r>
              <a:rPr lang="en-US" sz="1800" dirty="0" smtClean="0"/>
              <a:t> for every index that has had any usage since restart – pulling the info directly from the DMV (dm_db_index_usage_stats)</a:t>
            </a:r>
          </a:p>
          <a:p>
            <a:pPr lvl="1"/>
            <a:r>
              <a:rPr lang="en-US" sz="1800" dirty="0" smtClean="0"/>
              <a:t>No:</a:t>
            </a:r>
          </a:p>
          <a:p>
            <a:pPr lvl="2"/>
            <a:r>
              <a:rPr lang="en-US" sz="1800" dirty="0" smtClean="0"/>
              <a:t>Reset staging table’s “prior_run” numbers to its “current_run” numbers</a:t>
            </a:r>
          </a:p>
          <a:p>
            <a:pPr lvl="2"/>
            <a:r>
              <a:rPr lang="en-US" sz="1800" dirty="0" smtClean="0"/>
              <a:t>For any indexes that have been rebuilt since our last run, over-write the new “prior_run” values with “0”</a:t>
            </a:r>
          </a:p>
          <a:p>
            <a:pPr lvl="2"/>
            <a:r>
              <a:rPr lang="en-US" sz="1800" dirty="0" smtClean="0"/>
              <a:t>Set the “current_run” numbers to those from DMV</a:t>
            </a:r>
          </a:p>
          <a:p>
            <a:pPr lvl="2"/>
            <a:r>
              <a:rPr lang="en-US" sz="1800" dirty="0" smtClean="0"/>
              <a:t>Update usage stats table by getting the delta from the staging table, and add the delta to the existing value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4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let’s see it 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OK, let’s load up some demos here. Hang on to your hats.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8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“Who Am I”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 Schwartz</a:t>
            </a:r>
          </a:p>
          <a:p>
            <a:pPr lvl="1"/>
            <a:r>
              <a:rPr lang="en-US" dirty="0" smtClean="0"/>
              <a:t>Doing Database-</a:t>
            </a:r>
            <a:r>
              <a:rPr lang="en-US" dirty="0" err="1" smtClean="0"/>
              <a:t>ish</a:t>
            </a:r>
            <a:r>
              <a:rPr lang="en-US" dirty="0" smtClean="0"/>
              <a:t> stuff for 15+ years</a:t>
            </a:r>
          </a:p>
          <a:p>
            <a:r>
              <a:rPr lang="en-US" dirty="0" smtClean="0"/>
              <a:t>Data Architect at CommerceHub </a:t>
            </a:r>
          </a:p>
          <a:p>
            <a:r>
              <a:rPr lang="en-US" dirty="0" smtClean="0"/>
              <a:t>Particular areas of interest are query tuning and index tuning</a:t>
            </a:r>
          </a:p>
          <a:p>
            <a:r>
              <a:rPr lang="en-US" dirty="0" smtClean="0"/>
              <a:t>Twitter: nope, I don’t tweet</a:t>
            </a:r>
          </a:p>
          <a:p>
            <a:r>
              <a:rPr lang="en-US" dirty="0" smtClean="0"/>
              <a:t>Blog: nope, I don’t blog</a:t>
            </a:r>
          </a:p>
          <a:p>
            <a:r>
              <a:rPr lang="en-US" dirty="0" smtClean="0"/>
              <a:t>Facebook: nope, not that either</a:t>
            </a:r>
          </a:p>
          <a:p>
            <a:r>
              <a:rPr lang="en-US" dirty="0" smtClean="0"/>
              <a:t>Feel free to email me: Schwartz.ken@gmail.com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proc look like? Let’s see the code already…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Ok. Here it is…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585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OK…now my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53" y="1740666"/>
            <a:ext cx="8596668" cy="4478132"/>
          </a:xfrm>
        </p:spPr>
        <p:txBody>
          <a:bodyPr>
            <a:normAutofit/>
          </a:bodyPr>
          <a:lstStyle/>
          <a:p>
            <a:r>
              <a:rPr lang="en-US" dirty="0" smtClean="0"/>
              <a:t>This presentation made frequent use of </a:t>
            </a:r>
            <a:r>
              <a:rPr lang="en-US" dirty="0" err="1" smtClean="0"/>
              <a:t>sys.dm_db_index_usage_stats</a:t>
            </a:r>
            <a:r>
              <a:rPr lang="en-US" dirty="0" smtClean="0"/>
              <a:t>. But that is not the only stats-related DMV. There is also </a:t>
            </a:r>
            <a:r>
              <a:rPr lang="en-US" dirty="0" err="1" smtClean="0"/>
              <a:t>sys.dm_db_index_operational_stats</a:t>
            </a:r>
            <a:endParaRPr lang="en-US" dirty="0" smtClean="0"/>
          </a:p>
          <a:p>
            <a:r>
              <a:rPr lang="en-US" dirty="0" smtClean="0"/>
              <a:t>Can anyone tell me the difference between them?</a:t>
            </a:r>
          </a:p>
          <a:p>
            <a:pPr lvl="1"/>
            <a:r>
              <a:rPr lang="en-US" dirty="0" err="1" smtClean="0"/>
              <a:t>Usage_stats</a:t>
            </a:r>
            <a:r>
              <a:rPr lang="en-US" dirty="0" smtClean="0"/>
              <a:t> tells us how many times an index shows up in the execution plan of code that gets executed</a:t>
            </a:r>
          </a:p>
          <a:p>
            <a:pPr lvl="1"/>
            <a:r>
              <a:rPr lang="en-US" dirty="0" err="1" smtClean="0"/>
              <a:t>Operational_stats</a:t>
            </a:r>
            <a:r>
              <a:rPr lang="en-US" dirty="0" smtClean="0"/>
              <a:t> tell us how many times operations on the index were executed</a:t>
            </a:r>
          </a:p>
          <a:p>
            <a:r>
              <a:rPr lang="en-US" dirty="0" smtClean="0"/>
              <a:t>So, for example, suppose we have an index that shows up in a query plan as the inner part of a loop join. In usage stats, the number will bump up by 1 when the SQL is run</a:t>
            </a:r>
          </a:p>
          <a:p>
            <a:r>
              <a:rPr lang="en-US" dirty="0" smtClean="0"/>
              <a:t>But in operational stats, the number will increment by the amount of iterations in the loop.</a:t>
            </a:r>
          </a:p>
          <a:p>
            <a:r>
              <a:rPr lang="en-US" dirty="0" smtClean="0"/>
              <a:t>There is one </a:t>
            </a:r>
            <a:r>
              <a:rPr lang="en-US" smtClean="0"/>
              <a:t>catch…umm…one cache???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1320800"/>
          </a:xfrm>
        </p:spPr>
        <p:txBody>
          <a:bodyPr/>
          <a:lstStyle/>
          <a:p>
            <a:r>
              <a:rPr lang="en-US" dirty="0" smtClean="0"/>
              <a:t>Goal: Develop a way to track index usage over a period of time.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0"/>
            <a:ext cx="8596668" cy="4876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Typical question for DBA to address: What indexes do we have that we don’t really need?</a:t>
            </a:r>
          </a:p>
          <a:p>
            <a:pPr lvl="1"/>
            <a:r>
              <a:rPr lang="en-US" sz="2000" dirty="0" smtClean="0"/>
              <a:t>Obvious answer: Any index that we update, but never read from</a:t>
            </a:r>
          </a:p>
          <a:p>
            <a:pPr lvl="1"/>
            <a:r>
              <a:rPr lang="en-US" sz="2000" dirty="0" smtClean="0"/>
              <a:t>Fuzzier answer: Any index that we update WAAAAAY more than we read from</a:t>
            </a:r>
          </a:p>
          <a:p>
            <a:pPr lvl="2"/>
            <a:r>
              <a:rPr lang="en-US" sz="2000" dirty="0" smtClean="0"/>
              <a:t>How much more is “WAAAAAY” more?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To answer, we need to find information on index usage. This is easy – do a quick AltaVista search</a:t>
            </a:r>
          </a:p>
          <a:p>
            <a:pPr lvl="1"/>
            <a:r>
              <a:rPr lang="en-US" sz="2000" dirty="0" smtClean="0"/>
              <a:t>Hmm…AltaVista no longer exists</a:t>
            </a:r>
          </a:p>
          <a:p>
            <a:pPr lvl="1"/>
            <a:r>
              <a:rPr lang="en-US" sz="2000" dirty="0" smtClean="0"/>
              <a:t>Now what do we do?</a:t>
            </a:r>
          </a:p>
          <a:p>
            <a:pPr lvl="1"/>
            <a:r>
              <a:rPr lang="en-US" sz="2000" dirty="0" smtClean="0"/>
              <a:t>Lycos search!!!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sys.dm_db_index_usage_stats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DMV to track index usage supplied by Microsoft. THANKS!</a:t>
            </a:r>
          </a:p>
          <a:p>
            <a:r>
              <a:rPr lang="en-US" sz="2400" dirty="0" smtClean="0"/>
              <a:t>Here’s the code I turn to…I stole it from the internet and tweaked it about 5 years ago</a:t>
            </a:r>
          </a:p>
          <a:p>
            <a:pPr lvl="1"/>
            <a:r>
              <a:rPr lang="en-US" sz="2400" dirty="0" smtClean="0"/>
              <a:t>Just run this in whatever database you want to see index usage</a:t>
            </a:r>
          </a:p>
          <a:p>
            <a:r>
              <a:rPr lang="en-US" sz="2400" dirty="0" smtClean="0"/>
              <a:t>For ease of use, I turned this into a proc, “</a:t>
            </a:r>
            <a:r>
              <a:rPr lang="en-US" sz="2400" dirty="0" err="1" smtClean="0"/>
              <a:t>ix_rw_ratio</a:t>
            </a:r>
            <a:r>
              <a:rPr lang="en-US" sz="2400" dirty="0" smtClean="0"/>
              <a:t>” (</a:t>
            </a:r>
            <a:r>
              <a:rPr lang="en-US" sz="2400" dirty="0" err="1" smtClean="0"/>
              <a:t>index_read_write_ratio</a:t>
            </a:r>
            <a:r>
              <a:rPr lang="en-US" sz="2400" dirty="0" smtClean="0"/>
              <a:t>) – just pass in name of database you want info for – can run from any database</a:t>
            </a:r>
          </a:p>
          <a:p>
            <a:r>
              <a:rPr lang="en-US" sz="2400" dirty="0" smtClean="0"/>
              <a:t>Hmmm…not very exciting. Well, server just restarted when I booted up, so DMV’s were reset – because that’s how DMV’s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sys.dm_db_index_usage_stats</a:t>
            </a:r>
            <a:r>
              <a:rPr lang="en-US" dirty="0"/>
              <a:t> </a:t>
            </a:r>
            <a:r>
              <a:rPr lang="en-US" dirty="0" smtClean="0"/>
              <a:t>(continued)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run some queries and recheck the DMV info</a:t>
            </a:r>
          </a:p>
          <a:p>
            <a:r>
              <a:rPr lang="en-US" sz="2400" dirty="0" smtClean="0"/>
              <a:t>Run some for scans, some for seeks</a:t>
            </a:r>
          </a:p>
          <a:p>
            <a:r>
              <a:rPr lang="en-US" sz="2400" dirty="0" smtClean="0"/>
              <a:t>And now recheck</a:t>
            </a:r>
          </a:p>
          <a:p>
            <a:r>
              <a:rPr lang="en-US" sz="2400" dirty="0" smtClean="0"/>
              <a:t>OK…so everything is exactly as we expected</a:t>
            </a:r>
          </a:p>
          <a:p>
            <a:r>
              <a:rPr lang="en-US" sz="2400" dirty="0" smtClean="0"/>
              <a:t>Why are you making me watch this, Ken?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2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Accumulating Index Usage Stats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8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OK, finally…the point of this all…</a:t>
            </a:r>
          </a:p>
          <a:p>
            <a:r>
              <a:rPr lang="en-US" sz="2400" dirty="0" smtClean="0"/>
              <a:t>Easy enough:	</a:t>
            </a:r>
          </a:p>
          <a:p>
            <a:pPr lvl="1"/>
            <a:r>
              <a:rPr lang="en-US" sz="2400" dirty="0" smtClean="0"/>
              <a:t>Create a table to log index usage</a:t>
            </a:r>
          </a:p>
          <a:p>
            <a:pPr lvl="1"/>
            <a:r>
              <a:rPr lang="en-US" sz="2400" dirty="0" smtClean="0"/>
              <a:t>Create a proc that hits the DMV, and for each index, upsert the usage in the log table</a:t>
            </a:r>
          </a:p>
          <a:p>
            <a:pPr lvl="1"/>
            <a:r>
              <a:rPr lang="en-US" sz="2400" dirty="0" smtClean="0"/>
              <a:t>Create SQL Agent Job that calls the proc</a:t>
            </a:r>
          </a:p>
          <a:p>
            <a:pPr lvl="1"/>
            <a:r>
              <a:rPr lang="en-US" sz="2400" dirty="0" smtClean="0"/>
              <a:t>Schedule it to run every…day…week…whatever</a:t>
            </a:r>
          </a:p>
          <a:p>
            <a:pPr lvl="1"/>
            <a:r>
              <a:rPr lang="en-US" sz="2400" dirty="0" smtClean="0"/>
              <a:t>Except…</a:t>
            </a:r>
            <a:r>
              <a:rPr lang="en-US" sz="2400" dirty="0" err="1" smtClean="0"/>
              <a:t>ummm</a:t>
            </a:r>
            <a:r>
              <a:rPr lang="en-US" sz="2400" dirty="0" smtClean="0"/>
              <a:t>…has there been a server restart since last run?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593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sys.dm_os_sys_info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Microsoft to the rescue again. This DMV gives us exactly what we need</a:t>
            </a:r>
          </a:p>
          <a:p>
            <a:r>
              <a:rPr lang="en-US" sz="2400" dirty="0"/>
              <a:t>SELECT </a:t>
            </a:r>
            <a:r>
              <a:rPr lang="en-US" sz="2400" dirty="0" err="1"/>
              <a:t>sqlserver_start_time</a:t>
            </a:r>
            <a:r>
              <a:rPr lang="en-US" sz="2400" dirty="0"/>
              <a:t> FROM </a:t>
            </a:r>
            <a:r>
              <a:rPr lang="en-US" sz="2400" dirty="0" err="1" smtClean="0"/>
              <a:t>sys.dm_os_sys_info</a:t>
            </a:r>
            <a:endParaRPr lang="en-US" sz="2400" dirty="0" smtClean="0"/>
          </a:p>
          <a:p>
            <a:r>
              <a:rPr lang="en-US" sz="2400" dirty="0" smtClean="0"/>
              <a:t>Now make sure your proc checks if there’s been a server restart since last run and if so, create a new record for all indexes (if not, just update existing records)</a:t>
            </a:r>
          </a:p>
          <a:p>
            <a:r>
              <a:rPr lang="en-US" sz="2400" dirty="0" smtClean="0"/>
              <a:t>When querying the logging table, aggregate as needed</a:t>
            </a:r>
          </a:p>
          <a:p>
            <a:r>
              <a:rPr lang="en-US" sz="2400" dirty="0" smtClean="0"/>
              <a:t>So far, really nothing new – this is pretty much the classic solution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repeat myself when under stress…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sz="2400" dirty="0"/>
              <a:t>OK…so everything is exactly as we </a:t>
            </a:r>
            <a:r>
              <a:rPr lang="en-US" sz="2400" dirty="0" smtClean="0"/>
              <a:t>expected</a:t>
            </a:r>
          </a:p>
          <a:p>
            <a:r>
              <a:rPr lang="en-US" sz="2400" dirty="0" smtClean="0"/>
              <a:t>Why </a:t>
            </a:r>
            <a:r>
              <a:rPr lang="en-US" sz="2400" dirty="0"/>
              <a:t>are you making me watch this, Ken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Let’s look at one more example now…look at what happens after we run some index maintenance (which we all do, right? Well, that’s a whole ‘</a:t>
            </a:r>
            <a:r>
              <a:rPr lang="en-US" sz="2400" dirty="0" err="1" smtClean="0"/>
              <a:t>nother</a:t>
            </a:r>
            <a:r>
              <a:rPr lang="en-US" sz="2400" dirty="0" smtClean="0"/>
              <a:t> debate there)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Whaaaa</a:t>
            </a:r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happened to the index usage info?</a:t>
            </a:r>
          </a:p>
          <a:p>
            <a:r>
              <a:rPr lang="en-US" sz="2400" dirty="0" smtClean="0"/>
              <a:t>“That never happened before” – at least, not prior to 2012</a:t>
            </a:r>
          </a:p>
          <a:p>
            <a:r>
              <a:rPr lang="en-US" sz="2400" dirty="0" smtClean="0"/>
              <a:t>What does BOL say? </a:t>
            </a:r>
            <a:r>
              <a:rPr lang="en-US" sz="2400" dirty="0"/>
              <a:t>From </a:t>
            </a:r>
            <a:r>
              <a:rPr lang="en-US" sz="2400" dirty="0">
                <a:solidFill>
                  <a:schemeClr val="tx1"/>
                </a:solidFill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</a:rPr>
              <a:t>msdn.microsoft.com/en-us/library/ms188755.aspx     </a:t>
            </a:r>
            <a:r>
              <a:rPr lang="en-US" sz="2400" dirty="0" smtClean="0"/>
              <a:t>(2014 page on </a:t>
            </a:r>
            <a:r>
              <a:rPr lang="en-US" sz="2400" dirty="0" err="1" smtClean="0"/>
              <a:t>sys.index_usage_stats</a:t>
            </a:r>
            <a:r>
              <a:rPr lang="en-US" sz="2400" dirty="0" smtClean="0"/>
              <a:t>): “The </a:t>
            </a:r>
            <a:r>
              <a:rPr lang="en-US" sz="2400" dirty="0"/>
              <a:t>counters are initialized to empty whenever the SQL Server (MSSQLSERVER) service is started. In addition, whenever a database is detached or is shut down (for example, because AUTO_CLOSE is set to ON), all rows associated with the database are removed</a:t>
            </a:r>
            <a:r>
              <a:rPr lang="en-US" sz="2400" dirty="0" smtClean="0"/>
              <a:t>.”</a:t>
            </a:r>
          </a:p>
          <a:p>
            <a:r>
              <a:rPr lang="en-US" sz="2400" dirty="0" smtClean="0"/>
              <a:t>Same exact entry for 2012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83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12234</TotalTime>
  <Words>1549</Words>
  <Application>Microsoft Office PowerPoint</Application>
  <PresentationFormat>Widescreen</PresentationFormat>
  <Paragraphs>188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Times New Roman</vt:lpstr>
      <vt:lpstr>Trebuchet MS</vt:lpstr>
      <vt:lpstr>Wingdings 3</vt:lpstr>
      <vt:lpstr>Facet</vt:lpstr>
      <vt:lpstr>Tracking Index Usage in SQL 2012 and 2014  </vt:lpstr>
      <vt:lpstr>Obligatory “Who Am I” slide</vt:lpstr>
      <vt:lpstr>Goal: Develop a way to track index usage over a period of time.</vt:lpstr>
      <vt:lpstr>sys.dm_db_index_usage_stats </vt:lpstr>
      <vt:lpstr>sys.dm_db_index_usage_stats (continued) </vt:lpstr>
      <vt:lpstr>Accumulating Index Usage Stats </vt:lpstr>
      <vt:lpstr>sys.dm_os_sys_info</vt:lpstr>
      <vt:lpstr>I repeat myself when under stress…</vt:lpstr>
      <vt:lpstr>Whaaaa????</vt:lpstr>
      <vt:lpstr>Quick! Someone tell Microsoft so they can fix this bug</vt:lpstr>
      <vt:lpstr>So…back to index usage logging  </vt:lpstr>
      <vt:lpstr>High Level Steps for the Fix (not “The Fixx”)</vt:lpstr>
      <vt:lpstr>A picture is worth 1000 words</vt:lpstr>
      <vt:lpstr>PowerPoint Presentation</vt:lpstr>
      <vt:lpstr>More Details…the tables </vt:lpstr>
      <vt:lpstr>The Tables (continued)</vt:lpstr>
      <vt:lpstr>The Tables (continued)</vt:lpstr>
      <vt:lpstr>So, what does the proc do – a bit more detail?</vt:lpstr>
      <vt:lpstr>So, let’s see it work…</vt:lpstr>
      <vt:lpstr>What does the proc look like? Let’s see the code already… </vt:lpstr>
      <vt:lpstr>Questions?</vt:lpstr>
      <vt:lpstr>OK…now my turn</vt:lpstr>
    </vt:vector>
  </TitlesOfParts>
  <Company>CommerceHub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Index Usage in SQL 2012 and 2014  </dc:title>
  <dc:creator>Kenneth Schwartz</dc:creator>
  <cp:lastModifiedBy>Kenneth Schwartz</cp:lastModifiedBy>
  <cp:revision>117</cp:revision>
  <cp:lastPrinted>2015-06-01T16:40:42Z</cp:lastPrinted>
  <dcterms:created xsi:type="dcterms:W3CDTF">2015-03-06T19:37:33Z</dcterms:created>
  <dcterms:modified xsi:type="dcterms:W3CDTF">2015-07-25T13:45:27Z</dcterms:modified>
</cp:coreProperties>
</file>