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1" r:id="rId3"/>
    <p:sldId id="280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7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B21"/>
    <a:srgbClr val="FFFFFF"/>
    <a:srgbClr val="6325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79" autoAdjust="0"/>
  </p:normalViewPr>
  <p:slideViewPr>
    <p:cSldViewPr>
      <p:cViewPr varScale="1">
        <p:scale>
          <a:sx n="79" d="100"/>
          <a:sy n="79" d="100"/>
        </p:scale>
        <p:origin x="-34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4BE47-AB7B-43EA-A8F3-1307FE3201D6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0CD63-B428-4ACA-82C9-DAB5260BF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704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93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31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2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43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39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31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45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28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0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87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73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17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130425"/>
            <a:ext cx="8928992" cy="1470025"/>
          </a:xfrm>
        </p:spPr>
        <p:txBody>
          <a:bodyPr>
            <a:noAutofit/>
          </a:bodyPr>
          <a:lstStyle/>
          <a:p>
            <a:r>
              <a:rPr lang="en-US" altLang="ko-KR" sz="2600" dirty="0" smtClean="0">
                <a:solidFill>
                  <a:schemeClr val="accent2">
                    <a:lumMod val="50000"/>
                  </a:schemeClr>
                </a:solidFill>
                <a:latin typeface="Wide Latin" panose="020A0A07050505020404" pitchFamily="18" charset="0"/>
              </a:rPr>
              <a:t>Pull Up, Pull Down Resistance</a:t>
            </a:r>
            <a:br>
              <a:rPr lang="en-US" altLang="ko-KR" sz="2600" dirty="0" smtClean="0">
                <a:solidFill>
                  <a:schemeClr val="accent2">
                    <a:lumMod val="50000"/>
                  </a:schemeClr>
                </a:solidFill>
                <a:latin typeface="Wide Latin" panose="020A0A07050505020404" pitchFamily="18" charset="0"/>
              </a:rPr>
            </a:br>
            <a:r>
              <a:rPr lang="en-US" altLang="ko-KR" sz="3200" dirty="0" smtClean="0">
                <a:solidFill>
                  <a:schemeClr val="accent2">
                    <a:lumMod val="50000"/>
                  </a:schemeClr>
                </a:solidFill>
                <a:latin typeface="Wide Latin" panose="020A0A07050505020404" pitchFamily="18" charset="0"/>
              </a:rPr>
              <a:t>Electronic Circuit</a:t>
            </a:r>
            <a:endParaRPr lang="ko-KR" altLang="en-US" sz="3200" dirty="0">
              <a:solidFill>
                <a:schemeClr val="accent2">
                  <a:lumMod val="50000"/>
                </a:schemeClr>
              </a:solidFill>
              <a:latin typeface="Wide Latin" panose="020A0A070505050204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영등포고등학교 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학년 기술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17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632523"/>
                </a:solidFill>
              </a:rPr>
              <a:t>가지고 있으면 좋은 전자 기구</a:t>
            </a:r>
            <a:endParaRPr lang="ko-KR" altLang="en-US" dirty="0">
              <a:solidFill>
                <a:srgbClr val="632523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23975"/>
            <a:ext cx="3096344" cy="2200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00381952" descr="EMB000013687e95"/>
          <p:cNvPicPr>
            <a:picLocks noChangeAspect="1" noChangeArrowheads="1"/>
          </p:cNvPicPr>
          <p:nvPr/>
        </p:nvPicPr>
        <p:blipFill>
          <a:blip r:embed="rId3" cstate="print">
            <a:lum brigh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301" y="1371614"/>
            <a:ext cx="2139702" cy="124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200382432" descr="EMB000013687e9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016" y="2620547"/>
            <a:ext cx="1409973" cy="168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200383392" descr="EMB000013687e9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1" b="8978"/>
          <a:stretch>
            <a:fillRect/>
          </a:stretch>
        </p:blipFill>
        <p:spPr bwMode="auto">
          <a:xfrm>
            <a:off x="6086002" y="1242260"/>
            <a:ext cx="1714105" cy="13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00382592" descr="EMB000013687ea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75" y="2620547"/>
            <a:ext cx="1285875" cy="131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5" name="_x200382352" descr="EMB000013687ea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301" y="2627864"/>
            <a:ext cx="1547664" cy="160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7" name="_x200384032" descr="EMB000013687ea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178" y="1492391"/>
            <a:ext cx="1473822" cy="112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9" name="_x200383792" descr="EMB000013687ea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15311"/>
            <a:ext cx="1940386" cy="168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1" name="_x200384112" descr="EMB000013687ea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3" y="5517233"/>
            <a:ext cx="2770163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3" name="_x200382672" descr="EMB000013687eb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140" y="3789040"/>
            <a:ext cx="1839526" cy="180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7" name="_x200383952" descr="EMB000013687eb6"/>
          <p:cNvPicPr>
            <a:picLocks noChangeAspect="1" noChangeArrowheads="1"/>
          </p:cNvPicPr>
          <p:nvPr/>
        </p:nvPicPr>
        <p:blipFill>
          <a:blip r:embed="rId12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000" y="4438911"/>
            <a:ext cx="2868861" cy="174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_x200383232" descr="EMB000013687eb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5" b="13181"/>
          <a:stretch>
            <a:fillRect/>
          </a:stretch>
        </p:blipFill>
        <p:spPr bwMode="auto">
          <a:xfrm>
            <a:off x="5791607" y="5313265"/>
            <a:ext cx="3368189" cy="15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92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ko-KR" sz="4000" dirty="0" smtClean="0">
                <a:solidFill>
                  <a:schemeClr val="accent2">
                    <a:lumMod val="75000"/>
                  </a:schemeClr>
                </a:solidFill>
              </a:rPr>
              <a:t>engage.intel.com/groups/</a:t>
            </a:r>
            <a:r>
              <a:rPr lang="en-US" altLang="ko-KR" sz="4000" dirty="0" err="1" smtClean="0">
                <a:solidFill>
                  <a:schemeClr val="accent2">
                    <a:lumMod val="75000"/>
                  </a:schemeClr>
                </a:solidFill>
              </a:rPr>
              <a:t>ydptech</a:t>
            </a:r>
            <a:endParaRPr lang="en-US" altLang="ko-KR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ko-KR" alt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인게이지</a:t>
            </a: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(Engage)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</a:rPr>
              <a:t>에 글 올리는 방법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http://goo.gl/1BT2tr</a:t>
            </a:r>
          </a:p>
          <a:p>
            <a:pPr algn="ctr">
              <a:buNone/>
            </a:pP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ko-KR" alt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유튜브에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</a:rPr>
              <a:t> 동영상 올리는 방법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http://goo.gl/4JfPae</a:t>
            </a:r>
          </a:p>
          <a:p>
            <a:pPr>
              <a:buNone/>
            </a:pPr>
            <a:endParaRPr lang="ko-KR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Engage</a:t>
            </a:r>
            <a:r>
              <a:rPr lang="ko-KR" altLang="en-US" dirty="0" smtClean="0">
                <a:solidFill>
                  <a:srgbClr val="632523"/>
                </a:solidFill>
              </a:rPr>
              <a:t>에 오늘 한 일을 </a:t>
            </a:r>
            <a:r>
              <a:rPr lang="en-US" altLang="ko-KR" dirty="0" smtClean="0">
                <a:solidFill>
                  <a:srgbClr val="632523"/>
                </a:solidFill>
              </a:rPr>
              <a:t/>
            </a:r>
            <a:br>
              <a:rPr lang="en-US" altLang="ko-KR" dirty="0" smtClean="0">
                <a:solidFill>
                  <a:srgbClr val="632523"/>
                </a:solidFill>
              </a:rPr>
            </a:br>
            <a:r>
              <a:rPr lang="ko-KR" altLang="en-US" dirty="0" smtClean="0">
                <a:solidFill>
                  <a:srgbClr val="632523"/>
                </a:solidFill>
              </a:rPr>
              <a:t>간단한 소감과 함께 올리세요</a:t>
            </a:r>
            <a:endParaRPr lang="ko-KR" altLang="en-US" dirty="0">
              <a:solidFill>
                <a:srgbClr val="632523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929058" y="1857364"/>
            <a:ext cx="4143404" cy="500066"/>
          </a:xfrm>
          <a:prstGeom prst="wedgeRoundRectCallout">
            <a:avLst>
              <a:gd name="adj1" fmla="val -23012"/>
              <a:gd name="adj2" fmla="val 97594"/>
              <a:gd name="adj3" fmla="val 16667"/>
            </a:avLst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3">
                    <a:lumMod val="50000"/>
                  </a:schemeClr>
                </a:solidFill>
              </a:rPr>
              <a:t>범주는 자기 학급으로 선택</a:t>
            </a:r>
            <a:r>
              <a:rPr lang="en-US" altLang="ko-KR" sz="2400" b="1" dirty="0" smtClean="0">
                <a:solidFill>
                  <a:schemeClr val="accent3">
                    <a:lumMod val="50000"/>
                  </a:schemeClr>
                </a:solidFill>
              </a:rPr>
              <a:t>!!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7" grpId="0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713450"/>
            <a:ext cx="4276725" cy="49149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Serial Monitoring</a:t>
            </a:r>
            <a:endParaRPr lang="ko-KR" altLang="en-US" dirty="0">
              <a:solidFill>
                <a:srgbClr val="632523"/>
              </a:solidFill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38602"/>
            <a:ext cx="3744416" cy="30125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모서리가 둥근 사각형 설명선 22"/>
          <p:cNvSpPr/>
          <p:nvPr/>
        </p:nvSpPr>
        <p:spPr>
          <a:xfrm>
            <a:off x="1619672" y="1770579"/>
            <a:ext cx="3744416" cy="2992704"/>
          </a:xfrm>
          <a:prstGeom prst="wedgeRoundRectCallout">
            <a:avLst>
              <a:gd name="adj1" fmla="val 59727"/>
              <a:gd name="adj2" fmla="val -22607"/>
              <a:gd name="adj3" fmla="val 16667"/>
            </a:avLst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493658" y="4536891"/>
            <a:ext cx="3924436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5V     Sig  GND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6332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직선 연결선 77"/>
          <p:cNvCxnSpPr/>
          <p:nvPr/>
        </p:nvCxnSpPr>
        <p:spPr>
          <a:xfrm>
            <a:off x="611560" y="2132856"/>
            <a:ext cx="32403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611560" y="2103537"/>
            <a:ext cx="0" cy="27964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611560" y="2861320"/>
            <a:ext cx="0" cy="27964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217290" y="3121174"/>
            <a:ext cx="74688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V="1">
            <a:off x="179512" y="3140968"/>
            <a:ext cx="162018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331912" y="3140968"/>
            <a:ext cx="162018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V="1">
            <a:off x="467544" y="3140968"/>
            <a:ext cx="162018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V="1">
            <a:off x="611560" y="3140968"/>
            <a:ext cx="162018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V="1">
            <a:off x="755576" y="3140968"/>
            <a:ext cx="162018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350839" y="2403004"/>
            <a:ext cx="233409" cy="43204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526477" y="2752006"/>
            <a:ext cx="166092" cy="1660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526477" y="2319958"/>
            <a:ext cx="166092" cy="1660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881125" y="2049810"/>
            <a:ext cx="166092" cy="1660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1047217" y="191887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cxnSp>
        <p:nvCxnSpPr>
          <p:cNvPr id="92" name="직선 연결선 91"/>
          <p:cNvCxnSpPr/>
          <p:nvPr/>
        </p:nvCxnSpPr>
        <p:spPr>
          <a:xfrm>
            <a:off x="646330" y="5649917"/>
            <a:ext cx="32403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646330" y="4624794"/>
            <a:ext cx="0" cy="27964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646330" y="5382577"/>
            <a:ext cx="0" cy="27964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385609" y="4924261"/>
            <a:ext cx="233409" cy="43204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561247" y="5273263"/>
            <a:ext cx="166092" cy="1660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561247" y="4841215"/>
            <a:ext cx="166092" cy="1660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915895" y="5566871"/>
            <a:ext cx="166092" cy="1660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081987" y="543593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59942" y="4254693"/>
            <a:ext cx="61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VCC</a:t>
            </a:r>
            <a:endParaRPr lang="ko-KR" altLang="en-US" dirty="0"/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952446"/>
              </p:ext>
            </p:extLst>
          </p:nvPr>
        </p:nvGraphicFramePr>
        <p:xfrm>
          <a:off x="1370017" y="1949933"/>
          <a:ext cx="2121864" cy="1069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932"/>
                <a:gridCol w="1060932"/>
              </a:tblGrid>
              <a:tr h="534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OFF</a:t>
                      </a:r>
                      <a:endParaRPr lang="ko-KR" altLang="en-US" dirty="0"/>
                    </a:p>
                  </a:txBody>
                  <a:tcPr/>
                </a:tc>
              </a:tr>
              <a:tr h="534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Floating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973853"/>
              </p:ext>
            </p:extLst>
          </p:nvPr>
        </p:nvGraphicFramePr>
        <p:xfrm>
          <a:off x="1370019" y="4580487"/>
          <a:ext cx="2121864" cy="1069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932"/>
                <a:gridCol w="1060932"/>
              </a:tblGrid>
              <a:tr h="534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OFF</a:t>
                      </a:r>
                      <a:endParaRPr lang="ko-KR" altLang="en-US" dirty="0"/>
                    </a:p>
                  </a:txBody>
                  <a:tcPr/>
                </a:tc>
              </a:tr>
              <a:tr h="534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Floating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3" name="직선 연결선 102"/>
          <p:cNvCxnSpPr/>
          <p:nvPr/>
        </p:nvCxnSpPr>
        <p:spPr>
          <a:xfrm>
            <a:off x="4689013" y="2636912"/>
            <a:ext cx="32403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4689013" y="2379791"/>
            <a:ext cx="0" cy="50745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4689013" y="3365376"/>
            <a:ext cx="0" cy="27964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4294743" y="3625230"/>
            <a:ext cx="74688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V="1">
            <a:off x="4256965" y="3645024"/>
            <a:ext cx="162018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V="1">
            <a:off x="4409365" y="3645024"/>
            <a:ext cx="162018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 flipV="1">
            <a:off x="4544997" y="3645024"/>
            <a:ext cx="162018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 flipV="1">
            <a:off x="4689013" y="3645024"/>
            <a:ext cx="162018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flipV="1">
            <a:off x="4833029" y="3645024"/>
            <a:ext cx="162018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4428292" y="2907060"/>
            <a:ext cx="233409" cy="43204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타원 112"/>
          <p:cNvSpPr/>
          <p:nvPr/>
        </p:nvSpPr>
        <p:spPr>
          <a:xfrm>
            <a:off x="4603930" y="3256062"/>
            <a:ext cx="166092" cy="1660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4603930" y="2824014"/>
            <a:ext cx="166092" cy="1660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4958578" y="2553866"/>
            <a:ext cx="166092" cy="1660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24670" y="242292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4337974" y="1502583"/>
            <a:ext cx="61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VCC</a:t>
            </a:r>
            <a:endParaRPr lang="ko-KR" altLang="en-US" dirty="0"/>
          </a:p>
        </p:txBody>
      </p:sp>
      <p:cxnSp>
        <p:nvCxnSpPr>
          <p:cNvPr id="118" name="직선 연결선 117"/>
          <p:cNvCxnSpPr/>
          <p:nvPr/>
        </p:nvCxnSpPr>
        <p:spPr>
          <a:xfrm>
            <a:off x="4516789" y="5762095"/>
            <a:ext cx="144016" cy="7930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4516789" y="5868011"/>
            <a:ext cx="144016" cy="7930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4525173" y="6013991"/>
            <a:ext cx="144016" cy="7930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flipH="1">
            <a:off x="4516789" y="5816591"/>
            <a:ext cx="144016" cy="8532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H="1">
            <a:off x="4516789" y="5941983"/>
            <a:ext cx="144016" cy="8532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H="1">
            <a:off x="4515648" y="5698286"/>
            <a:ext cx="144016" cy="8532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4668183" y="1852146"/>
            <a:ext cx="1" cy="22108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4661701" y="5448716"/>
            <a:ext cx="32403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4661701" y="4423593"/>
            <a:ext cx="0" cy="27964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4661701" y="5181376"/>
            <a:ext cx="0" cy="55158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4400980" y="4723060"/>
            <a:ext cx="233409" cy="43204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타원 128"/>
          <p:cNvSpPr/>
          <p:nvPr/>
        </p:nvSpPr>
        <p:spPr>
          <a:xfrm>
            <a:off x="4576618" y="5072062"/>
            <a:ext cx="166092" cy="1660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/>
          <p:cNvSpPr/>
          <p:nvPr/>
        </p:nvSpPr>
        <p:spPr>
          <a:xfrm>
            <a:off x="4576618" y="4640014"/>
            <a:ext cx="166092" cy="1660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4931266" y="5365670"/>
            <a:ext cx="166092" cy="1660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5097358" y="523473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4375313" y="4053492"/>
            <a:ext cx="61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VCC</a:t>
            </a:r>
            <a:endParaRPr lang="ko-KR" altLang="en-US" dirty="0"/>
          </a:p>
        </p:txBody>
      </p:sp>
      <p:cxnSp>
        <p:nvCxnSpPr>
          <p:cNvPr id="134" name="직선 연결선 133"/>
          <p:cNvCxnSpPr/>
          <p:nvPr/>
        </p:nvCxnSpPr>
        <p:spPr>
          <a:xfrm>
            <a:off x="4659663" y="6065796"/>
            <a:ext cx="1" cy="22108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4536509" y="2103537"/>
            <a:ext cx="144016" cy="7930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4536509" y="2209453"/>
            <a:ext cx="144016" cy="7930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4544893" y="2355433"/>
            <a:ext cx="144016" cy="7930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flipH="1">
            <a:off x="4536509" y="2158033"/>
            <a:ext cx="144016" cy="8532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 flipH="1">
            <a:off x="4536509" y="2283425"/>
            <a:ext cx="144016" cy="8532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flipH="1">
            <a:off x="4535368" y="2039728"/>
            <a:ext cx="144016" cy="8532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4303126" y="6272821"/>
            <a:ext cx="74688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V="1">
            <a:off x="4265348" y="6292615"/>
            <a:ext cx="162018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 flipV="1">
            <a:off x="4417748" y="6292615"/>
            <a:ext cx="162018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flipV="1">
            <a:off x="4553380" y="6292615"/>
            <a:ext cx="162018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 flipV="1">
            <a:off x="4697396" y="6292615"/>
            <a:ext cx="162018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 flipV="1">
            <a:off x="4841412" y="6292615"/>
            <a:ext cx="162018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7" name="표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282355"/>
              </p:ext>
            </p:extLst>
          </p:nvPr>
        </p:nvGraphicFramePr>
        <p:xfrm>
          <a:off x="5580113" y="3123084"/>
          <a:ext cx="3096345" cy="1440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115"/>
                <a:gridCol w="1032115"/>
                <a:gridCol w="1032115"/>
              </a:tblGrid>
              <a:tr h="51517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OFF</a:t>
                      </a:r>
                      <a:endParaRPr lang="ko-KR" altLang="en-US" dirty="0"/>
                    </a:p>
                  </a:txBody>
                  <a:tcPr/>
                </a:tc>
              </a:tr>
              <a:tr h="462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Pull Up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5V</a:t>
                      </a:r>
                      <a:endParaRPr lang="ko-KR" altLang="en-US" dirty="0"/>
                    </a:p>
                  </a:txBody>
                  <a:tcPr/>
                </a:tc>
              </a:tr>
              <a:tr h="462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Pull </a:t>
                      </a:r>
                      <a:r>
                        <a:rPr lang="en-US" altLang="ko-KR" dirty="0" err="1" smtClean="0"/>
                        <a:t>Dn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0V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8" name="TextBox 147"/>
          <p:cNvSpPr txBox="1"/>
          <p:nvPr/>
        </p:nvSpPr>
        <p:spPr>
          <a:xfrm>
            <a:off x="4673811" y="199817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풀업</a:t>
            </a:r>
            <a:r>
              <a:rPr lang="ko-KR" altLang="en-US" dirty="0" smtClean="0"/>
              <a:t> 저항</a:t>
            </a:r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689653" y="568431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풀다운 저항</a:t>
            </a:r>
            <a:endParaRPr lang="ko-KR" altLang="en-US" dirty="0"/>
          </a:p>
        </p:txBody>
      </p:sp>
      <p:sp>
        <p:nvSpPr>
          <p:cNvPr id="15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3200" dirty="0" err="1" smtClean="0">
                <a:solidFill>
                  <a:srgbClr val="632523"/>
                </a:solidFill>
              </a:rPr>
              <a:t>풀업</a:t>
            </a:r>
            <a:r>
              <a:rPr lang="en-US" altLang="ko-KR" sz="3200" dirty="0" smtClean="0">
                <a:solidFill>
                  <a:srgbClr val="632523"/>
                </a:solidFill>
              </a:rPr>
              <a:t>(Pull Up)</a:t>
            </a:r>
            <a:r>
              <a:rPr lang="ko-KR" altLang="en-US" sz="3200" dirty="0" smtClean="0">
                <a:solidFill>
                  <a:srgbClr val="632523"/>
                </a:solidFill>
              </a:rPr>
              <a:t>저항</a:t>
            </a:r>
            <a:r>
              <a:rPr lang="en-US" altLang="ko-KR" sz="3200" dirty="0" smtClean="0">
                <a:solidFill>
                  <a:srgbClr val="632523"/>
                </a:solidFill>
              </a:rPr>
              <a:t>, </a:t>
            </a:r>
            <a:r>
              <a:rPr lang="ko-KR" altLang="en-US" sz="3200" dirty="0" smtClean="0">
                <a:solidFill>
                  <a:srgbClr val="632523"/>
                </a:solidFill>
              </a:rPr>
              <a:t>풀다운</a:t>
            </a:r>
            <a:r>
              <a:rPr lang="en-US" altLang="ko-KR" sz="3200" dirty="0" smtClean="0">
                <a:solidFill>
                  <a:srgbClr val="632523"/>
                </a:solidFill>
              </a:rPr>
              <a:t>(Pull Down)</a:t>
            </a:r>
            <a:r>
              <a:rPr lang="ko-KR" altLang="en-US" sz="3200" dirty="0" smtClean="0">
                <a:solidFill>
                  <a:srgbClr val="632523"/>
                </a:solidFill>
              </a:rPr>
              <a:t>저항</a:t>
            </a:r>
            <a:endParaRPr lang="ko-KR" altLang="en-US" sz="3200" dirty="0">
              <a:solidFill>
                <a:srgbClr val="6325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9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91" grpId="0"/>
      <p:bldP spid="96" grpId="0" animBg="1"/>
      <p:bldP spid="97" grpId="0" animBg="1"/>
      <p:bldP spid="98" grpId="0" animBg="1"/>
      <p:bldP spid="99" grpId="0"/>
      <p:bldP spid="100" grpId="0"/>
      <p:bldP spid="113" grpId="0" animBg="1"/>
      <p:bldP spid="114" grpId="0" animBg="1"/>
      <p:bldP spid="115" grpId="0" animBg="1"/>
      <p:bldP spid="116" grpId="0"/>
      <p:bldP spid="117" grpId="0"/>
      <p:bldP spid="129" grpId="0" animBg="1"/>
      <p:bldP spid="130" grpId="0" animBg="1"/>
      <p:bldP spid="131" grpId="0" animBg="1"/>
      <p:bldP spid="132" grpId="0"/>
      <p:bldP spid="133" grpId="0"/>
      <p:bldP spid="148" grpId="0"/>
      <p:bldP spid="1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632523"/>
                </a:solidFill>
              </a:rPr>
              <a:t>전자 회로</a:t>
            </a:r>
            <a:endParaRPr lang="ko-KR" altLang="en-US" dirty="0">
              <a:solidFill>
                <a:srgbClr val="632523"/>
              </a:solidFill>
            </a:endParaRPr>
          </a:p>
        </p:txBody>
      </p:sp>
      <p:pic>
        <p:nvPicPr>
          <p:cNvPr id="1026" name="Picture 2" descr="C:\Users\주현\Desktop\7차시\13190455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84784"/>
            <a:ext cx="5949950" cy="17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주현\Desktop\7차시\e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30673"/>
            <a:ext cx="4110817" cy="237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주현\Desktop\7차시\img1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358117"/>
            <a:ext cx="3458427" cy="247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주현\Desktop\7차시\1321210294_25901_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86" y="1412776"/>
            <a:ext cx="8528339" cy="536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95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632523"/>
                </a:solidFill>
              </a:rPr>
              <a:t>전자 회로의 구성</a:t>
            </a:r>
            <a:endParaRPr lang="ko-KR" altLang="en-US" dirty="0">
              <a:solidFill>
                <a:srgbClr val="632523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403648" y="3717032"/>
            <a:ext cx="18722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2339752" y="2564904"/>
            <a:ext cx="0" cy="11521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918449" y="2375235"/>
            <a:ext cx="18722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5840232" y="1844824"/>
            <a:ext cx="0" cy="11521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904128" y="4729893"/>
            <a:ext cx="18722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연결자 25"/>
          <p:cNvSpPr/>
          <p:nvPr/>
        </p:nvSpPr>
        <p:spPr>
          <a:xfrm>
            <a:off x="5672760" y="4581128"/>
            <a:ext cx="288032" cy="288032"/>
          </a:xfrm>
          <a:prstGeom prst="flowChartConnector">
            <a:avLst/>
          </a:prstGeom>
          <a:solidFill>
            <a:srgbClr val="FFFFFF"/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39572" y="4763470"/>
            <a:ext cx="408592" cy="2160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5822185" y="3933056"/>
            <a:ext cx="0" cy="13902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연결자 28"/>
          <p:cNvSpPr/>
          <p:nvPr/>
        </p:nvSpPr>
        <p:spPr>
          <a:xfrm>
            <a:off x="2231740" y="3609020"/>
            <a:ext cx="216024" cy="216024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1907704" y="4437112"/>
            <a:ext cx="1800200" cy="814507"/>
          </a:xfrm>
          <a:prstGeom prst="wedgeRoundRectCallout">
            <a:avLst>
              <a:gd name="adj1" fmla="val -24345"/>
              <a:gd name="adj2" fmla="val -9322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부품이 서로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연결되어 있음</a:t>
            </a:r>
            <a:endParaRPr lang="ko-KR" altLang="en-US" dirty="0"/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7164288" y="3201766"/>
            <a:ext cx="1800200" cy="814507"/>
          </a:xfrm>
          <a:prstGeom prst="wedgeRoundRectCallout">
            <a:avLst>
              <a:gd name="adj1" fmla="val -59856"/>
              <a:gd name="adj2" fmla="val -2268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부품이 단지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서로 교차함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223628" y="2492896"/>
            <a:ext cx="2232248" cy="1523377"/>
          </a:xfrm>
          <a:prstGeom prst="roundRect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700652" y="1613546"/>
            <a:ext cx="2232248" cy="3903686"/>
          </a:xfrm>
          <a:prstGeom prst="roundRect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57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632523"/>
                </a:solidFill>
              </a:rPr>
              <a:t>직렬 연결</a:t>
            </a:r>
            <a:endParaRPr lang="ko-KR" altLang="en-US" dirty="0">
              <a:solidFill>
                <a:srgbClr val="632523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3707184" descr="EMB0000062473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771" y="1700808"/>
            <a:ext cx="2640013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05258568" descr="EMB0000062473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7"/>
          <a:stretch>
            <a:fillRect/>
          </a:stretch>
        </p:blipFill>
        <p:spPr bwMode="auto">
          <a:xfrm>
            <a:off x="827584" y="4068756"/>
            <a:ext cx="2640013" cy="220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205145704" descr="DRW0000062473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068756"/>
            <a:ext cx="2640013" cy="220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08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632523"/>
                </a:solidFill>
              </a:rPr>
              <a:t>전자 회로의 구성</a:t>
            </a:r>
            <a:endParaRPr lang="ko-KR" altLang="en-US" dirty="0">
              <a:solidFill>
                <a:srgbClr val="632523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06693408" descr="EMB0000062473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2" y="1882441"/>
            <a:ext cx="3660775" cy="147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206688048" descr="EMB0000062473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84445"/>
            <a:ext cx="2647950" cy="221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7" name="_x208174536" descr="DRW00000624734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802270"/>
            <a:ext cx="2647950" cy="221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08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632523"/>
                </a:solidFill>
              </a:rPr>
              <a:t>아두이노의</a:t>
            </a:r>
            <a:r>
              <a:rPr lang="ko-KR" altLang="en-US" dirty="0" smtClean="0">
                <a:solidFill>
                  <a:srgbClr val="632523"/>
                </a:solidFill>
              </a:rPr>
              <a:t> </a:t>
            </a:r>
            <a:r>
              <a:rPr lang="ko-KR" altLang="en-US" dirty="0" smtClean="0">
                <a:solidFill>
                  <a:srgbClr val="632523"/>
                </a:solidFill>
              </a:rPr>
              <a:t>회로 구성</a:t>
            </a:r>
            <a:endParaRPr lang="ko-KR" altLang="en-US" dirty="0">
              <a:solidFill>
                <a:srgbClr val="632523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4860032" cy="3465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_x208350224" descr="EMB0000062473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341108" y="3032089"/>
            <a:ext cx="318618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21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5868144" y="4365104"/>
            <a:ext cx="2817808" cy="1107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5229451" cy="5065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err="1" smtClean="0">
                <a:solidFill>
                  <a:srgbClr val="632523"/>
                </a:solidFill>
              </a:rPr>
              <a:t>저항값</a:t>
            </a:r>
            <a:r>
              <a:rPr lang="ko-KR" altLang="en-US" dirty="0" smtClean="0">
                <a:solidFill>
                  <a:srgbClr val="632523"/>
                </a:solidFill>
              </a:rPr>
              <a:t> 확인하기</a:t>
            </a:r>
            <a:endParaRPr lang="ko-KR" altLang="en-US" dirty="0">
              <a:solidFill>
                <a:srgbClr val="63252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96592" y="1231378"/>
            <a:ext cx="800219" cy="227241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4000" dirty="0" err="1" smtClean="0">
                <a:solidFill>
                  <a:srgbClr val="FF0000"/>
                </a:solidFill>
              </a:rPr>
              <a:t>빨빨</a:t>
            </a:r>
            <a:r>
              <a:rPr lang="ko-KR" altLang="en-US" sz="4000" dirty="0" err="1" smtClean="0">
                <a:solidFill>
                  <a:schemeClr val="accent6">
                    <a:lumMod val="50000"/>
                  </a:schemeClr>
                </a:solidFill>
              </a:rPr>
              <a:t>갈</a:t>
            </a:r>
            <a:r>
              <a:rPr lang="ko-KR" altLang="en-US" sz="4000" dirty="0" err="1" smtClean="0">
                <a:solidFill>
                  <a:srgbClr val="DFBB21"/>
                </a:solidFill>
              </a:rPr>
              <a:t>금</a:t>
            </a:r>
            <a:endParaRPr lang="ko-KR" altLang="en-US" sz="4000" dirty="0">
              <a:solidFill>
                <a:srgbClr val="DFBB2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96811" y="1259557"/>
            <a:ext cx="130516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 smtClean="0"/>
              <a:t>2</a:t>
            </a:r>
          </a:p>
          <a:p>
            <a:r>
              <a:rPr lang="en-US" altLang="ko-KR" sz="3500" dirty="0" smtClean="0"/>
              <a:t>2</a:t>
            </a:r>
          </a:p>
          <a:p>
            <a:r>
              <a:rPr lang="en-US" altLang="ko-KR" sz="3500" dirty="0" smtClean="0"/>
              <a:t>10^1</a:t>
            </a:r>
          </a:p>
          <a:p>
            <a:r>
              <a:rPr lang="en-US" altLang="ko-KR" sz="3500" dirty="0" smtClean="0"/>
              <a:t>+-5%</a:t>
            </a:r>
            <a:endParaRPr lang="ko-KR" altLang="en-US" sz="3500" dirty="0"/>
          </a:p>
        </p:txBody>
      </p:sp>
      <p:sp>
        <p:nvSpPr>
          <p:cNvPr id="10" name="TextBox 9"/>
          <p:cNvSpPr txBox="1"/>
          <p:nvPr/>
        </p:nvSpPr>
        <p:spPr>
          <a:xfrm>
            <a:off x="5572505" y="1312819"/>
            <a:ext cx="132921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 smtClean="0"/>
              <a:t>1</a:t>
            </a:r>
            <a:r>
              <a:rPr lang="ko-KR" altLang="en-US" sz="3500" dirty="0" err="1" smtClean="0"/>
              <a:t>색띠</a:t>
            </a:r>
            <a:endParaRPr lang="en-US" altLang="ko-KR" sz="3500" dirty="0" smtClean="0"/>
          </a:p>
          <a:p>
            <a:r>
              <a:rPr lang="en-US" altLang="ko-KR" sz="3500" dirty="0" smtClean="0"/>
              <a:t>2</a:t>
            </a:r>
            <a:r>
              <a:rPr lang="ko-KR" altLang="en-US" sz="3500" dirty="0" err="1" smtClean="0"/>
              <a:t>색띠</a:t>
            </a:r>
            <a:endParaRPr lang="en-US" altLang="ko-KR" sz="3500" dirty="0" smtClean="0"/>
          </a:p>
          <a:p>
            <a:r>
              <a:rPr lang="en-US" altLang="ko-KR" sz="3500" dirty="0" smtClean="0"/>
              <a:t>3</a:t>
            </a:r>
            <a:r>
              <a:rPr lang="ko-KR" altLang="en-US" sz="3500" dirty="0" err="1" smtClean="0"/>
              <a:t>색띠</a:t>
            </a:r>
            <a:endParaRPr lang="en-US" altLang="ko-KR" sz="3500" dirty="0" smtClean="0"/>
          </a:p>
          <a:p>
            <a:r>
              <a:rPr lang="en-US" altLang="ko-KR" sz="3500" dirty="0" smtClean="0"/>
              <a:t>4</a:t>
            </a:r>
            <a:r>
              <a:rPr lang="ko-KR" altLang="en-US" sz="3500" dirty="0" err="1" smtClean="0"/>
              <a:t>색띠</a:t>
            </a:r>
            <a:endParaRPr lang="ko-KR" altLang="en-US" sz="3500" dirty="0"/>
          </a:p>
        </p:txBody>
      </p:sp>
      <p:sp>
        <p:nvSpPr>
          <p:cNvPr id="2" name="TextBox 1"/>
          <p:cNvSpPr txBox="1"/>
          <p:nvPr/>
        </p:nvSpPr>
        <p:spPr>
          <a:xfrm>
            <a:off x="5868144" y="4365104"/>
            <a:ext cx="28178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solidFill>
                  <a:schemeClr val="accent6">
                    <a:lumMod val="75000"/>
                  </a:schemeClr>
                </a:solidFill>
              </a:rPr>
              <a:t>220</a:t>
            </a:r>
            <a:r>
              <a:rPr lang="ko-KR" altLang="en-US" sz="6600" dirty="0" smtClean="0">
                <a:solidFill>
                  <a:schemeClr val="accent6">
                    <a:lumMod val="75000"/>
                  </a:schemeClr>
                </a:solidFill>
              </a:rPr>
              <a:t>옴</a:t>
            </a:r>
            <a:r>
              <a:rPr lang="en-US" altLang="ko-KR" sz="6600" dirty="0" smtClean="0">
                <a:solidFill>
                  <a:schemeClr val="accent6">
                    <a:lumMod val="75000"/>
                  </a:schemeClr>
                </a:solidFill>
              </a:rPr>
              <a:t>!!</a:t>
            </a:r>
            <a:endParaRPr lang="ko-KR" altLang="en-US" sz="6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66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8" grpId="0"/>
      <p:bldP spid="10" grpId="0"/>
      <p:bldP spid="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132</Words>
  <Application>Microsoft Office PowerPoint</Application>
  <PresentationFormat>화면 슬라이드 쇼(4:3)</PresentationFormat>
  <Paragraphs>63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Pull Up, Pull Down Resistance Electronic Circuit</vt:lpstr>
      <vt:lpstr>Serial Monitoring</vt:lpstr>
      <vt:lpstr>풀업(Pull Up)저항, 풀다운(Pull Down)저항</vt:lpstr>
      <vt:lpstr>전자 회로</vt:lpstr>
      <vt:lpstr>전자 회로의 구성</vt:lpstr>
      <vt:lpstr>직렬 연결</vt:lpstr>
      <vt:lpstr>전자 회로의 구성</vt:lpstr>
      <vt:lpstr>아두이노의 회로 구성</vt:lpstr>
      <vt:lpstr>저항값 확인하기</vt:lpstr>
      <vt:lpstr>가지고 있으면 좋은 전자 기구</vt:lpstr>
      <vt:lpstr>Engage에 오늘 한 일을  간단한 소감과 함께 올리세요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김주현</dc:creator>
  <cp:lastModifiedBy>ydp tech</cp:lastModifiedBy>
  <cp:revision>90</cp:revision>
  <dcterms:created xsi:type="dcterms:W3CDTF">2015-03-17T12:27:44Z</dcterms:created>
  <dcterms:modified xsi:type="dcterms:W3CDTF">2016-04-04T02:24:29Z</dcterms:modified>
</cp:coreProperties>
</file>