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765" r:id="rId2"/>
    <p:sldId id="766" r:id="rId3"/>
    <p:sldId id="767" r:id="rId4"/>
    <p:sldId id="768" r:id="rId5"/>
    <p:sldId id="769" r:id="rId6"/>
    <p:sldId id="770" r:id="rId7"/>
    <p:sldId id="831" r:id="rId8"/>
    <p:sldId id="772" r:id="rId9"/>
    <p:sldId id="773" r:id="rId10"/>
    <p:sldId id="774" r:id="rId11"/>
    <p:sldId id="775" r:id="rId12"/>
    <p:sldId id="776" r:id="rId13"/>
  </p:sldIdLst>
  <p:sldSz cx="9144000" cy="5143500" type="screen16x9"/>
  <p:notesSz cx="6858000" cy="9144000"/>
  <p:defaultTextStyle>
    <a:defPPr>
      <a:defRPr lang="es-ES"/>
    </a:defPPr>
    <a:lvl1pPr algn="l" rtl="0" fontAlgn="base">
      <a:spcBef>
        <a:spcPct val="0"/>
      </a:spcBef>
      <a:spcAft>
        <a:spcPct val="0"/>
      </a:spcAft>
      <a:defRPr sz="1600" kern="1200">
        <a:solidFill>
          <a:schemeClr val="tx1"/>
        </a:solidFill>
        <a:latin typeface="Berlin Sans FB" pitchFamily="34" charset="0"/>
        <a:ea typeface="+mn-ea"/>
        <a:cs typeface="Arial" charset="0"/>
      </a:defRPr>
    </a:lvl1pPr>
    <a:lvl2pPr marL="457200" algn="l" rtl="0" fontAlgn="base">
      <a:spcBef>
        <a:spcPct val="0"/>
      </a:spcBef>
      <a:spcAft>
        <a:spcPct val="0"/>
      </a:spcAft>
      <a:defRPr sz="1600" kern="1200">
        <a:solidFill>
          <a:schemeClr val="tx1"/>
        </a:solidFill>
        <a:latin typeface="Berlin Sans FB" pitchFamily="34" charset="0"/>
        <a:ea typeface="+mn-ea"/>
        <a:cs typeface="Arial" charset="0"/>
      </a:defRPr>
    </a:lvl2pPr>
    <a:lvl3pPr marL="914400" algn="l" rtl="0" fontAlgn="base">
      <a:spcBef>
        <a:spcPct val="0"/>
      </a:spcBef>
      <a:spcAft>
        <a:spcPct val="0"/>
      </a:spcAft>
      <a:defRPr sz="1600" kern="1200">
        <a:solidFill>
          <a:schemeClr val="tx1"/>
        </a:solidFill>
        <a:latin typeface="Berlin Sans FB" pitchFamily="34" charset="0"/>
        <a:ea typeface="+mn-ea"/>
        <a:cs typeface="Arial" charset="0"/>
      </a:defRPr>
    </a:lvl3pPr>
    <a:lvl4pPr marL="1371600" algn="l" rtl="0" fontAlgn="base">
      <a:spcBef>
        <a:spcPct val="0"/>
      </a:spcBef>
      <a:spcAft>
        <a:spcPct val="0"/>
      </a:spcAft>
      <a:defRPr sz="1600" kern="1200">
        <a:solidFill>
          <a:schemeClr val="tx1"/>
        </a:solidFill>
        <a:latin typeface="Berlin Sans FB" pitchFamily="34" charset="0"/>
        <a:ea typeface="+mn-ea"/>
        <a:cs typeface="Arial" charset="0"/>
      </a:defRPr>
    </a:lvl4pPr>
    <a:lvl5pPr marL="1828800" algn="l" rtl="0" fontAlgn="base">
      <a:spcBef>
        <a:spcPct val="0"/>
      </a:spcBef>
      <a:spcAft>
        <a:spcPct val="0"/>
      </a:spcAft>
      <a:defRPr sz="1600" kern="1200">
        <a:solidFill>
          <a:schemeClr val="tx1"/>
        </a:solidFill>
        <a:latin typeface="Berlin Sans FB" pitchFamily="34" charset="0"/>
        <a:ea typeface="+mn-ea"/>
        <a:cs typeface="Arial" charset="0"/>
      </a:defRPr>
    </a:lvl5pPr>
    <a:lvl6pPr marL="2286000" algn="l" defTabSz="914400" rtl="0" eaLnBrk="1" latinLnBrk="0" hangingPunct="1">
      <a:defRPr sz="1600" kern="1200">
        <a:solidFill>
          <a:schemeClr val="tx1"/>
        </a:solidFill>
        <a:latin typeface="Berlin Sans FB" pitchFamily="34" charset="0"/>
        <a:ea typeface="+mn-ea"/>
        <a:cs typeface="Arial" charset="0"/>
      </a:defRPr>
    </a:lvl6pPr>
    <a:lvl7pPr marL="2743200" algn="l" defTabSz="914400" rtl="0" eaLnBrk="1" latinLnBrk="0" hangingPunct="1">
      <a:defRPr sz="1600" kern="1200">
        <a:solidFill>
          <a:schemeClr val="tx1"/>
        </a:solidFill>
        <a:latin typeface="Berlin Sans FB" pitchFamily="34" charset="0"/>
        <a:ea typeface="+mn-ea"/>
        <a:cs typeface="Arial" charset="0"/>
      </a:defRPr>
    </a:lvl7pPr>
    <a:lvl8pPr marL="3200400" algn="l" defTabSz="914400" rtl="0" eaLnBrk="1" latinLnBrk="0" hangingPunct="1">
      <a:defRPr sz="1600" kern="1200">
        <a:solidFill>
          <a:schemeClr val="tx1"/>
        </a:solidFill>
        <a:latin typeface="Berlin Sans FB" pitchFamily="34" charset="0"/>
        <a:ea typeface="+mn-ea"/>
        <a:cs typeface="Arial" charset="0"/>
      </a:defRPr>
    </a:lvl8pPr>
    <a:lvl9pPr marL="3657600" algn="l" defTabSz="914400" rtl="0" eaLnBrk="1" latinLnBrk="0" hangingPunct="1">
      <a:defRPr sz="1600" kern="1200">
        <a:solidFill>
          <a:schemeClr val="tx1"/>
        </a:solidFill>
        <a:latin typeface="Berlin Sans FB"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D60093"/>
    <a:srgbClr val="FF0000"/>
    <a:srgbClr val="FFFF99"/>
    <a:srgbClr val="FF9900"/>
    <a:srgbClr val="00CC99"/>
    <a:srgbClr val="33CC33"/>
    <a:srgbClr val="99FFCC"/>
    <a:srgbClr val="FF9966"/>
    <a:srgbClr val="FFFF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448" autoAdjust="0"/>
    <p:restoredTop sz="94669" autoAdjust="0"/>
  </p:normalViewPr>
  <p:slideViewPr>
    <p:cSldViewPr>
      <p:cViewPr>
        <p:scale>
          <a:sx n="80" d="100"/>
          <a:sy n="80" d="100"/>
        </p:scale>
        <p:origin x="-1110" y="-20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FE4D195-8896-4F2E-B43F-5FE708E7B02E}" type="datetimeFigureOut">
              <a:rPr lang="es-ES"/>
              <a:pPr>
                <a:defRPr/>
              </a:pPr>
              <a:t>08/09/2023</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s-ES" noProof="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9208B7E-C5A7-49FB-B600-344FE7C1694E}" type="slidenum">
              <a:rPr lang="es-ES"/>
              <a:pPr>
                <a:defRPr/>
              </a:pPr>
              <a:t>‹Nº›</a:t>
            </a:fld>
            <a:endParaRPr lang="es-ES"/>
          </a:p>
        </p:txBody>
      </p:sp>
    </p:spTree>
    <p:extLst>
      <p:ext uri="{BB962C8B-B14F-4D97-AF65-F5344CB8AC3E}">
        <p14:creationId xmlns="" xmlns:p14="http://schemas.microsoft.com/office/powerpoint/2010/main" val="780887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a:t>
            </a:fld>
            <a:endParaRPr lang="es-ES" sz="1200" dirty="0">
              <a:latin typeface="+mn-lt"/>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10</a:t>
            </a:fld>
            <a:endParaRPr lang="es-ES" sz="1200" dirty="0">
              <a:latin typeface="+mn-lt"/>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11</a:t>
            </a:fld>
            <a:endParaRPr lang="es-ES" sz="1200" dirty="0">
              <a:latin typeface="+mn-lt"/>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12</a:t>
            </a:fld>
            <a:endParaRPr lang="es-ES" sz="1200" dirty="0">
              <a:latin typeface="+mn-lt"/>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2</a:t>
            </a:fld>
            <a:endParaRPr lang="es-ES" sz="1200" dirty="0">
              <a:latin typeface="+mn-lt"/>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3</a:t>
            </a:fld>
            <a:endParaRPr lang="es-ES" sz="1200" dirty="0">
              <a:latin typeface="+mn-lt"/>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4</a:t>
            </a:fld>
            <a:endParaRPr lang="es-ES" sz="1200" dirty="0">
              <a:latin typeface="+mn-lt"/>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5</a:t>
            </a:fld>
            <a:endParaRPr lang="es-ES" sz="1200" dirty="0">
              <a:latin typeface="+mn-lt"/>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6</a:t>
            </a:fld>
            <a:endParaRPr lang="es-ES" sz="1200" dirty="0">
              <a:latin typeface="+mn-lt"/>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7</a:t>
            </a:fld>
            <a:endParaRPr lang="es-ES" sz="1200" dirty="0">
              <a:latin typeface="+mn-lt"/>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8</a:t>
            </a:fld>
            <a:endParaRPr lang="es-ES" sz="1200" dirty="0">
              <a:latin typeface="+mn-lt"/>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algn="ctr" eaLnBrk="1" hangingPunct="1">
              <a:spcBef>
                <a:spcPct val="0"/>
              </a:spcBef>
            </a:pPr>
            <a:endParaRPr lang="es-ES" dirty="0" smtClean="0">
              <a:ea typeface="Times New Roman" pitchFamily="18"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258A06-63ED-402A-881B-3B47E2F7B8CA}" type="slidenum">
              <a:rPr lang="es-ES" sz="1200">
                <a:latin typeface="+mn-lt"/>
                <a:cs typeface="+mn-cs"/>
              </a:rPr>
              <a:pPr algn="r" fontAlgn="auto">
                <a:spcBef>
                  <a:spcPts val="0"/>
                </a:spcBef>
                <a:spcAft>
                  <a:spcPts val="0"/>
                </a:spcAft>
                <a:defRPr/>
              </a:pPr>
              <a:t>9</a:t>
            </a:fld>
            <a:endParaRPr lang="es-ES" sz="1200" dirty="0">
              <a:latin typeface="+mn-lt"/>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597819"/>
            <a:ext cx="7772400" cy="1102519"/>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pPr>
              <a:defRPr/>
            </a:pPr>
            <a:fld id="{F8058DDC-EA24-4600-9F9E-4483898DEA17}" type="datetimeFigureOut">
              <a:rPr lang="es-ES"/>
              <a:pPr>
                <a:defRPr/>
              </a:pPr>
              <a:t>08/09/2023</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1486B974-D557-46E9-90A0-138E814101D8}"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7D44756F-3E74-4385-9831-2265A4A0DA80}" type="datetimeFigureOut">
              <a:rPr lang="es-ES"/>
              <a:pPr>
                <a:defRPr/>
              </a:pPr>
              <a:t>08/09/2023</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554F0AB9-D6D0-4468-A58E-F6192B90B980}"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05979"/>
            <a:ext cx="2057400" cy="4388644"/>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05979"/>
            <a:ext cx="6019800" cy="43886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38C60D16-E601-44BC-A73F-1A3F014F6F58}" type="datetimeFigureOut">
              <a:rPr lang="es-ES"/>
              <a:pPr>
                <a:defRPr/>
              </a:pPr>
              <a:t>08/09/2023</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C470080C-9BDA-4EFD-A00A-4330A2C53DE8}"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C0507ED6-9496-4640-8A45-518D76133C21}" type="datetimeFigureOut">
              <a:rPr lang="es-ES"/>
              <a:pPr>
                <a:defRPr/>
              </a:pPr>
              <a:t>08/09/2023</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0C497CD4-4716-4CFA-808A-13266871C770}"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305176"/>
            <a:ext cx="7772400" cy="1021556"/>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9CB0330E-7FD7-4268-A640-11AAE59F4A2E}" type="datetimeFigureOut">
              <a:rPr lang="es-ES"/>
              <a:pPr>
                <a:defRPr/>
              </a:pPr>
              <a:t>08/09/2023</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EDDE361-6F01-4BF2-BC7D-AC82389BA1D5}"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pPr>
              <a:defRPr/>
            </a:pPr>
            <a:fld id="{7F514767-A384-4F41-A76B-A0A5F7409419}" type="datetimeFigureOut">
              <a:rPr lang="es-ES"/>
              <a:pPr>
                <a:defRPr/>
              </a:pPr>
              <a:t>08/09/2023</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17F8C61F-8536-4CC7-8B03-F935AC874034}"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F2B13CA2-FDA2-4BC5-BD2A-4485A53FCD4B}" type="datetimeFigureOut">
              <a:rPr lang="es-ES"/>
              <a:pPr>
                <a:defRPr/>
              </a:pPr>
              <a:t>08/09/2023</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79208C10-CF7A-4C08-831F-C171A6B77053}"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pPr>
              <a:defRPr/>
            </a:pPr>
            <a:fld id="{93B743D3-7701-419B-9773-86346F553D6E}" type="datetimeFigureOut">
              <a:rPr lang="es-ES"/>
              <a:pPr>
                <a:defRPr/>
              </a:pPr>
              <a:t>08/09/2023</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F758138C-C9ED-4CF9-9B9A-0153A3FA4178}"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12298A87-C480-4263-A3A6-88E10E90676F}" type="datetimeFigureOut">
              <a:rPr lang="es-ES"/>
              <a:pPr>
                <a:defRPr/>
              </a:pPr>
              <a:t>08/09/2023</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CE91AB9B-B914-46EB-934B-C318A808CF7F}"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04787"/>
            <a:ext cx="3008313" cy="871538"/>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1ED36C02-96E1-46C9-B314-A6CDC4983D10}" type="datetimeFigureOut">
              <a:rPr lang="es-ES"/>
              <a:pPr>
                <a:defRPr/>
              </a:pPr>
              <a:t>08/09/2023</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A097CC63-DBED-4CBC-871C-35FF96B7C1F6}"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24BDB3D0-9B9D-4D7D-AC92-DF1EDFEF4E6C}" type="datetimeFigureOut">
              <a:rPr lang="es-ES"/>
              <a:pPr>
                <a:defRPr/>
              </a:pPr>
              <a:t>08/09/2023</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6AD98553-71A3-4CCF-8EC3-E67926C49ED3}"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ACC32AD-7687-4815-A161-94E7F450AC79}" type="datetimeFigureOut">
              <a:rPr lang="es-ES"/>
              <a:pPr>
                <a:defRPr/>
              </a:pPr>
              <a:t>08/09/2023</a:t>
            </a:fld>
            <a:endParaRPr lang="es-ES"/>
          </a:p>
        </p:txBody>
      </p:sp>
      <p:sp>
        <p:nvSpPr>
          <p:cNvPr id="5" name="4 Marcador de pie de página"/>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ES"/>
          </a:p>
        </p:txBody>
      </p:sp>
      <p:sp>
        <p:nvSpPr>
          <p:cNvPr id="6" name="5 Marcador de número de diapositiva"/>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E032E35-69A3-4338-BCB6-C6005CE7A57D}"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24350"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endParaRPr lang="es-ES" sz="2400" b="1" spc="300" dirty="0">
              <a:ln w="11430" cmpd="sng">
                <a:solidFill>
                  <a:schemeClr val="bg1">
                    <a:lumMod val="75000"/>
                  </a:schemeClr>
                </a:solidFill>
                <a:prstDash val="solid"/>
                <a:miter lim="800000"/>
              </a:ln>
              <a:solidFill>
                <a:schemeClr val="bg1">
                  <a:lumMod val="50000"/>
                </a:schemeClr>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9" name="8 CuadroTexto"/>
          <p:cNvSpPr txBox="1"/>
          <p:nvPr/>
        </p:nvSpPr>
        <p:spPr>
          <a:xfrm>
            <a:off x="583838" y="1563638"/>
            <a:ext cx="6092180" cy="1569660"/>
          </a:xfrm>
          <a:prstGeom prst="rect">
            <a:avLst/>
          </a:prstGeom>
          <a:noFill/>
        </p:spPr>
        <p:txBody>
          <a:bodyPr wrap="square" rtlCol="0">
            <a:spAutoFit/>
          </a:bodyPr>
          <a:lstStyle/>
          <a:p>
            <a:pPr algn="ctr"/>
            <a:r>
              <a:rPr lang="es-ES" sz="4800" b="1" dirty="0" smtClean="0">
                <a:latin typeface="+mj-lt"/>
              </a:rPr>
              <a:t>LA CONTABILIDAD FINANCIERA</a:t>
            </a:r>
            <a:endParaRPr lang="es-ES" sz="3600" b="1" dirty="0" smtClean="0">
              <a:latin typeface="+mj-lt"/>
            </a:endParaRPr>
          </a:p>
        </p:txBody>
      </p:sp>
      <p:sp>
        <p:nvSpPr>
          <p:cNvPr id="11" name="10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10"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14 Rectángulo"/>
          <p:cNvSpPr/>
          <p:nvPr/>
        </p:nvSpPr>
        <p:spPr>
          <a:xfrm>
            <a:off x="1357290" y="411510"/>
            <a:ext cx="6355907" cy="923330"/>
          </a:xfrm>
          <a:prstGeom prst="rect">
            <a:avLst/>
          </a:prstGeom>
          <a:noFill/>
        </p:spPr>
        <p:txBody>
          <a:bodyPr wrap="none" lIns="91440" tIns="45720" rIns="91440" bIns="45720">
            <a:spAutoFit/>
          </a:bodyPr>
          <a:lstStyle/>
          <a:p>
            <a:pPr algn="ctr"/>
            <a:r>
              <a:rPr lang="es-E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UNIDAD DIDÁCTICA 8</a:t>
            </a:r>
            <a:endParaRPr lang="es-E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1026" name="Picture 2" descr="C:\Users\ceinmark_prof\AppData\Local\Microsoft\Windows\INetCache\IE\TMY2FEYB\contabilidad[1].gif"/>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663165" y="1989888"/>
            <a:ext cx="2100064" cy="228682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788619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850501"/>
            <a:ext cx="8641654" cy="1152128"/>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smtClean="0">
                <a:solidFill>
                  <a:schemeClr val="tx1"/>
                </a:solidFill>
              </a:rPr>
              <a:t>Muestra </a:t>
            </a:r>
            <a:r>
              <a:rPr lang="es-ES" sz="1400" dirty="0">
                <a:solidFill>
                  <a:schemeClr val="tx1"/>
                </a:solidFill>
              </a:rPr>
              <a:t>la situación de la empresa en un momento determinado, y está formado por dos bloques integrados por dos masas patrimoniales distintas</a:t>
            </a:r>
            <a:r>
              <a:rPr lang="es-ES" sz="1400" dirty="0" smtClean="0">
                <a:solidFill>
                  <a:schemeClr val="tx1"/>
                </a:solidFill>
              </a:rPr>
              <a:t>:</a:t>
            </a:r>
          </a:p>
          <a:p>
            <a:pPr marL="285750" indent="-203200" algn="just">
              <a:buFont typeface="Arial" panose="020B0604020202020204" pitchFamily="34" charset="0"/>
              <a:buChar char="•"/>
              <a:defRPr/>
            </a:pPr>
            <a:r>
              <a:rPr lang="es-ES" sz="1400" dirty="0" smtClean="0">
                <a:solidFill>
                  <a:schemeClr val="tx1"/>
                </a:solidFill>
              </a:rPr>
              <a:t>Activo</a:t>
            </a:r>
            <a:endParaRPr lang="es-ES" sz="1400" dirty="0">
              <a:solidFill>
                <a:schemeClr val="tx1"/>
              </a:solidFill>
            </a:endParaRPr>
          </a:p>
          <a:p>
            <a:pPr marL="285750" indent="-203200" algn="just">
              <a:buFont typeface="Arial" panose="020B0604020202020204" pitchFamily="34" charset="0"/>
              <a:buChar char="•"/>
              <a:defRPr/>
            </a:pPr>
            <a:r>
              <a:rPr lang="es-ES" sz="1400" dirty="0" smtClean="0">
                <a:solidFill>
                  <a:schemeClr val="tx1"/>
                </a:solidFill>
              </a:rPr>
              <a:t>Patrimonio </a:t>
            </a:r>
            <a:r>
              <a:rPr lang="es-ES" sz="1400" dirty="0">
                <a:solidFill>
                  <a:schemeClr val="tx1"/>
                </a:solidFill>
              </a:rPr>
              <a:t>Neto y </a:t>
            </a:r>
            <a:r>
              <a:rPr lang="es-ES" sz="1400" dirty="0" smtClean="0">
                <a:solidFill>
                  <a:schemeClr val="tx1"/>
                </a:solidFill>
              </a:rPr>
              <a:t>Pasivo</a:t>
            </a:r>
            <a:endParaRPr lang="es-ES" sz="1400" dirty="0">
              <a:solidFill>
                <a:schemeClr val="tx1"/>
              </a:solidFill>
            </a:endParaRP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24350"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3. EL PATRIMONIO DE LA EMPRESA Y SU REPRESENTACIÓN</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17 CuadroTexto"/>
          <p:cNvSpPr txBox="1">
            <a:spLocks noChangeArrowheads="1"/>
          </p:cNvSpPr>
          <p:nvPr/>
        </p:nvSpPr>
        <p:spPr bwMode="auto">
          <a:xfrm>
            <a:off x="431823" y="555526"/>
            <a:ext cx="1259857" cy="307777"/>
          </a:xfrm>
          <a:prstGeom prst="rect">
            <a:avLst/>
          </a:prstGeom>
          <a:solidFill>
            <a:schemeClr val="tx2">
              <a:lumMod val="40000"/>
              <a:lumOff val="6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3.2 El Balance</a:t>
            </a:r>
            <a:endParaRPr lang="es-ES" sz="1400" b="1" dirty="0">
              <a:solidFill>
                <a:schemeClr val="tx1"/>
              </a:solidFill>
              <a:latin typeface="+mj-lt"/>
              <a:cs typeface="Arial" charset="0"/>
            </a:endParaRPr>
          </a:p>
        </p:txBody>
      </p:sp>
      <p:sp>
        <p:nvSpPr>
          <p:cNvPr id="2" name="1 CuadroTexto"/>
          <p:cNvSpPr txBox="1"/>
          <p:nvPr/>
        </p:nvSpPr>
        <p:spPr>
          <a:xfrm>
            <a:off x="2267744" y="2139702"/>
            <a:ext cx="4176464" cy="830997"/>
          </a:xfrm>
          <a:prstGeom prst="rect">
            <a:avLst/>
          </a:prstGeom>
          <a:noFill/>
          <a:ln>
            <a:solidFill>
              <a:schemeClr val="tx1"/>
            </a:solidFill>
          </a:ln>
        </p:spPr>
        <p:txBody>
          <a:bodyPr wrap="square" rtlCol="0">
            <a:spAutoFit/>
          </a:bodyPr>
          <a:lstStyle/>
          <a:p>
            <a:r>
              <a:rPr lang="es-ES" dirty="0" smtClean="0"/>
              <a:t>Patrimonio = Bienes + Derechos – Obligaciones</a:t>
            </a:r>
          </a:p>
          <a:p>
            <a:endParaRPr lang="es-ES" dirty="0"/>
          </a:p>
          <a:p>
            <a:r>
              <a:rPr lang="es-ES" dirty="0" smtClean="0"/>
              <a:t>		Activo	      Pasivo</a:t>
            </a:r>
            <a:endParaRPr lang="es-ES" dirty="0"/>
          </a:p>
        </p:txBody>
      </p:sp>
      <p:sp>
        <p:nvSpPr>
          <p:cNvPr id="4" name="3 Abrir llave"/>
          <p:cNvSpPr/>
          <p:nvPr/>
        </p:nvSpPr>
        <p:spPr>
          <a:xfrm rot="16200000">
            <a:off x="4096979" y="1823221"/>
            <a:ext cx="464650" cy="1242799"/>
          </a:xfrm>
          <a:custGeom>
            <a:avLst/>
            <a:gdLst>
              <a:gd name="connsiteX0" fmla="*/ 144016 w 144016"/>
              <a:gd name="connsiteY0" fmla="*/ 792088 h 792088"/>
              <a:gd name="connsiteX1" fmla="*/ 72008 w 144016"/>
              <a:gd name="connsiteY1" fmla="*/ 780087 h 792088"/>
              <a:gd name="connsiteX2" fmla="*/ 72008 w 144016"/>
              <a:gd name="connsiteY2" fmla="*/ 408045 h 792088"/>
              <a:gd name="connsiteX3" fmla="*/ 0 w 144016"/>
              <a:gd name="connsiteY3" fmla="*/ 396044 h 792088"/>
              <a:gd name="connsiteX4" fmla="*/ 72008 w 144016"/>
              <a:gd name="connsiteY4" fmla="*/ 384043 h 792088"/>
              <a:gd name="connsiteX5" fmla="*/ 72008 w 144016"/>
              <a:gd name="connsiteY5" fmla="*/ 12001 h 792088"/>
              <a:gd name="connsiteX6" fmla="*/ 144016 w 144016"/>
              <a:gd name="connsiteY6" fmla="*/ 0 h 792088"/>
              <a:gd name="connsiteX7" fmla="*/ 144016 w 144016"/>
              <a:gd name="connsiteY7" fmla="*/ 792088 h 792088"/>
              <a:gd name="connsiteX0" fmla="*/ 144016 w 144016"/>
              <a:gd name="connsiteY0" fmla="*/ 792088 h 792088"/>
              <a:gd name="connsiteX1" fmla="*/ 72008 w 144016"/>
              <a:gd name="connsiteY1" fmla="*/ 780087 h 792088"/>
              <a:gd name="connsiteX2" fmla="*/ 72008 w 144016"/>
              <a:gd name="connsiteY2" fmla="*/ 408045 h 792088"/>
              <a:gd name="connsiteX3" fmla="*/ 0 w 144016"/>
              <a:gd name="connsiteY3" fmla="*/ 396044 h 792088"/>
              <a:gd name="connsiteX4" fmla="*/ 72008 w 144016"/>
              <a:gd name="connsiteY4" fmla="*/ 384043 h 792088"/>
              <a:gd name="connsiteX5" fmla="*/ 72008 w 144016"/>
              <a:gd name="connsiteY5" fmla="*/ 12001 h 792088"/>
              <a:gd name="connsiteX6" fmla="*/ 144016 w 144016"/>
              <a:gd name="connsiteY6" fmla="*/ 0 h 792088"/>
              <a:gd name="connsiteX0" fmla="*/ 464650 w 464650"/>
              <a:gd name="connsiteY0" fmla="*/ 233947 h 792088"/>
              <a:gd name="connsiteX1" fmla="*/ 72008 w 464650"/>
              <a:gd name="connsiteY1" fmla="*/ 780087 h 792088"/>
              <a:gd name="connsiteX2" fmla="*/ 72008 w 464650"/>
              <a:gd name="connsiteY2" fmla="*/ 408045 h 792088"/>
              <a:gd name="connsiteX3" fmla="*/ 0 w 464650"/>
              <a:gd name="connsiteY3" fmla="*/ 396044 h 792088"/>
              <a:gd name="connsiteX4" fmla="*/ 72008 w 464650"/>
              <a:gd name="connsiteY4" fmla="*/ 384043 h 792088"/>
              <a:gd name="connsiteX5" fmla="*/ 72008 w 464650"/>
              <a:gd name="connsiteY5" fmla="*/ 12001 h 792088"/>
              <a:gd name="connsiteX6" fmla="*/ 144016 w 464650"/>
              <a:gd name="connsiteY6" fmla="*/ 0 h 792088"/>
              <a:gd name="connsiteX7" fmla="*/ 144016 w 464650"/>
              <a:gd name="connsiteY7" fmla="*/ 792088 h 792088"/>
              <a:gd name="connsiteX0" fmla="*/ 144016 w 464650"/>
              <a:gd name="connsiteY0" fmla="*/ 792088 h 792088"/>
              <a:gd name="connsiteX1" fmla="*/ 72008 w 464650"/>
              <a:gd name="connsiteY1" fmla="*/ 780087 h 792088"/>
              <a:gd name="connsiteX2" fmla="*/ 72008 w 464650"/>
              <a:gd name="connsiteY2" fmla="*/ 408045 h 792088"/>
              <a:gd name="connsiteX3" fmla="*/ 0 w 464650"/>
              <a:gd name="connsiteY3" fmla="*/ 396044 h 792088"/>
              <a:gd name="connsiteX4" fmla="*/ 72008 w 464650"/>
              <a:gd name="connsiteY4" fmla="*/ 384043 h 792088"/>
              <a:gd name="connsiteX5" fmla="*/ 72008 w 464650"/>
              <a:gd name="connsiteY5" fmla="*/ 12001 h 792088"/>
              <a:gd name="connsiteX6" fmla="*/ 144016 w 464650"/>
              <a:gd name="connsiteY6" fmla="*/ 0 h 79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4650" h="792088" stroke="0" extrusionOk="0">
                <a:moveTo>
                  <a:pt x="464650" y="233947"/>
                </a:moveTo>
                <a:cubicBezTo>
                  <a:pt x="424881" y="233947"/>
                  <a:pt x="72008" y="786715"/>
                  <a:pt x="72008" y="780087"/>
                </a:cubicBezTo>
                <a:lnTo>
                  <a:pt x="72008" y="408045"/>
                </a:lnTo>
                <a:cubicBezTo>
                  <a:pt x="72008" y="401417"/>
                  <a:pt x="39769" y="396044"/>
                  <a:pt x="0" y="396044"/>
                </a:cubicBezTo>
                <a:cubicBezTo>
                  <a:pt x="39769" y="396044"/>
                  <a:pt x="72008" y="390671"/>
                  <a:pt x="72008" y="384043"/>
                </a:cubicBezTo>
                <a:lnTo>
                  <a:pt x="72008" y="12001"/>
                </a:lnTo>
                <a:cubicBezTo>
                  <a:pt x="72008" y="5373"/>
                  <a:pt x="104247" y="0"/>
                  <a:pt x="144016" y="0"/>
                </a:cubicBezTo>
                <a:lnTo>
                  <a:pt x="144016" y="792088"/>
                </a:lnTo>
                <a:close/>
              </a:path>
              <a:path w="464650" h="792088" fill="none">
                <a:moveTo>
                  <a:pt x="144016" y="792088"/>
                </a:moveTo>
                <a:cubicBezTo>
                  <a:pt x="104247" y="792088"/>
                  <a:pt x="72008" y="786715"/>
                  <a:pt x="72008" y="780087"/>
                </a:cubicBezTo>
                <a:lnTo>
                  <a:pt x="72008" y="408045"/>
                </a:lnTo>
                <a:cubicBezTo>
                  <a:pt x="72008" y="401417"/>
                  <a:pt x="39769" y="396044"/>
                  <a:pt x="0" y="396044"/>
                </a:cubicBezTo>
                <a:cubicBezTo>
                  <a:pt x="39769" y="396044"/>
                  <a:pt x="72008" y="390671"/>
                  <a:pt x="72008" y="384043"/>
                </a:cubicBezTo>
                <a:lnTo>
                  <a:pt x="72008" y="12001"/>
                </a:lnTo>
                <a:cubicBezTo>
                  <a:pt x="72008" y="5373"/>
                  <a:pt x="104247" y="0"/>
                  <a:pt x="144016"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6" name="3 Abrir llave"/>
          <p:cNvSpPr/>
          <p:nvPr/>
        </p:nvSpPr>
        <p:spPr>
          <a:xfrm rot="16200000">
            <a:off x="5455798" y="1943380"/>
            <a:ext cx="464650" cy="936105"/>
          </a:xfrm>
          <a:custGeom>
            <a:avLst/>
            <a:gdLst>
              <a:gd name="connsiteX0" fmla="*/ 144016 w 144016"/>
              <a:gd name="connsiteY0" fmla="*/ 792088 h 792088"/>
              <a:gd name="connsiteX1" fmla="*/ 72008 w 144016"/>
              <a:gd name="connsiteY1" fmla="*/ 780087 h 792088"/>
              <a:gd name="connsiteX2" fmla="*/ 72008 w 144016"/>
              <a:gd name="connsiteY2" fmla="*/ 408045 h 792088"/>
              <a:gd name="connsiteX3" fmla="*/ 0 w 144016"/>
              <a:gd name="connsiteY3" fmla="*/ 396044 h 792088"/>
              <a:gd name="connsiteX4" fmla="*/ 72008 w 144016"/>
              <a:gd name="connsiteY4" fmla="*/ 384043 h 792088"/>
              <a:gd name="connsiteX5" fmla="*/ 72008 w 144016"/>
              <a:gd name="connsiteY5" fmla="*/ 12001 h 792088"/>
              <a:gd name="connsiteX6" fmla="*/ 144016 w 144016"/>
              <a:gd name="connsiteY6" fmla="*/ 0 h 792088"/>
              <a:gd name="connsiteX7" fmla="*/ 144016 w 144016"/>
              <a:gd name="connsiteY7" fmla="*/ 792088 h 792088"/>
              <a:gd name="connsiteX0" fmla="*/ 144016 w 144016"/>
              <a:gd name="connsiteY0" fmla="*/ 792088 h 792088"/>
              <a:gd name="connsiteX1" fmla="*/ 72008 w 144016"/>
              <a:gd name="connsiteY1" fmla="*/ 780087 h 792088"/>
              <a:gd name="connsiteX2" fmla="*/ 72008 w 144016"/>
              <a:gd name="connsiteY2" fmla="*/ 408045 h 792088"/>
              <a:gd name="connsiteX3" fmla="*/ 0 w 144016"/>
              <a:gd name="connsiteY3" fmla="*/ 396044 h 792088"/>
              <a:gd name="connsiteX4" fmla="*/ 72008 w 144016"/>
              <a:gd name="connsiteY4" fmla="*/ 384043 h 792088"/>
              <a:gd name="connsiteX5" fmla="*/ 72008 w 144016"/>
              <a:gd name="connsiteY5" fmla="*/ 12001 h 792088"/>
              <a:gd name="connsiteX6" fmla="*/ 144016 w 144016"/>
              <a:gd name="connsiteY6" fmla="*/ 0 h 792088"/>
              <a:gd name="connsiteX0" fmla="*/ 464650 w 464650"/>
              <a:gd name="connsiteY0" fmla="*/ 233947 h 792088"/>
              <a:gd name="connsiteX1" fmla="*/ 72008 w 464650"/>
              <a:gd name="connsiteY1" fmla="*/ 780087 h 792088"/>
              <a:gd name="connsiteX2" fmla="*/ 72008 w 464650"/>
              <a:gd name="connsiteY2" fmla="*/ 408045 h 792088"/>
              <a:gd name="connsiteX3" fmla="*/ 0 w 464650"/>
              <a:gd name="connsiteY3" fmla="*/ 396044 h 792088"/>
              <a:gd name="connsiteX4" fmla="*/ 72008 w 464650"/>
              <a:gd name="connsiteY4" fmla="*/ 384043 h 792088"/>
              <a:gd name="connsiteX5" fmla="*/ 72008 w 464650"/>
              <a:gd name="connsiteY5" fmla="*/ 12001 h 792088"/>
              <a:gd name="connsiteX6" fmla="*/ 144016 w 464650"/>
              <a:gd name="connsiteY6" fmla="*/ 0 h 792088"/>
              <a:gd name="connsiteX7" fmla="*/ 144016 w 464650"/>
              <a:gd name="connsiteY7" fmla="*/ 792088 h 792088"/>
              <a:gd name="connsiteX0" fmla="*/ 144016 w 464650"/>
              <a:gd name="connsiteY0" fmla="*/ 792088 h 792088"/>
              <a:gd name="connsiteX1" fmla="*/ 72008 w 464650"/>
              <a:gd name="connsiteY1" fmla="*/ 780087 h 792088"/>
              <a:gd name="connsiteX2" fmla="*/ 72008 w 464650"/>
              <a:gd name="connsiteY2" fmla="*/ 408045 h 792088"/>
              <a:gd name="connsiteX3" fmla="*/ 0 w 464650"/>
              <a:gd name="connsiteY3" fmla="*/ 396044 h 792088"/>
              <a:gd name="connsiteX4" fmla="*/ 72008 w 464650"/>
              <a:gd name="connsiteY4" fmla="*/ 384043 h 792088"/>
              <a:gd name="connsiteX5" fmla="*/ 72008 w 464650"/>
              <a:gd name="connsiteY5" fmla="*/ 12001 h 792088"/>
              <a:gd name="connsiteX6" fmla="*/ 144016 w 464650"/>
              <a:gd name="connsiteY6" fmla="*/ 0 h 79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4650" h="792088" stroke="0" extrusionOk="0">
                <a:moveTo>
                  <a:pt x="464650" y="233947"/>
                </a:moveTo>
                <a:cubicBezTo>
                  <a:pt x="424881" y="233947"/>
                  <a:pt x="72008" y="786715"/>
                  <a:pt x="72008" y="780087"/>
                </a:cubicBezTo>
                <a:lnTo>
                  <a:pt x="72008" y="408045"/>
                </a:lnTo>
                <a:cubicBezTo>
                  <a:pt x="72008" y="401417"/>
                  <a:pt x="39769" y="396044"/>
                  <a:pt x="0" y="396044"/>
                </a:cubicBezTo>
                <a:cubicBezTo>
                  <a:pt x="39769" y="396044"/>
                  <a:pt x="72008" y="390671"/>
                  <a:pt x="72008" y="384043"/>
                </a:cubicBezTo>
                <a:lnTo>
                  <a:pt x="72008" y="12001"/>
                </a:lnTo>
                <a:cubicBezTo>
                  <a:pt x="72008" y="5373"/>
                  <a:pt x="104247" y="0"/>
                  <a:pt x="144016" y="0"/>
                </a:cubicBezTo>
                <a:lnTo>
                  <a:pt x="144016" y="792088"/>
                </a:lnTo>
                <a:close/>
              </a:path>
              <a:path w="464650" h="792088" fill="none">
                <a:moveTo>
                  <a:pt x="144016" y="792088"/>
                </a:moveTo>
                <a:cubicBezTo>
                  <a:pt x="104247" y="792088"/>
                  <a:pt x="72008" y="786715"/>
                  <a:pt x="72008" y="780087"/>
                </a:cubicBezTo>
                <a:lnTo>
                  <a:pt x="72008" y="408045"/>
                </a:lnTo>
                <a:cubicBezTo>
                  <a:pt x="72008" y="401417"/>
                  <a:pt x="39769" y="396044"/>
                  <a:pt x="0" y="396044"/>
                </a:cubicBezTo>
                <a:cubicBezTo>
                  <a:pt x="39769" y="396044"/>
                  <a:pt x="72008" y="390671"/>
                  <a:pt x="72008" y="384043"/>
                </a:cubicBezTo>
                <a:lnTo>
                  <a:pt x="72008" y="12001"/>
                </a:lnTo>
                <a:cubicBezTo>
                  <a:pt x="72008" y="5373"/>
                  <a:pt x="104247" y="0"/>
                  <a:pt x="144016"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 xmlns:p14="http://schemas.microsoft.com/office/powerpoint/2010/main" val="172588836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850501"/>
            <a:ext cx="8641654" cy="1361209"/>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a:solidFill>
                  <a:schemeClr val="tx1"/>
                </a:solidFill>
              </a:rPr>
              <a:t>Podemos distinguir 3 grandes masas patrimoniales:</a:t>
            </a:r>
          </a:p>
          <a:p>
            <a:pPr marL="285750" indent="-285750" algn="just">
              <a:buFont typeface="Wingdings" panose="05000000000000000000" pitchFamily="2" charset="2"/>
              <a:buChar char="§"/>
              <a:defRPr/>
            </a:pPr>
            <a:r>
              <a:rPr lang="es-ES" sz="1400" b="1" dirty="0" smtClean="0">
                <a:solidFill>
                  <a:schemeClr val="tx1"/>
                </a:solidFill>
              </a:rPr>
              <a:t>Activo</a:t>
            </a:r>
            <a:r>
              <a:rPr lang="es-ES" sz="1400" dirty="0">
                <a:solidFill>
                  <a:schemeClr val="tx1"/>
                </a:solidFill>
              </a:rPr>
              <a:t>: Agrupa aquellos elementos patrimoniales que representan bienes y derechos propiedad de la empresa</a:t>
            </a:r>
          </a:p>
          <a:p>
            <a:pPr marL="285750" indent="-285750" algn="just">
              <a:buFont typeface="Wingdings" panose="05000000000000000000" pitchFamily="2" charset="2"/>
              <a:buChar char="§"/>
              <a:defRPr/>
            </a:pPr>
            <a:r>
              <a:rPr lang="es-ES" sz="1400" b="1" dirty="0" smtClean="0">
                <a:solidFill>
                  <a:schemeClr val="tx1"/>
                </a:solidFill>
              </a:rPr>
              <a:t>Pasivo </a:t>
            </a:r>
            <a:r>
              <a:rPr lang="es-ES" sz="1400" b="1" dirty="0">
                <a:solidFill>
                  <a:schemeClr val="tx1"/>
                </a:solidFill>
              </a:rPr>
              <a:t>Exigible</a:t>
            </a:r>
            <a:r>
              <a:rPr lang="es-ES" sz="1400" dirty="0">
                <a:solidFill>
                  <a:schemeClr val="tx1"/>
                </a:solidFill>
              </a:rPr>
              <a:t>: Se compone de las deuda u obligaciones pendientes de pago, que tiene la empresa</a:t>
            </a:r>
          </a:p>
          <a:p>
            <a:pPr marL="285750" indent="-285750" algn="just">
              <a:buFont typeface="Wingdings" panose="05000000000000000000" pitchFamily="2" charset="2"/>
              <a:buChar char="§"/>
              <a:defRPr/>
            </a:pPr>
            <a:r>
              <a:rPr lang="es-ES" sz="1400" b="1" dirty="0" smtClean="0">
                <a:solidFill>
                  <a:schemeClr val="tx1"/>
                </a:solidFill>
              </a:rPr>
              <a:t>Patrimonio </a:t>
            </a:r>
            <a:r>
              <a:rPr lang="es-ES" sz="1400" b="1" dirty="0">
                <a:solidFill>
                  <a:schemeClr val="tx1"/>
                </a:solidFill>
              </a:rPr>
              <a:t>Neto</a:t>
            </a:r>
            <a:r>
              <a:rPr lang="es-ES" sz="1400" dirty="0">
                <a:solidFill>
                  <a:schemeClr val="tx1"/>
                </a:solidFill>
              </a:rPr>
              <a:t>: Formado por las aportaciones (monetarias o no) de los socios a la empresa y los beneficios generados por la empresa que no son distribuidos entre los propietarios (Reservas</a:t>
            </a:r>
            <a:r>
              <a:rPr lang="es-ES" sz="1400" dirty="0" smtClean="0">
                <a:solidFill>
                  <a:schemeClr val="tx1"/>
                </a:solidFill>
              </a:rPr>
              <a:t>)</a:t>
            </a:r>
            <a:endParaRPr lang="es-ES" sz="1400" dirty="0">
              <a:solidFill>
                <a:schemeClr val="tx1"/>
              </a:solidFill>
            </a:endParaRP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24350"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3. EL PATRIMONIO DE LA EMPRESA Y SU REPRESENTACIÓN</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17 CuadroTexto"/>
          <p:cNvSpPr txBox="1">
            <a:spLocks noChangeArrowheads="1"/>
          </p:cNvSpPr>
          <p:nvPr/>
        </p:nvSpPr>
        <p:spPr bwMode="auto">
          <a:xfrm>
            <a:off x="431823" y="555526"/>
            <a:ext cx="1259857" cy="307777"/>
          </a:xfrm>
          <a:prstGeom prst="rect">
            <a:avLst/>
          </a:prstGeom>
          <a:solidFill>
            <a:schemeClr val="tx2">
              <a:lumMod val="40000"/>
              <a:lumOff val="6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3.2 El Balance</a:t>
            </a:r>
            <a:endParaRPr lang="es-ES" sz="1400" b="1" dirty="0">
              <a:solidFill>
                <a:schemeClr val="tx1"/>
              </a:solidFill>
              <a:latin typeface="+mj-lt"/>
              <a:cs typeface="Arial" charset="0"/>
            </a:endParaRPr>
          </a:p>
        </p:txBody>
      </p:sp>
      <p:graphicFrame>
        <p:nvGraphicFramePr>
          <p:cNvPr id="5" name="4 Tabla"/>
          <p:cNvGraphicFramePr>
            <a:graphicFrameLocks noGrp="1"/>
          </p:cNvGraphicFramePr>
          <p:nvPr>
            <p:extLst>
              <p:ext uri="{D42A27DB-BD31-4B8C-83A1-F6EECF244321}">
                <p14:modId xmlns="" xmlns:p14="http://schemas.microsoft.com/office/powerpoint/2010/main" val="4145255127"/>
              </p:ext>
            </p:extLst>
          </p:nvPr>
        </p:nvGraphicFramePr>
        <p:xfrm>
          <a:off x="2192266" y="2499742"/>
          <a:ext cx="4755998" cy="1483360"/>
        </p:xfrm>
        <a:graphic>
          <a:graphicData uri="http://schemas.openxmlformats.org/drawingml/2006/table">
            <a:tbl>
              <a:tblPr firstRow="1" bandRow="1">
                <a:tableStyleId>{5940675A-B579-460E-94D1-54222C63F5DA}</a:tableStyleId>
              </a:tblPr>
              <a:tblGrid>
                <a:gridCol w="2062163"/>
                <a:gridCol w="625449"/>
                <a:gridCol w="2068386"/>
              </a:tblGrid>
              <a:tr h="370840">
                <a:tc>
                  <a:txBody>
                    <a:bodyPr/>
                    <a:lstStyle/>
                    <a:p>
                      <a:pPr algn="ctr"/>
                      <a:r>
                        <a:rPr lang="es-ES" dirty="0" smtClean="0"/>
                        <a:t>ACTIVO</a:t>
                      </a:r>
                      <a:endParaRPr lang="es-ES" dirty="0"/>
                    </a:p>
                  </a:txBody>
                  <a:tcPr>
                    <a:lnR w="12700" cap="flat" cmpd="sng" algn="ctr">
                      <a:solidFill>
                        <a:schemeClr val="tx1"/>
                      </a:solidFill>
                      <a:prstDash val="solid"/>
                      <a:round/>
                      <a:headEnd type="none" w="med" len="med"/>
                      <a:tailEnd type="none" w="med" len="med"/>
                    </a:lnR>
                    <a:solidFill>
                      <a:schemeClr val="accent6">
                        <a:lumMod val="40000"/>
                        <a:lumOff val="60000"/>
                      </a:schemeClr>
                    </a:solidFill>
                  </a:tcPr>
                </a:tc>
                <a:tc>
                  <a:txBody>
                    <a:bodyPr/>
                    <a:lstStyle/>
                    <a:p>
                      <a:pPr algn="ct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s-ES" dirty="0" smtClean="0"/>
                        <a:t>PASIVO</a:t>
                      </a:r>
                      <a:endParaRPr lang="es-ES" dirty="0"/>
                    </a:p>
                  </a:txBody>
                  <a:tcPr>
                    <a:lnL w="12700" cap="flat" cmpd="sng" algn="ctr">
                      <a:solidFill>
                        <a:schemeClr val="tx1"/>
                      </a:solidFill>
                      <a:prstDash val="solid"/>
                      <a:round/>
                      <a:headEnd type="none" w="med" len="med"/>
                      <a:tailEnd type="none" w="med" len="med"/>
                    </a:lnL>
                    <a:solidFill>
                      <a:schemeClr val="accent6">
                        <a:lumMod val="40000"/>
                        <a:lumOff val="60000"/>
                      </a:schemeClr>
                    </a:solidFill>
                  </a:tcPr>
                </a:tc>
              </a:tr>
              <a:tr h="370840">
                <a:tc>
                  <a:txBody>
                    <a:bodyPr/>
                    <a:lstStyle/>
                    <a:p>
                      <a:pPr algn="ctr"/>
                      <a:r>
                        <a:rPr lang="es-ES" dirty="0" smtClean="0"/>
                        <a:t>Activo No Corriente</a:t>
                      </a:r>
                      <a:endParaRPr lang="es-ES" dirty="0"/>
                    </a:p>
                  </a:txBody>
                  <a:tcPr anchor="ctr">
                    <a:lnR w="12700" cap="flat" cmpd="sng" algn="ctr">
                      <a:solidFill>
                        <a:schemeClr val="tx1"/>
                      </a:solidFill>
                      <a:prstDash val="solid"/>
                      <a:round/>
                      <a:headEnd type="none" w="med" len="med"/>
                      <a:tailEnd type="none" w="med" len="med"/>
                    </a:lnR>
                    <a:solidFill>
                      <a:schemeClr val="accent6">
                        <a:lumMod val="40000"/>
                        <a:lumOff val="60000"/>
                      </a:schemeClr>
                    </a:solidFill>
                  </a:tcPr>
                </a:tc>
                <a:tc>
                  <a:txBody>
                    <a:bodyPr/>
                    <a:lstStyle/>
                    <a:p>
                      <a:pPr algn="ctr"/>
                      <a:endParaRPr lang="es-E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s-ES" dirty="0" smtClean="0"/>
                        <a:t>Patrimonio Neto</a:t>
                      </a:r>
                      <a:endParaRPr lang="es-ES" dirty="0"/>
                    </a:p>
                  </a:txBody>
                  <a:tcPr anchor="ctr">
                    <a:lnL w="12700" cap="flat" cmpd="sng" algn="ctr">
                      <a:solidFill>
                        <a:schemeClr val="tx1"/>
                      </a:solidFill>
                      <a:prstDash val="solid"/>
                      <a:round/>
                      <a:headEnd type="none" w="med" len="med"/>
                      <a:tailEnd type="none" w="med" len="med"/>
                    </a:lnL>
                    <a:solidFill>
                      <a:schemeClr val="accent6">
                        <a:lumMod val="40000"/>
                        <a:lumOff val="60000"/>
                      </a:schemeClr>
                    </a:solidFill>
                  </a:tcPr>
                </a:tc>
              </a:tr>
              <a:tr h="370840">
                <a:tc rowSpan="2">
                  <a:txBody>
                    <a:bodyPr/>
                    <a:lstStyle/>
                    <a:p>
                      <a:pPr algn="ctr"/>
                      <a:r>
                        <a:rPr lang="es-ES" dirty="0" smtClean="0"/>
                        <a:t>Activo Corriente</a:t>
                      </a:r>
                      <a:endParaRPr lang="es-ES" dirty="0"/>
                    </a:p>
                  </a:txBody>
                  <a:tcPr anchor="ctr">
                    <a:lnR w="12700" cap="flat" cmpd="sng" algn="ctr">
                      <a:solidFill>
                        <a:schemeClr val="tx1"/>
                      </a:solidFill>
                      <a:prstDash val="solid"/>
                      <a:round/>
                      <a:headEnd type="none" w="med" len="med"/>
                      <a:tailEnd type="none" w="med" len="med"/>
                    </a:lnR>
                    <a:solidFill>
                      <a:schemeClr val="accent6">
                        <a:lumMod val="40000"/>
                        <a:lumOff val="60000"/>
                      </a:schemeClr>
                    </a:solidFill>
                  </a:tcPr>
                </a:tc>
                <a:tc>
                  <a:txBody>
                    <a:bodyPr/>
                    <a:lstStyle/>
                    <a:p>
                      <a:pPr algn="ctr"/>
                      <a:endParaRPr lang="es-E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s-ES" dirty="0" smtClean="0"/>
                        <a:t>Pasivo No Corriente</a:t>
                      </a:r>
                      <a:endParaRPr lang="es-ES" dirty="0"/>
                    </a:p>
                  </a:txBody>
                  <a:tcPr anchor="ctr">
                    <a:lnL w="12700" cap="flat" cmpd="sng" algn="ctr">
                      <a:solidFill>
                        <a:schemeClr val="tx1"/>
                      </a:solidFill>
                      <a:prstDash val="solid"/>
                      <a:round/>
                      <a:headEnd type="none" w="med" len="med"/>
                      <a:tailEnd type="none" w="med" len="med"/>
                    </a:lnL>
                    <a:solidFill>
                      <a:schemeClr val="accent6">
                        <a:lumMod val="40000"/>
                        <a:lumOff val="60000"/>
                      </a:schemeClr>
                    </a:solidFill>
                  </a:tcPr>
                </a:tc>
              </a:tr>
              <a:tr h="370840">
                <a:tc vMerge="1">
                  <a:txBody>
                    <a:bodyPr/>
                    <a:lstStyle/>
                    <a:p>
                      <a:endParaRPr lang="es-ES" dirty="0"/>
                    </a:p>
                  </a:txBody>
                  <a:tcPr/>
                </a:tc>
                <a:tc>
                  <a:txBody>
                    <a:bodyPr/>
                    <a:lstStyle/>
                    <a:p>
                      <a:pPr algn="ctr"/>
                      <a:endParaRPr lang="es-E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s-ES" dirty="0" smtClean="0"/>
                        <a:t>Pasivo Corriente</a:t>
                      </a:r>
                      <a:endParaRPr lang="es-ES" dirty="0"/>
                    </a:p>
                  </a:txBody>
                  <a:tcPr anchor="ctr">
                    <a:lnL w="12700" cap="flat" cmpd="sng" algn="ctr">
                      <a:solidFill>
                        <a:schemeClr val="tx1"/>
                      </a:solidFill>
                      <a:prstDash val="solid"/>
                      <a:round/>
                      <a:headEnd type="none" w="med" len="med"/>
                      <a:tailEnd type="none" w="med" len="med"/>
                    </a:lnL>
                    <a:solidFill>
                      <a:schemeClr val="accent6">
                        <a:lumMod val="40000"/>
                        <a:lumOff val="60000"/>
                      </a:schemeClr>
                    </a:solidFill>
                  </a:tcPr>
                </a:tc>
              </a:tr>
            </a:tbl>
          </a:graphicData>
        </a:graphic>
      </p:graphicFrame>
      <p:sp>
        <p:nvSpPr>
          <p:cNvPr id="6" name="5 CuadroTexto"/>
          <p:cNvSpPr txBox="1"/>
          <p:nvPr/>
        </p:nvSpPr>
        <p:spPr>
          <a:xfrm>
            <a:off x="251521" y="2859782"/>
            <a:ext cx="1440159" cy="830997"/>
          </a:xfrm>
          <a:prstGeom prst="rect">
            <a:avLst/>
          </a:prstGeom>
          <a:noFill/>
          <a:ln>
            <a:solidFill>
              <a:schemeClr val="tx1"/>
            </a:solidFill>
          </a:ln>
        </p:spPr>
        <p:txBody>
          <a:bodyPr wrap="square" rtlCol="0">
            <a:spAutoFit/>
          </a:bodyPr>
          <a:lstStyle/>
          <a:p>
            <a:r>
              <a:rPr lang="es-ES" dirty="0" smtClean="0"/>
              <a:t>De menor a mayor liquidez</a:t>
            </a:r>
            <a:endParaRPr lang="es-ES" dirty="0"/>
          </a:p>
        </p:txBody>
      </p:sp>
      <p:sp>
        <p:nvSpPr>
          <p:cNvPr id="17" name="16 CuadroTexto"/>
          <p:cNvSpPr txBox="1"/>
          <p:nvPr/>
        </p:nvSpPr>
        <p:spPr>
          <a:xfrm>
            <a:off x="7380313" y="2859782"/>
            <a:ext cx="1440159" cy="830997"/>
          </a:xfrm>
          <a:prstGeom prst="rect">
            <a:avLst/>
          </a:prstGeom>
          <a:noFill/>
          <a:ln>
            <a:solidFill>
              <a:schemeClr val="tx1"/>
            </a:solidFill>
          </a:ln>
        </p:spPr>
        <p:txBody>
          <a:bodyPr wrap="square" rtlCol="0">
            <a:spAutoFit/>
          </a:bodyPr>
          <a:lstStyle/>
          <a:p>
            <a:r>
              <a:rPr lang="es-ES" dirty="0" smtClean="0"/>
              <a:t>De menor a mayor exigibilidad</a:t>
            </a:r>
            <a:endParaRPr lang="es-ES" dirty="0"/>
          </a:p>
        </p:txBody>
      </p:sp>
      <p:cxnSp>
        <p:nvCxnSpPr>
          <p:cNvPr id="8" name="7 Conector recto de flecha"/>
          <p:cNvCxnSpPr/>
          <p:nvPr/>
        </p:nvCxnSpPr>
        <p:spPr>
          <a:xfrm>
            <a:off x="1907704" y="2499742"/>
            <a:ext cx="0" cy="15121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19 Conector recto de flecha"/>
          <p:cNvCxnSpPr/>
          <p:nvPr/>
        </p:nvCxnSpPr>
        <p:spPr>
          <a:xfrm>
            <a:off x="7164288" y="2499742"/>
            <a:ext cx="0" cy="15121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 xmlns:p14="http://schemas.microsoft.com/office/powerpoint/2010/main" val="262467861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850501"/>
            <a:ext cx="8641654" cy="1361209"/>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a:solidFill>
                  <a:schemeClr val="tx1"/>
                </a:solidFill>
              </a:rPr>
              <a:t>Por un lado, el </a:t>
            </a:r>
            <a:r>
              <a:rPr lang="es-ES" sz="1400" b="1" dirty="0">
                <a:solidFill>
                  <a:schemeClr val="tx1"/>
                </a:solidFill>
              </a:rPr>
              <a:t>activo</a:t>
            </a:r>
            <a:r>
              <a:rPr lang="es-ES" sz="1400" dirty="0">
                <a:solidFill>
                  <a:schemeClr val="tx1"/>
                </a:solidFill>
              </a:rPr>
              <a:t> tiene una clara naturaleza </a:t>
            </a:r>
            <a:r>
              <a:rPr lang="es-ES" sz="1400" b="1" dirty="0">
                <a:solidFill>
                  <a:schemeClr val="tx1"/>
                </a:solidFill>
              </a:rPr>
              <a:t>económica</a:t>
            </a:r>
            <a:r>
              <a:rPr lang="es-ES" sz="1400" dirty="0">
                <a:solidFill>
                  <a:schemeClr val="tx1"/>
                </a:solidFill>
              </a:rPr>
              <a:t>, está integrado por el conjunto de </a:t>
            </a:r>
            <a:r>
              <a:rPr lang="es-ES" sz="1400" b="1" dirty="0">
                <a:solidFill>
                  <a:schemeClr val="tx1"/>
                </a:solidFill>
              </a:rPr>
              <a:t>inversiones</a:t>
            </a:r>
            <a:r>
              <a:rPr lang="es-ES" sz="1400" dirty="0">
                <a:solidFill>
                  <a:schemeClr val="tx1"/>
                </a:solidFill>
              </a:rPr>
              <a:t> realizadas por la empresa para desarrollar su actividad. Por ello se conoce como la </a:t>
            </a:r>
            <a:r>
              <a:rPr lang="es-ES" sz="1400" u="sng" dirty="0">
                <a:solidFill>
                  <a:schemeClr val="tx1"/>
                </a:solidFill>
              </a:rPr>
              <a:t>estructura económica</a:t>
            </a:r>
            <a:r>
              <a:rPr lang="es-ES" sz="1400" dirty="0">
                <a:solidFill>
                  <a:schemeClr val="tx1"/>
                </a:solidFill>
              </a:rPr>
              <a:t> de la empresa.</a:t>
            </a:r>
          </a:p>
          <a:p>
            <a:pPr algn="just">
              <a:defRPr/>
            </a:pPr>
            <a:r>
              <a:rPr lang="es-ES" sz="1400" dirty="0">
                <a:solidFill>
                  <a:schemeClr val="tx1"/>
                </a:solidFill>
              </a:rPr>
              <a:t>Por el contrario, el </a:t>
            </a:r>
            <a:r>
              <a:rPr lang="es-ES" sz="1400" b="1" dirty="0">
                <a:solidFill>
                  <a:schemeClr val="tx1"/>
                </a:solidFill>
              </a:rPr>
              <a:t>pasivo</a:t>
            </a:r>
            <a:r>
              <a:rPr lang="es-ES" sz="1400" dirty="0">
                <a:solidFill>
                  <a:schemeClr val="tx1"/>
                </a:solidFill>
              </a:rPr>
              <a:t> y el </a:t>
            </a:r>
            <a:r>
              <a:rPr lang="es-ES" sz="1400" b="1" dirty="0">
                <a:solidFill>
                  <a:schemeClr val="tx1"/>
                </a:solidFill>
              </a:rPr>
              <a:t>patrimonio neto </a:t>
            </a:r>
            <a:r>
              <a:rPr lang="es-ES" sz="1400" dirty="0">
                <a:solidFill>
                  <a:schemeClr val="tx1"/>
                </a:solidFill>
              </a:rPr>
              <a:t>representan las </a:t>
            </a:r>
            <a:r>
              <a:rPr lang="es-ES" sz="1400" b="1" dirty="0">
                <a:solidFill>
                  <a:schemeClr val="tx1"/>
                </a:solidFill>
              </a:rPr>
              <a:t>fuentes de financiación</a:t>
            </a:r>
            <a:r>
              <a:rPr lang="es-ES" sz="1400" dirty="0">
                <a:solidFill>
                  <a:schemeClr val="tx1"/>
                </a:solidFill>
              </a:rPr>
              <a:t> que posibilitan la adquisición de los activos. Componen la </a:t>
            </a:r>
            <a:r>
              <a:rPr lang="es-ES" sz="1400" u="sng" dirty="0">
                <a:solidFill>
                  <a:schemeClr val="tx1"/>
                </a:solidFill>
              </a:rPr>
              <a:t>estructura financiera </a:t>
            </a:r>
            <a:r>
              <a:rPr lang="es-ES" sz="1400" dirty="0">
                <a:solidFill>
                  <a:schemeClr val="tx1"/>
                </a:solidFill>
              </a:rPr>
              <a:t>de la empresa</a:t>
            </a:r>
            <a:r>
              <a:rPr lang="es-ES" sz="1400" dirty="0" smtClean="0">
                <a:solidFill>
                  <a:schemeClr val="tx1"/>
                </a:solidFill>
              </a:rPr>
              <a:t>.</a:t>
            </a:r>
            <a:endParaRPr lang="es-ES" sz="1400" dirty="0">
              <a:solidFill>
                <a:schemeClr val="tx1"/>
              </a:solidFill>
            </a:endParaRP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24350"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3. EL PATRIMONIO DE LA EMPRESA Y SU REPRESENTACIÓN</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17 CuadroTexto"/>
          <p:cNvSpPr txBox="1">
            <a:spLocks noChangeArrowheads="1"/>
          </p:cNvSpPr>
          <p:nvPr/>
        </p:nvSpPr>
        <p:spPr bwMode="auto">
          <a:xfrm>
            <a:off x="431823" y="555526"/>
            <a:ext cx="4284193" cy="307777"/>
          </a:xfrm>
          <a:prstGeom prst="rect">
            <a:avLst/>
          </a:prstGeom>
          <a:solidFill>
            <a:schemeClr val="tx2">
              <a:lumMod val="40000"/>
              <a:lumOff val="6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3.3 La estructura económica y financiera de la empresa</a:t>
            </a:r>
            <a:endParaRPr lang="es-ES" sz="1400" b="1" dirty="0">
              <a:solidFill>
                <a:schemeClr val="tx1"/>
              </a:solidFill>
              <a:latin typeface="+mj-lt"/>
              <a:cs typeface="Arial" charset="0"/>
            </a:endParaRPr>
          </a:p>
        </p:txBody>
      </p:sp>
      <p:sp>
        <p:nvSpPr>
          <p:cNvPr id="2" name="1 CuadroTexto"/>
          <p:cNvSpPr txBox="1"/>
          <p:nvPr/>
        </p:nvSpPr>
        <p:spPr>
          <a:xfrm>
            <a:off x="2700151" y="2496795"/>
            <a:ext cx="3167249" cy="338554"/>
          </a:xfrm>
          <a:prstGeom prst="rect">
            <a:avLst/>
          </a:prstGeom>
          <a:solidFill>
            <a:srgbClr val="FFFF99"/>
          </a:solidFill>
          <a:ln>
            <a:solidFill>
              <a:schemeClr val="tx1"/>
            </a:solidFill>
          </a:ln>
        </p:spPr>
        <p:txBody>
          <a:bodyPr wrap="square" rtlCol="0">
            <a:spAutoFit/>
          </a:bodyPr>
          <a:lstStyle/>
          <a:p>
            <a:pPr algn="ctr"/>
            <a:r>
              <a:rPr lang="es-ES" dirty="0" smtClean="0"/>
              <a:t>Activo = Patrimonio Neto + Pasivo</a:t>
            </a:r>
            <a:endParaRPr lang="es-ES" dirty="0"/>
          </a:p>
        </p:txBody>
      </p:sp>
      <p:pic>
        <p:nvPicPr>
          <p:cNvPr id="6146" name="Picture 2" descr="C:\Users\ceinmark_prof\AppData\Local\Microsoft\Windows\INetCache\IE\1PL8N0BX\large-Balance-Scale-0-4937[1].gif"/>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185790" y="2839982"/>
            <a:ext cx="2388994" cy="15409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52024093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843558"/>
            <a:ext cx="8641654" cy="2736304"/>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smtClean="0">
                <a:solidFill>
                  <a:schemeClr val="tx1"/>
                </a:solidFill>
              </a:rPr>
              <a:t>Es un sistema de </a:t>
            </a:r>
            <a:r>
              <a:rPr lang="es-ES" sz="1400" b="1" u="sng" dirty="0" smtClean="0">
                <a:solidFill>
                  <a:schemeClr val="tx1"/>
                </a:solidFill>
              </a:rPr>
              <a:t>registro</a:t>
            </a:r>
            <a:r>
              <a:rPr lang="es-ES" sz="1400" dirty="0" smtClean="0">
                <a:solidFill>
                  <a:schemeClr val="tx1"/>
                </a:solidFill>
              </a:rPr>
              <a:t> de las operaciones mercantiles que realiza la empresa, cuya misión principal es </a:t>
            </a:r>
            <a:r>
              <a:rPr lang="es-ES" sz="1400" b="1" u="sng" dirty="0" smtClean="0">
                <a:solidFill>
                  <a:schemeClr val="tx1"/>
                </a:solidFill>
              </a:rPr>
              <a:t>facilitar información</a:t>
            </a:r>
            <a:r>
              <a:rPr lang="es-ES" sz="1400" dirty="0" smtClean="0">
                <a:solidFill>
                  <a:schemeClr val="tx1"/>
                </a:solidFill>
              </a:rPr>
              <a:t> económica-financiera de la entidad y ayudar a la dirección a tomar decisiones.</a:t>
            </a:r>
          </a:p>
          <a:p>
            <a:pPr algn="just">
              <a:defRPr/>
            </a:pPr>
            <a:endParaRPr lang="es-ES" sz="1400" dirty="0">
              <a:solidFill>
                <a:schemeClr val="tx1"/>
              </a:solidFill>
            </a:endParaRPr>
          </a:p>
          <a:p>
            <a:pPr algn="just">
              <a:defRPr/>
            </a:pPr>
            <a:r>
              <a:rPr lang="es-ES" sz="1400" dirty="0" smtClean="0">
                <a:solidFill>
                  <a:schemeClr val="tx1"/>
                </a:solidFill>
              </a:rPr>
              <a:t>La información que proporciona la contabilidad es útil para un público muy variado:</a:t>
            </a:r>
          </a:p>
          <a:p>
            <a:pPr marL="285750" indent="-285750" algn="just">
              <a:buFont typeface="Arial" panose="020B0604020202020204" pitchFamily="34" charset="0"/>
              <a:buChar char="•"/>
              <a:defRPr/>
            </a:pPr>
            <a:r>
              <a:rPr lang="es-ES" sz="1400" dirty="0" smtClean="0">
                <a:solidFill>
                  <a:schemeClr val="tx1"/>
                </a:solidFill>
              </a:rPr>
              <a:t>Los </a:t>
            </a:r>
            <a:r>
              <a:rPr lang="es-ES" sz="1400" b="1" dirty="0">
                <a:solidFill>
                  <a:schemeClr val="tx1"/>
                </a:solidFill>
              </a:rPr>
              <a:t>gestores</a:t>
            </a:r>
            <a:r>
              <a:rPr lang="es-ES" sz="1400" dirty="0">
                <a:solidFill>
                  <a:schemeClr val="tx1"/>
                </a:solidFill>
              </a:rPr>
              <a:t> de la sociedad: ayuda a tomar decisiones</a:t>
            </a:r>
          </a:p>
          <a:p>
            <a:pPr marL="285750" indent="-285750" algn="just">
              <a:buFont typeface="Arial" panose="020B0604020202020204" pitchFamily="34" charset="0"/>
              <a:buChar char="•"/>
              <a:defRPr/>
            </a:pPr>
            <a:r>
              <a:rPr lang="es-ES" sz="1400" dirty="0" smtClean="0">
                <a:solidFill>
                  <a:schemeClr val="tx1"/>
                </a:solidFill>
              </a:rPr>
              <a:t>Los </a:t>
            </a:r>
            <a:r>
              <a:rPr lang="es-ES" sz="1400" b="1" dirty="0">
                <a:solidFill>
                  <a:schemeClr val="tx1"/>
                </a:solidFill>
              </a:rPr>
              <a:t>socios</a:t>
            </a:r>
            <a:r>
              <a:rPr lang="es-ES" sz="1400" dirty="0">
                <a:solidFill>
                  <a:schemeClr val="tx1"/>
                </a:solidFill>
              </a:rPr>
              <a:t> de la empresa: conocer el rendimiento del capital</a:t>
            </a:r>
          </a:p>
          <a:p>
            <a:pPr marL="285750" indent="-285750" algn="just">
              <a:buFont typeface="Arial" panose="020B0604020202020204" pitchFamily="34" charset="0"/>
              <a:buChar char="•"/>
              <a:defRPr/>
            </a:pPr>
            <a:r>
              <a:rPr lang="es-ES" sz="1400" dirty="0" smtClean="0">
                <a:solidFill>
                  <a:schemeClr val="tx1"/>
                </a:solidFill>
              </a:rPr>
              <a:t>Los </a:t>
            </a:r>
            <a:r>
              <a:rPr lang="es-ES" sz="1400" b="1" dirty="0">
                <a:solidFill>
                  <a:schemeClr val="tx1"/>
                </a:solidFill>
              </a:rPr>
              <a:t>trabajadores</a:t>
            </a:r>
            <a:r>
              <a:rPr lang="es-ES" sz="1400" dirty="0">
                <a:solidFill>
                  <a:schemeClr val="tx1"/>
                </a:solidFill>
              </a:rPr>
              <a:t>: conocer la situación económica de la empresa</a:t>
            </a:r>
          </a:p>
          <a:p>
            <a:pPr marL="285750" indent="-285750" algn="just">
              <a:buFont typeface="Arial" panose="020B0604020202020204" pitchFamily="34" charset="0"/>
              <a:buChar char="•"/>
              <a:defRPr/>
            </a:pPr>
            <a:r>
              <a:rPr lang="es-ES" sz="1400" dirty="0" smtClean="0">
                <a:solidFill>
                  <a:schemeClr val="tx1"/>
                </a:solidFill>
              </a:rPr>
              <a:t>Los </a:t>
            </a:r>
            <a:r>
              <a:rPr lang="es-ES" sz="1400" b="1" dirty="0">
                <a:solidFill>
                  <a:schemeClr val="tx1"/>
                </a:solidFill>
              </a:rPr>
              <a:t>inversores</a:t>
            </a:r>
          </a:p>
          <a:p>
            <a:pPr marL="285750" indent="-285750" algn="just">
              <a:buFont typeface="Arial" panose="020B0604020202020204" pitchFamily="34" charset="0"/>
              <a:buChar char="•"/>
              <a:defRPr/>
            </a:pPr>
            <a:r>
              <a:rPr lang="es-ES" sz="1400" dirty="0" smtClean="0">
                <a:solidFill>
                  <a:schemeClr val="tx1"/>
                </a:solidFill>
              </a:rPr>
              <a:t>Las </a:t>
            </a:r>
            <a:r>
              <a:rPr lang="es-ES" sz="1400" b="1" dirty="0">
                <a:solidFill>
                  <a:schemeClr val="tx1"/>
                </a:solidFill>
              </a:rPr>
              <a:t>entidades financieras</a:t>
            </a:r>
            <a:r>
              <a:rPr lang="es-ES" sz="1400" dirty="0">
                <a:solidFill>
                  <a:schemeClr val="tx1"/>
                </a:solidFill>
              </a:rPr>
              <a:t>: analizar la solvencia de la entidad</a:t>
            </a:r>
          </a:p>
          <a:p>
            <a:pPr marL="285750" indent="-285750" algn="just">
              <a:buFont typeface="Arial" panose="020B0604020202020204" pitchFamily="34" charset="0"/>
              <a:buChar char="•"/>
              <a:defRPr/>
            </a:pPr>
            <a:r>
              <a:rPr lang="es-ES" sz="1400" dirty="0" smtClean="0">
                <a:solidFill>
                  <a:schemeClr val="tx1"/>
                </a:solidFill>
              </a:rPr>
              <a:t>Los </a:t>
            </a:r>
            <a:r>
              <a:rPr lang="es-ES" sz="1400" b="1" dirty="0">
                <a:solidFill>
                  <a:schemeClr val="tx1"/>
                </a:solidFill>
              </a:rPr>
              <a:t>acreedores</a:t>
            </a:r>
            <a:r>
              <a:rPr lang="es-ES" sz="1400" dirty="0">
                <a:solidFill>
                  <a:schemeClr val="tx1"/>
                </a:solidFill>
              </a:rPr>
              <a:t> de la empresa: asegurarse el cobro</a:t>
            </a:r>
          </a:p>
          <a:p>
            <a:pPr marL="285750" indent="-285750" algn="just">
              <a:buFont typeface="Arial" panose="020B0604020202020204" pitchFamily="34" charset="0"/>
              <a:buChar char="•"/>
              <a:defRPr/>
            </a:pPr>
            <a:r>
              <a:rPr lang="es-ES" sz="1400" b="1" dirty="0" smtClean="0">
                <a:solidFill>
                  <a:schemeClr val="tx1"/>
                </a:solidFill>
              </a:rPr>
              <a:t>Otras </a:t>
            </a:r>
            <a:r>
              <a:rPr lang="es-ES" sz="1400" b="1" dirty="0">
                <a:solidFill>
                  <a:schemeClr val="tx1"/>
                </a:solidFill>
              </a:rPr>
              <a:t>empresas </a:t>
            </a:r>
            <a:r>
              <a:rPr lang="es-ES" sz="1400" dirty="0">
                <a:solidFill>
                  <a:schemeClr val="tx1"/>
                </a:solidFill>
              </a:rPr>
              <a:t>con las que mantenga </a:t>
            </a:r>
            <a:r>
              <a:rPr lang="es-ES" sz="1400" dirty="0" smtClean="0">
                <a:solidFill>
                  <a:schemeClr val="tx1"/>
                </a:solidFill>
              </a:rPr>
              <a:t>relación</a:t>
            </a:r>
            <a:endParaRPr lang="es-ES" sz="1400" dirty="0">
              <a:solidFill>
                <a:schemeClr val="tx1"/>
              </a:solidFill>
            </a:endParaRP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24350"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1. LA CONTABILIDAD</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17 CuadroTexto"/>
          <p:cNvSpPr txBox="1">
            <a:spLocks noChangeArrowheads="1"/>
          </p:cNvSpPr>
          <p:nvPr/>
        </p:nvSpPr>
        <p:spPr bwMode="auto">
          <a:xfrm>
            <a:off x="431823" y="555526"/>
            <a:ext cx="3852145" cy="307777"/>
          </a:xfrm>
          <a:prstGeom prst="rect">
            <a:avLst/>
          </a:prstGeom>
          <a:solidFill>
            <a:schemeClr val="tx2">
              <a:lumMod val="40000"/>
              <a:lumOff val="6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1.1 La Contabilidad como sistema de información</a:t>
            </a:r>
            <a:endParaRPr lang="es-ES" sz="1400" b="1" dirty="0">
              <a:solidFill>
                <a:schemeClr val="tx1"/>
              </a:solidFill>
              <a:latin typeface="+mj-lt"/>
              <a:cs typeface="Arial" charset="0"/>
            </a:endParaRPr>
          </a:p>
        </p:txBody>
      </p:sp>
    </p:spTree>
    <p:extLst>
      <p:ext uri="{BB962C8B-B14F-4D97-AF65-F5344CB8AC3E}">
        <p14:creationId xmlns="" xmlns:p14="http://schemas.microsoft.com/office/powerpoint/2010/main" val="109450106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843558"/>
            <a:ext cx="4212467" cy="720080"/>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just">
              <a:buFont typeface="+mj-lt"/>
              <a:buAutoNum type="arabicPeriod"/>
              <a:defRPr/>
            </a:pPr>
            <a:r>
              <a:rPr lang="es-ES" sz="1400" dirty="0" smtClean="0">
                <a:solidFill>
                  <a:schemeClr val="tx1"/>
                </a:solidFill>
              </a:rPr>
              <a:t>Contabilidad Externa o Financiera</a:t>
            </a:r>
          </a:p>
          <a:p>
            <a:pPr marL="342900" indent="-342900" algn="just">
              <a:buFont typeface="+mj-lt"/>
              <a:buAutoNum type="arabicPeriod"/>
              <a:defRPr/>
            </a:pPr>
            <a:r>
              <a:rPr lang="es-ES" sz="1400" dirty="0" smtClean="0">
                <a:solidFill>
                  <a:schemeClr val="tx1"/>
                </a:solidFill>
              </a:rPr>
              <a:t>Contabilidad Interna, analítica o de costes</a:t>
            </a: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24350"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1. LA CONTABILIDAD</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17 CuadroTexto"/>
          <p:cNvSpPr txBox="1">
            <a:spLocks noChangeArrowheads="1"/>
          </p:cNvSpPr>
          <p:nvPr/>
        </p:nvSpPr>
        <p:spPr bwMode="auto">
          <a:xfrm>
            <a:off x="431823" y="555526"/>
            <a:ext cx="2051945" cy="307777"/>
          </a:xfrm>
          <a:prstGeom prst="rect">
            <a:avLst/>
          </a:prstGeom>
          <a:solidFill>
            <a:schemeClr val="tx2">
              <a:lumMod val="40000"/>
              <a:lumOff val="6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1.2 Tipos de Contabilidad</a:t>
            </a:r>
            <a:endParaRPr lang="es-ES" sz="1400" b="1" dirty="0">
              <a:solidFill>
                <a:schemeClr val="tx1"/>
              </a:solidFill>
              <a:latin typeface="+mj-lt"/>
              <a:cs typeface="Arial" charset="0"/>
            </a:endParaRPr>
          </a:p>
        </p:txBody>
      </p:sp>
      <p:sp>
        <p:nvSpPr>
          <p:cNvPr id="2" name="1 CuadroTexto"/>
          <p:cNvSpPr txBox="1"/>
          <p:nvPr/>
        </p:nvSpPr>
        <p:spPr>
          <a:xfrm>
            <a:off x="755576" y="2624594"/>
            <a:ext cx="1800200" cy="523220"/>
          </a:xfrm>
          <a:prstGeom prst="rect">
            <a:avLst/>
          </a:prstGeom>
          <a:noFill/>
          <a:ln>
            <a:solidFill>
              <a:schemeClr val="tx1"/>
            </a:solidFill>
          </a:ln>
        </p:spPr>
        <p:txBody>
          <a:bodyPr wrap="square" rtlCol="0">
            <a:spAutoFit/>
          </a:bodyPr>
          <a:lstStyle/>
          <a:p>
            <a:pPr algn="ctr"/>
            <a:r>
              <a:rPr lang="es-ES" sz="1400" dirty="0" smtClean="0"/>
              <a:t>Almacén de Factores</a:t>
            </a:r>
          </a:p>
          <a:p>
            <a:pPr algn="ctr"/>
            <a:r>
              <a:rPr lang="es-ES" sz="1400" dirty="0" smtClean="0"/>
              <a:t>Productivos</a:t>
            </a:r>
            <a:endParaRPr lang="es-ES" sz="1400" dirty="0"/>
          </a:p>
        </p:txBody>
      </p:sp>
      <p:sp>
        <p:nvSpPr>
          <p:cNvPr id="16" name="15 CuadroTexto"/>
          <p:cNvSpPr txBox="1"/>
          <p:nvPr/>
        </p:nvSpPr>
        <p:spPr>
          <a:xfrm>
            <a:off x="5724103" y="2624594"/>
            <a:ext cx="1872233" cy="523220"/>
          </a:xfrm>
          <a:prstGeom prst="rect">
            <a:avLst/>
          </a:prstGeom>
          <a:noFill/>
          <a:ln>
            <a:solidFill>
              <a:schemeClr val="tx1"/>
            </a:solidFill>
          </a:ln>
        </p:spPr>
        <p:txBody>
          <a:bodyPr wrap="square" rtlCol="0">
            <a:spAutoFit/>
          </a:bodyPr>
          <a:lstStyle/>
          <a:p>
            <a:pPr algn="ctr"/>
            <a:r>
              <a:rPr lang="es-ES" sz="1400" dirty="0" smtClean="0"/>
              <a:t>Almacén de Productos Terminados</a:t>
            </a:r>
            <a:endParaRPr lang="es-ES" sz="1400" dirty="0"/>
          </a:p>
        </p:txBody>
      </p:sp>
      <p:sp>
        <p:nvSpPr>
          <p:cNvPr id="17" name="16 CuadroTexto"/>
          <p:cNvSpPr txBox="1"/>
          <p:nvPr/>
        </p:nvSpPr>
        <p:spPr>
          <a:xfrm>
            <a:off x="3347864" y="3776722"/>
            <a:ext cx="1872233" cy="523220"/>
          </a:xfrm>
          <a:prstGeom prst="rect">
            <a:avLst/>
          </a:prstGeom>
          <a:noFill/>
          <a:ln>
            <a:solidFill>
              <a:schemeClr val="tx1"/>
            </a:solidFill>
          </a:ln>
        </p:spPr>
        <p:txBody>
          <a:bodyPr wrap="square" rtlCol="0">
            <a:spAutoFit/>
          </a:bodyPr>
          <a:lstStyle/>
          <a:p>
            <a:pPr algn="ctr"/>
            <a:r>
              <a:rPr lang="es-ES" sz="1400" dirty="0" smtClean="0"/>
              <a:t>Proceso de Transformación</a:t>
            </a:r>
            <a:endParaRPr lang="es-ES" sz="1400" dirty="0"/>
          </a:p>
        </p:txBody>
      </p:sp>
      <p:sp>
        <p:nvSpPr>
          <p:cNvPr id="18" name="17 CuadroTexto"/>
          <p:cNvSpPr txBox="1"/>
          <p:nvPr/>
        </p:nvSpPr>
        <p:spPr>
          <a:xfrm>
            <a:off x="3340212" y="1779662"/>
            <a:ext cx="1872233" cy="307777"/>
          </a:xfrm>
          <a:prstGeom prst="rect">
            <a:avLst/>
          </a:prstGeom>
          <a:noFill/>
          <a:ln>
            <a:solidFill>
              <a:schemeClr val="tx1"/>
            </a:solidFill>
          </a:ln>
        </p:spPr>
        <p:txBody>
          <a:bodyPr wrap="square" rtlCol="0">
            <a:spAutoFit/>
          </a:bodyPr>
          <a:lstStyle/>
          <a:p>
            <a:pPr algn="ctr"/>
            <a:r>
              <a:rPr lang="es-ES" sz="1400" dirty="0" smtClean="0"/>
              <a:t>Mundo exterior</a:t>
            </a:r>
            <a:endParaRPr lang="es-ES" sz="1400" dirty="0"/>
          </a:p>
        </p:txBody>
      </p:sp>
      <p:cxnSp>
        <p:nvCxnSpPr>
          <p:cNvPr id="4" name="3 Conector recto"/>
          <p:cNvCxnSpPr/>
          <p:nvPr/>
        </p:nvCxnSpPr>
        <p:spPr>
          <a:xfrm>
            <a:off x="251521" y="2886204"/>
            <a:ext cx="842493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5 Conector recto de flecha"/>
          <p:cNvCxnSpPr/>
          <p:nvPr/>
        </p:nvCxnSpPr>
        <p:spPr>
          <a:xfrm flipH="1">
            <a:off x="1908256" y="1978146"/>
            <a:ext cx="1151024" cy="45946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p:nvPr/>
        </p:nvCxnSpPr>
        <p:spPr>
          <a:xfrm>
            <a:off x="1899717" y="3367467"/>
            <a:ext cx="1296144" cy="53047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p:nvPr/>
        </p:nvCxnSpPr>
        <p:spPr>
          <a:xfrm flipV="1">
            <a:off x="5364088" y="3367467"/>
            <a:ext cx="864096" cy="53047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flipH="1" flipV="1">
            <a:off x="5364088" y="1978146"/>
            <a:ext cx="864071" cy="5661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23 CuadroTexto"/>
          <p:cNvSpPr txBox="1"/>
          <p:nvPr/>
        </p:nvSpPr>
        <p:spPr>
          <a:xfrm>
            <a:off x="2915816" y="2499742"/>
            <a:ext cx="1080120" cy="338554"/>
          </a:xfrm>
          <a:prstGeom prst="rect">
            <a:avLst/>
          </a:prstGeom>
          <a:noFill/>
        </p:spPr>
        <p:txBody>
          <a:bodyPr wrap="square" rtlCol="0">
            <a:spAutoFit/>
          </a:bodyPr>
          <a:lstStyle/>
          <a:p>
            <a:endParaRPr lang="es-ES" dirty="0"/>
          </a:p>
        </p:txBody>
      </p:sp>
      <p:sp>
        <p:nvSpPr>
          <p:cNvPr id="27" name="26 CuadroTexto"/>
          <p:cNvSpPr txBox="1"/>
          <p:nvPr/>
        </p:nvSpPr>
        <p:spPr>
          <a:xfrm>
            <a:off x="2915816" y="2320038"/>
            <a:ext cx="864096" cy="523220"/>
          </a:xfrm>
          <a:prstGeom prst="rect">
            <a:avLst/>
          </a:prstGeom>
          <a:noFill/>
        </p:spPr>
        <p:txBody>
          <a:bodyPr wrap="square" rtlCol="0">
            <a:spAutoFit/>
          </a:bodyPr>
          <a:lstStyle/>
          <a:p>
            <a:r>
              <a:rPr lang="es-ES" sz="1400" dirty="0" smtClean="0">
                <a:latin typeface="+mj-lt"/>
              </a:rPr>
              <a:t>Gasto e inversión</a:t>
            </a:r>
            <a:endParaRPr lang="es-ES" sz="1400" dirty="0">
              <a:latin typeface="+mj-lt"/>
            </a:endParaRPr>
          </a:p>
        </p:txBody>
      </p:sp>
      <p:sp>
        <p:nvSpPr>
          <p:cNvPr id="31" name="30 CuadroTexto"/>
          <p:cNvSpPr txBox="1"/>
          <p:nvPr/>
        </p:nvSpPr>
        <p:spPr>
          <a:xfrm>
            <a:off x="4572348" y="2427759"/>
            <a:ext cx="864096" cy="307777"/>
          </a:xfrm>
          <a:prstGeom prst="rect">
            <a:avLst/>
          </a:prstGeom>
          <a:noFill/>
        </p:spPr>
        <p:txBody>
          <a:bodyPr wrap="square" rtlCol="0">
            <a:spAutoFit/>
          </a:bodyPr>
          <a:lstStyle/>
          <a:p>
            <a:r>
              <a:rPr lang="es-ES" sz="1400" dirty="0" smtClean="0">
                <a:latin typeface="+mj-lt"/>
              </a:rPr>
              <a:t>Ingresos</a:t>
            </a:r>
            <a:endParaRPr lang="es-ES" sz="1400" dirty="0">
              <a:latin typeface="+mj-lt"/>
            </a:endParaRPr>
          </a:p>
        </p:txBody>
      </p:sp>
      <p:sp>
        <p:nvSpPr>
          <p:cNvPr id="32" name="31 CuadroTexto"/>
          <p:cNvSpPr txBox="1"/>
          <p:nvPr/>
        </p:nvSpPr>
        <p:spPr>
          <a:xfrm>
            <a:off x="3048024" y="2998028"/>
            <a:ext cx="731888" cy="307777"/>
          </a:xfrm>
          <a:prstGeom prst="rect">
            <a:avLst/>
          </a:prstGeom>
          <a:noFill/>
        </p:spPr>
        <p:txBody>
          <a:bodyPr wrap="square" rtlCol="0">
            <a:spAutoFit/>
          </a:bodyPr>
          <a:lstStyle/>
          <a:p>
            <a:r>
              <a:rPr lang="es-ES" sz="1400" dirty="0" smtClean="0">
                <a:latin typeface="+mj-lt"/>
              </a:rPr>
              <a:t>Costes</a:t>
            </a:r>
            <a:endParaRPr lang="es-ES" sz="1400" dirty="0">
              <a:latin typeface="+mj-lt"/>
            </a:endParaRPr>
          </a:p>
        </p:txBody>
      </p:sp>
      <p:sp>
        <p:nvSpPr>
          <p:cNvPr id="33" name="32 CuadroTexto"/>
          <p:cNvSpPr txBox="1"/>
          <p:nvPr/>
        </p:nvSpPr>
        <p:spPr>
          <a:xfrm>
            <a:off x="4572000" y="2901156"/>
            <a:ext cx="1008112" cy="523220"/>
          </a:xfrm>
          <a:prstGeom prst="rect">
            <a:avLst/>
          </a:prstGeom>
          <a:noFill/>
        </p:spPr>
        <p:txBody>
          <a:bodyPr wrap="square" rtlCol="0">
            <a:spAutoFit/>
          </a:bodyPr>
          <a:lstStyle/>
          <a:p>
            <a:r>
              <a:rPr lang="es-ES" sz="1400" dirty="0" smtClean="0">
                <a:latin typeface="+mj-lt"/>
              </a:rPr>
              <a:t>Valor de la producción</a:t>
            </a:r>
            <a:endParaRPr lang="es-ES" sz="1400" dirty="0">
              <a:latin typeface="+mj-lt"/>
            </a:endParaRPr>
          </a:p>
        </p:txBody>
      </p:sp>
      <p:sp>
        <p:nvSpPr>
          <p:cNvPr id="35" name="34 CuadroTexto"/>
          <p:cNvSpPr txBox="1"/>
          <p:nvPr/>
        </p:nvSpPr>
        <p:spPr>
          <a:xfrm>
            <a:off x="1122481" y="1754271"/>
            <a:ext cx="864096" cy="307777"/>
          </a:xfrm>
          <a:prstGeom prst="rect">
            <a:avLst/>
          </a:prstGeom>
          <a:noFill/>
        </p:spPr>
        <p:txBody>
          <a:bodyPr wrap="square" rtlCol="0">
            <a:spAutoFit/>
          </a:bodyPr>
          <a:lstStyle/>
          <a:p>
            <a:r>
              <a:rPr lang="es-ES" sz="1400" dirty="0" smtClean="0">
                <a:latin typeface="+mj-lt"/>
              </a:rPr>
              <a:t>Compras</a:t>
            </a:r>
            <a:endParaRPr lang="es-ES" sz="1400" dirty="0">
              <a:latin typeface="+mj-lt"/>
            </a:endParaRPr>
          </a:p>
        </p:txBody>
      </p:sp>
      <p:sp>
        <p:nvSpPr>
          <p:cNvPr id="36" name="35 CuadroTexto"/>
          <p:cNvSpPr txBox="1"/>
          <p:nvPr/>
        </p:nvSpPr>
        <p:spPr>
          <a:xfrm>
            <a:off x="1223628" y="3632706"/>
            <a:ext cx="864096" cy="307777"/>
          </a:xfrm>
          <a:prstGeom prst="rect">
            <a:avLst/>
          </a:prstGeom>
          <a:noFill/>
        </p:spPr>
        <p:txBody>
          <a:bodyPr wrap="square" rtlCol="0">
            <a:spAutoFit/>
          </a:bodyPr>
          <a:lstStyle/>
          <a:p>
            <a:r>
              <a:rPr lang="es-ES" sz="1400" dirty="0" smtClean="0">
                <a:latin typeface="+mj-lt"/>
              </a:rPr>
              <a:t>Consumo</a:t>
            </a:r>
            <a:endParaRPr lang="es-ES" sz="1400" dirty="0">
              <a:latin typeface="+mj-lt"/>
            </a:endParaRPr>
          </a:p>
        </p:txBody>
      </p:sp>
      <p:sp>
        <p:nvSpPr>
          <p:cNvPr id="37" name="36 CuadroTexto"/>
          <p:cNvSpPr txBox="1"/>
          <p:nvPr/>
        </p:nvSpPr>
        <p:spPr>
          <a:xfrm>
            <a:off x="6372200" y="1764018"/>
            <a:ext cx="720080" cy="307777"/>
          </a:xfrm>
          <a:prstGeom prst="rect">
            <a:avLst/>
          </a:prstGeom>
          <a:noFill/>
        </p:spPr>
        <p:txBody>
          <a:bodyPr wrap="square" rtlCol="0">
            <a:spAutoFit/>
          </a:bodyPr>
          <a:lstStyle/>
          <a:p>
            <a:r>
              <a:rPr lang="es-ES" sz="1400" dirty="0" smtClean="0">
                <a:latin typeface="+mj-lt"/>
              </a:rPr>
              <a:t>Ventas</a:t>
            </a:r>
            <a:endParaRPr lang="es-ES" sz="1400" dirty="0">
              <a:latin typeface="+mj-lt"/>
            </a:endParaRPr>
          </a:p>
        </p:txBody>
      </p:sp>
      <p:sp>
        <p:nvSpPr>
          <p:cNvPr id="38" name="37 CuadroTexto"/>
          <p:cNvSpPr txBox="1"/>
          <p:nvPr/>
        </p:nvSpPr>
        <p:spPr>
          <a:xfrm>
            <a:off x="6300191" y="3730555"/>
            <a:ext cx="1080095" cy="307777"/>
          </a:xfrm>
          <a:prstGeom prst="rect">
            <a:avLst/>
          </a:prstGeom>
          <a:noFill/>
        </p:spPr>
        <p:txBody>
          <a:bodyPr wrap="square" rtlCol="0">
            <a:spAutoFit/>
          </a:bodyPr>
          <a:lstStyle/>
          <a:p>
            <a:r>
              <a:rPr lang="es-ES" sz="1400" dirty="0" smtClean="0">
                <a:latin typeface="+mj-lt"/>
              </a:rPr>
              <a:t>Producción</a:t>
            </a:r>
            <a:endParaRPr lang="es-ES" sz="1400" dirty="0">
              <a:latin typeface="+mj-lt"/>
            </a:endParaRPr>
          </a:p>
        </p:txBody>
      </p:sp>
      <p:cxnSp>
        <p:nvCxnSpPr>
          <p:cNvPr id="30" name="29 Conector recto de flecha"/>
          <p:cNvCxnSpPr/>
          <p:nvPr/>
        </p:nvCxnSpPr>
        <p:spPr>
          <a:xfrm flipH="1">
            <a:off x="2339753" y="2087439"/>
            <a:ext cx="856108" cy="4123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41 Conector recto de flecha"/>
          <p:cNvCxnSpPr/>
          <p:nvPr/>
        </p:nvCxnSpPr>
        <p:spPr>
          <a:xfrm>
            <a:off x="2288231" y="3292786"/>
            <a:ext cx="847456" cy="363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44 Conector recto de flecha"/>
          <p:cNvCxnSpPr/>
          <p:nvPr/>
        </p:nvCxnSpPr>
        <p:spPr>
          <a:xfrm flipV="1">
            <a:off x="5257169" y="3305805"/>
            <a:ext cx="511658" cy="3500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51 Conector recto de flecha"/>
          <p:cNvCxnSpPr/>
          <p:nvPr/>
        </p:nvCxnSpPr>
        <p:spPr>
          <a:xfrm flipH="1" flipV="1">
            <a:off x="5180615" y="2207877"/>
            <a:ext cx="543488" cy="3364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59" name="2058 CuadroTexto"/>
          <p:cNvSpPr txBox="1"/>
          <p:nvPr/>
        </p:nvSpPr>
        <p:spPr>
          <a:xfrm>
            <a:off x="7812360" y="2183193"/>
            <a:ext cx="1152823" cy="584775"/>
          </a:xfrm>
          <a:prstGeom prst="rect">
            <a:avLst/>
          </a:prstGeom>
          <a:solidFill>
            <a:schemeClr val="accent3">
              <a:lumMod val="60000"/>
              <a:lumOff val="40000"/>
            </a:schemeClr>
          </a:solidFill>
        </p:spPr>
        <p:txBody>
          <a:bodyPr wrap="square" rtlCol="0">
            <a:spAutoFit/>
          </a:bodyPr>
          <a:lstStyle/>
          <a:p>
            <a:r>
              <a:rPr lang="es-ES" dirty="0" smtClean="0"/>
              <a:t>Cont.</a:t>
            </a:r>
          </a:p>
          <a:p>
            <a:r>
              <a:rPr lang="es-ES" dirty="0" smtClean="0"/>
              <a:t>Financiera</a:t>
            </a:r>
            <a:endParaRPr lang="es-ES" dirty="0"/>
          </a:p>
        </p:txBody>
      </p:sp>
      <p:sp>
        <p:nvSpPr>
          <p:cNvPr id="56" name="55 CuadroTexto"/>
          <p:cNvSpPr txBox="1"/>
          <p:nvPr/>
        </p:nvSpPr>
        <p:spPr>
          <a:xfrm>
            <a:off x="7956376" y="3145780"/>
            <a:ext cx="864097" cy="584775"/>
          </a:xfrm>
          <a:prstGeom prst="rect">
            <a:avLst/>
          </a:prstGeom>
          <a:solidFill>
            <a:schemeClr val="accent6">
              <a:lumMod val="60000"/>
              <a:lumOff val="40000"/>
            </a:schemeClr>
          </a:solidFill>
        </p:spPr>
        <p:txBody>
          <a:bodyPr wrap="square" rtlCol="0">
            <a:spAutoFit/>
          </a:bodyPr>
          <a:lstStyle/>
          <a:p>
            <a:r>
              <a:rPr lang="es-ES" dirty="0" smtClean="0"/>
              <a:t>Cont.</a:t>
            </a:r>
          </a:p>
          <a:p>
            <a:r>
              <a:rPr lang="es-ES" dirty="0" smtClean="0"/>
              <a:t>Costes</a:t>
            </a:r>
            <a:endParaRPr lang="es-ES" dirty="0"/>
          </a:p>
        </p:txBody>
      </p:sp>
    </p:spTree>
    <p:extLst>
      <p:ext uri="{BB962C8B-B14F-4D97-AF65-F5344CB8AC3E}">
        <p14:creationId xmlns="" xmlns:p14="http://schemas.microsoft.com/office/powerpoint/2010/main" val="174284725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843558"/>
            <a:ext cx="8641654" cy="1294000"/>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a:solidFill>
                  <a:schemeClr val="tx1"/>
                </a:solidFill>
              </a:rPr>
              <a:t>La Contabilidad debe reunir una serie de condiciones:</a:t>
            </a:r>
          </a:p>
          <a:p>
            <a:pPr marL="285750" indent="-285750" algn="just">
              <a:buFont typeface="Arial" panose="020B0604020202020204" pitchFamily="34" charset="0"/>
              <a:buChar char="•"/>
              <a:defRPr/>
            </a:pPr>
            <a:r>
              <a:rPr lang="es-ES" sz="1400" dirty="0" smtClean="0">
                <a:solidFill>
                  <a:schemeClr val="tx1"/>
                </a:solidFill>
              </a:rPr>
              <a:t>Ser </a:t>
            </a:r>
            <a:r>
              <a:rPr lang="es-ES" sz="1400" dirty="0">
                <a:solidFill>
                  <a:schemeClr val="tx1"/>
                </a:solidFill>
              </a:rPr>
              <a:t>ordenada</a:t>
            </a:r>
          </a:p>
          <a:p>
            <a:pPr marL="285750" indent="-285750" algn="just">
              <a:buFont typeface="Arial" panose="020B0604020202020204" pitchFamily="34" charset="0"/>
              <a:buChar char="•"/>
              <a:defRPr/>
            </a:pPr>
            <a:r>
              <a:rPr lang="es-ES" sz="1400" dirty="0" smtClean="0">
                <a:solidFill>
                  <a:schemeClr val="tx1"/>
                </a:solidFill>
              </a:rPr>
              <a:t>Adecuada </a:t>
            </a:r>
            <a:r>
              <a:rPr lang="es-ES" sz="1400" dirty="0">
                <a:solidFill>
                  <a:schemeClr val="tx1"/>
                </a:solidFill>
              </a:rPr>
              <a:t>a la actividad de la empresa</a:t>
            </a:r>
          </a:p>
          <a:p>
            <a:pPr marL="285750" indent="-285750" algn="just">
              <a:buFont typeface="Arial" panose="020B0604020202020204" pitchFamily="34" charset="0"/>
              <a:buChar char="•"/>
              <a:defRPr/>
            </a:pPr>
            <a:r>
              <a:rPr lang="es-ES" sz="1400" dirty="0" smtClean="0">
                <a:solidFill>
                  <a:schemeClr val="tx1"/>
                </a:solidFill>
              </a:rPr>
              <a:t>Permitir </a:t>
            </a:r>
            <a:r>
              <a:rPr lang="es-ES" sz="1400" dirty="0">
                <a:solidFill>
                  <a:schemeClr val="tx1"/>
                </a:solidFill>
              </a:rPr>
              <a:t>un seguimiento cronológico de todas sus operaciones</a:t>
            </a:r>
          </a:p>
          <a:p>
            <a:pPr marL="285750" indent="-285750" algn="just">
              <a:buFont typeface="Arial" panose="020B0604020202020204" pitchFamily="34" charset="0"/>
              <a:buChar char="•"/>
              <a:defRPr/>
            </a:pPr>
            <a:r>
              <a:rPr lang="es-ES" sz="1400" dirty="0" smtClean="0">
                <a:solidFill>
                  <a:schemeClr val="tx1"/>
                </a:solidFill>
              </a:rPr>
              <a:t>Permitir </a:t>
            </a:r>
            <a:r>
              <a:rPr lang="es-ES" sz="1400" dirty="0">
                <a:solidFill>
                  <a:schemeClr val="tx1"/>
                </a:solidFill>
              </a:rPr>
              <a:t>la elaboración periódica de balances e </a:t>
            </a:r>
            <a:r>
              <a:rPr lang="es-ES" sz="1400" dirty="0" smtClean="0">
                <a:solidFill>
                  <a:schemeClr val="tx1"/>
                </a:solidFill>
              </a:rPr>
              <a:t>inventarios</a:t>
            </a:r>
            <a:endParaRPr lang="es-ES" sz="1400" dirty="0">
              <a:solidFill>
                <a:schemeClr val="tx1"/>
              </a:solidFill>
            </a:endParaRP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24350"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1. LA CONTABILIDAD</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17 CuadroTexto"/>
          <p:cNvSpPr txBox="1">
            <a:spLocks noChangeArrowheads="1"/>
          </p:cNvSpPr>
          <p:nvPr/>
        </p:nvSpPr>
        <p:spPr bwMode="auto">
          <a:xfrm>
            <a:off x="431823" y="555526"/>
            <a:ext cx="2916041" cy="307777"/>
          </a:xfrm>
          <a:prstGeom prst="rect">
            <a:avLst/>
          </a:prstGeom>
          <a:solidFill>
            <a:schemeClr val="tx2">
              <a:lumMod val="40000"/>
              <a:lumOff val="6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1.3 Características de la Contabilidad</a:t>
            </a:r>
            <a:endParaRPr lang="es-ES" sz="1400" b="1" dirty="0">
              <a:solidFill>
                <a:schemeClr val="tx1"/>
              </a:solidFill>
              <a:latin typeface="+mj-lt"/>
              <a:cs typeface="Arial" charset="0"/>
            </a:endParaRPr>
          </a:p>
        </p:txBody>
      </p:sp>
      <p:pic>
        <p:nvPicPr>
          <p:cNvPr id="2" name="Picture 2" descr="C:\Users\Usuario\AppData\Local\Microsoft\Windows\INetCache\IE\6AD5QMNZ\22c936f5e89860ad0494295eebe7-1449659[1].jpg"/>
          <p:cNvPicPr>
            <a:picLocks noChangeAspect="1" noChangeArrowheads="1"/>
          </p:cNvPicPr>
          <p:nvPr/>
        </p:nvPicPr>
        <p:blipFill>
          <a:blip r:embed="rId4" cstate="print"/>
          <a:srcRect/>
          <a:stretch>
            <a:fillRect/>
          </a:stretch>
        </p:blipFill>
        <p:spPr bwMode="auto">
          <a:xfrm>
            <a:off x="2928926" y="2285998"/>
            <a:ext cx="3143272" cy="2100754"/>
          </a:xfrm>
          <a:prstGeom prst="rect">
            <a:avLst/>
          </a:prstGeom>
          <a:noFill/>
        </p:spPr>
      </p:pic>
    </p:spTree>
    <p:extLst>
      <p:ext uri="{BB962C8B-B14F-4D97-AF65-F5344CB8AC3E}">
        <p14:creationId xmlns="" xmlns:p14="http://schemas.microsoft.com/office/powerpoint/2010/main" val="358004598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24350"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2. EL PLAN GENERAL CONTABLE</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17 CuadroTexto"/>
          <p:cNvSpPr txBox="1">
            <a:spLocks noChangeArrowheads="1"/>
          </p:cNvSpPr>
          <p:nvPr/>
        </p:nvSpPr>
        <p:spPr bwMode="auto">
          <a:xfrm>
            <a:off x="431823" y="1491630"/>
            <a:ext cx="2267969" cy="307777"/>
          </a:xfrm>
          <a:prstGeom prst="rect">
            <a:avLst/>
          </a:prstGeom>
          <a:solidFill>
            <a:schemeClr val="tx2">
              <a:lumMod val="40000"/>
              <a:lumOff val="6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2.1 Los Principios Contables</a:t>
            </a:r>
            <a:endParaRPr lang="es-ES" sz="1400" b="1" dirty="0">
              <a:solidFill>
                <a:schemeClr val="tx1"/>
              </a:solidFill>
              <a:latin typeface="+mj-lt"/>
              <a:cs typeface="Arial" charset="0"/>
            </a:endParaRPr>
          </a:p>
        </p:txBody>
      </p:sp>
      <p:sp>
        <p:nvSpPr>
          <p:cNvPr id="11" name="10 Rectángulo redondeado"/>
          <p:cNvSpPr/>
          <p:nvPr/>
        </p:nvSpPr>
        <p:spPr>
          <a:xfrm>
            <a:off x="251521" y="600450"/>
            <a:ext cx="8641654" cy="747164"/>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smtClean="0">
                <a:solidFill>
                  <a:schemeClr val="tx1"/>
                </a:solidFill>
              </a:rPr>
              <a:t>El PGC reúne un conjunto de normas que fijan los procedimientos y métodos a seguir en contabilidad. Su utilización es obligatoria para todas las empresas españolas, con independencia de que operen en España o mercados exteriores.</a:t>
            </a:r>
            <a:endParaRPr lang="es-ES" sz="1400" dirty="0">
              <a:solidFill>
                <a:schemeClr val="tx1"/>
              </a:solidFill>
            </a:endParaRPr>
          </a:p>
        </p:txBody>
      </p:sp>
      <p:graphicFrame>
        <p:nvGraphicFramePr>
          <p:cNvPr id="2" name="1 Tabla"/>
          <p:cNvGraphicFramePr>
            <a:graphicFrameLocks noGrp="1"/>
          </p:cNvGraphicFramePr>
          <p:nvPr>
            <p:extLst>
              <p:ext uri="{D42A27DB-BD31-4B8C-83A1-F6EECF244321}">
                <p14:modId xmlns="" xmlns:p14="http://schemas.microsoft.com/office/powerpoint/2010/main" val="2335229750"/>
              </p:ext>
            </p:extLst>
          </p:nvPr>
        </p:nvGraphicFramePr>
        <p:xfrm>
          <a:off x="251521" y="1923678"/>
          <a:ext cx="8641654" cy="2504440"/>
        </p:xfrm>
        <a:graphic>
          <a:graphicData uri="http://schemas.openxmlformats.org/drawingml/2006/table">
            <a:tbl>
              <a:tblPr firstRow="1" bandRow="1">
                <a:tableStyleId>{93296810-A885-4BE3-A3E7-6D5BEEA58F35}</a:tableStyleId>
              </a:tblPr>
              <a:tblGrid>
                <a:gridCol w="8641654"/>
              </a:tblGrid>
              <a:tr h="370840">
                <a:tc>
                  <a:txBody>
                    <a:bodyPr/>
                    <a:lstStyle/>
                    <a:p>
                      <a:pPr algn="ctr"/>
                      <a:r>
                        <a:rPr lang="es-ES" dirty="0" smtClean="0"/>
                        <a:t>PRINCIPIOS CONTABLES</a:t>
                      </a:r>
                      <a:endParaRPr lang="es-ES" dirty="0"/>
                    </a:p>
                  </a:txBody>
                  <a:tcPr/>
                </a:tc>
              </a:tr>
              <a:tr h="370840">
                <a:tc>
                  <a:txBody>
                    <a:bodyPr/>
                    <a:lstStyle/>
                    <a:p>
                      <a:r>
                        <a:rPr lang="es-ES" sz="1400" b="1" dirty="0" smtClean="0"/>
                        <a:t>Empresa en funcionamiento</a:t>
                      </a:r>
                      <a:r>
                        <a:rPr lang="es-ES" sz="1400" dirty="0" smtClean="0"/>
                        <a:t>: se considera, salvo prueba en contrario, que la gestión de la empresa continuará en un futuro previsible</a:t>
                      </a:r>
                      <a:endParaRPr lang="es-ES" sz="1400" b="0" dirty="0"/>
                    </a:p>
                  </a:txBody>
                  <a:tcPr/>
                </a:tc>
              </a:tr>
              <a:tr h="370840">
                <a:tc>
                  <a:txBody>
                    <a:bodyPr/>
                    <a:lstStyle/>
                    <a:p>
                      <a:pPr marL="0" algn="l" defTabSz="914400" rtl="0" eaLnBrk="1" latinLnBrk="0" hangingPunct="1"/>
                      <a:r>
                        <a:rPr lang="es-ES" sz="1400" b="1" kern="1200" dirty="0" smtClean="0"/>
                        <a:t>Devengo</a:t>
                      </a:r>
                      <a:r>
                        <a:rPr lang="es-ES" sz="1400" kern="1200" dirty="0" smtClean="0"/>
                        <a:t>: la imputación de ingresos y gastos se realizará independientemente del momento en que se produzca el cobro o pago</a:t>
                      </a:r>
                    </a:p>
                    <a:p>
                      <a:pPr marL="0" algn="l" defTabSz="914400" rtl="0" eaLnBrk="1" latinLnBrk="0" hangingPunct="1"/>
                      <a:endParaRPr lang="es-ES" sz="1400" b="0" kern="1200" dirty="0" smtClean="0">
                        <a:solidFill>
                          <a:schemeClr val="dk1"/>
                        </a:solidFill>
                        <a:latin typeface="+mn-lt"/>
                        <a:ea typeface="+mn-ea"/>
                        <a:cs typeface="+mn-cs"/>
                      </a:endParaRPr>
                    </a:p>
                    <a:p>
                      <a:pPr marL="0" algn="l" defTabSz="914400" rtl="0" eaLnBrk="1" latinLnBrk="0" hangingPunct="1"/>
                      <a:r>
                        <a:rPr lang="es-ES" sz="1200" u="sng" kern="1200" dirty="0" smtClean="0">
                          <a:solidFill>
                            <a:schemeClr val="dk1"/>
                          </a:solidFill>
                          <a:effectLst/>
                          <a:latin typeface="+mn-lt"/>
                          <a:ea typeface="+mn-ea"/>
                          <a:cs typeface="+mn-cs"/>
                        </a:rPr>
                        <a:t>Ejemplo</a:t>
                      </a:r>
                      <a:r>
                        <a:rPr lang="es-ES" sz="1200" kern="1200" dirty="0" smtClean="0">
                          <a:solidFill>
                            <a:schemeClr val="dk1"/>
                          </a:solidFill>
                          <a:effectLst/>
                          <a:latin typeface="+mn-lt"/>
                          <a:ea typeface="+mn-ea"/>
                          <a:cs typeface="+mn-cs"/>
                        </a:rPr>
                        <a:t>: en el momento en que la empresa realiza una venta, se genera el derecho al cobro, por lo que en ese mismo momento se registra la venta, independientemente de cuándo se vaya a cobrar</a:t>
                      </a:r>
                      <a:endParaRPr lang="es-ES" sz="1200" b="0" kern="1200" dirty="0">
                        <a:solidFill>
                          <a:schemeClr val="dk1"/>
                        </a:solidFill>
                        <a:latin typeface="+mn-lt"/>
                        <a:ea typeface="+mn-ea"/>
                        <a:cs typeface="+mn-cs"/>
                      </a:endParaRPr>
                    </a:p>
                  </a:txBody>
                  <a:tcPr/>
                </a:tc>
              </a:tr>
              <a:tr h="370840">
                <a:tc>
                  <a:txBody>
                    <a:bodyPr/>
                    <a:lstStyle/>
                    <a:p>
                      <a:pPr marL="0" algn="l" defTabSz="914400" rtl="0" eaLnBrk="1" latinLnBrk="0" hangingPunct="1"/>
                      <a:r>
                        <a:rPr lang="es-ES" sz="1400" b="1" kern="1200" dirty="0" smtClean="0">
                          <a:solidFill>
                            <a:schemeClr val="dk1"/>
                          </a:solidFill>
                          <a:latin typeface="+mn-lt"/>
                          <a:ea typeface="+mn-ea"/>
                          <a:cs typeface="+mn-cs"/>
                        </a:rPr>
                        <a:t>Uniformidad: </a:t>
                      </a:r>
                      <a:r>
                        <a:rPr lang="es-ES" sz="1400" b="0" kern="1200" dirty="0" smtClean="0">
                          <a:solidFill>
                            <a:schemeClr val="dk1"/>
                          </a:solidFill>
                          <a:latin typeface="+mn-lt"/>
                          <a:ea typeface="+mn-ea"/>
                          <a:cs typeface="+mn-cs"/>
                        </a:rPr>
                        <a:t>el criterio que se adopte deberá mantenerse y aplicarse de manera uniforme, siempre que no se alteren los supuestos que motivaron su elección</a:t>
                      </a:r>
                      <a:endParaRPr lang="es-ES" sz="1400" b="0" kern="1200" dirty="0">
                        <a:solidFill>
                          <a:schemeClr val="dk1"/>
                        </a:solidFill>
                        <a:latin typeface="+mn-lt"/>
                        <a:ea typeface="+mn-ea"/>
                        <a:cs typeface="+mn-cs"/>
                      </a:endParaRPr>
                    </a:p>
                  </a:txBody>
                  <a:tcPr/>
                </a:tc>
              </a:tr>
            </a:tbl>
          </a:graphicData>
        </a:graphic>
      </p:graphicFrame>
    </p:spTree>
    <p:extLst>
      <p:ext uri="{BB962C8B-B14F-4D97-AF65-F5344CB8AC3E}">
        <p14:creationId xmlns="" xmlns:p14="http://schemas.microsoft.com/office/powerpoint/2010/main" val="237790212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24350"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2. EL PLAN GENERAL CONTABLE</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17 CuadroTexto"/>
          <p:cNvSpPr txBox="1">
            <a:spLocks noChangeArrowheads="1"/>
          </p:cNvSpPr>
          <p:nvPr/>
        </p:nvSpPr>
        <p:spPr bwMode="auto">
          <a:xfrm>
            <a:off x="431823" y="555526"/>
            <a:ext cx="2267969" cy="307777"/>
          </a:xfrm>
          <a:prstGeom prst="rect">
            <a:avLst/>
          </a:prstGeom>
          <a:solidFill>
            <a:schemeClr val="tx2">
              <a:lumMod val="40000"/>
              <a:lumOff val="6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2.1 Los Principios Contables</a:t>
            </a:r>
            <a:endParaRPr lang="es-ES" sz="1400" b="1" dirty="0">
              <a:solidFill>
                <a:schemeClr val="tx1"/>
              </a:solidFill>
              <a:latin typeface="+mj-lt"/>
              <a:cs typeface="Arial" charset="0"/>
            </a:endParaRPr>
          </a:p>
        </p:txBody>
      </p:sp>
      <p:graphicFrame>
        <p:nvGraphicFramePr>
          <p:cNvPr id="2" name="1 Tabla"/>
          <p:cNvGraphicFramePr>
            <a:graphicFrameLocks noGrp="1"/>
          </p:cNvGraphicFramePr>
          <p:nvPr>
            <p:extLst>
              <p:ext uri="{D42A27DB-BD31-4B8C-83A1-F6EECF244321}">
                <p14:modId xmlns="" xmlns:p14="http://schemas.microsoft.com/office/powerpoint/2010/main" val="824218768"/>
              </p:ext>
            </p:extLst>
          </p:nvPr>
        </p:nvGraphicFramePr>
        <p:xfrm>
          <a:off x="251520" y="1059582"/>
          <a:ext cx="8641655" cy="3235960"/>
        </p:xfrm>
        <a:graphic>
          <a:graphicData uri="http://schemas.openxmlformats.org/drawingml/2006/table">
            <a:tbl>
              <a:tblPr firstRow="1" bandRow="1">
                <a:tableStyleId>{93296810-A885-4BE3-A3E7-6D5BEEA58F35}</a:tableStyleId>
              </a:tblPr>
              <a:tblGrid>
                <a:gridCol w="8641655"/>
              </a:tblGrid>
              <a:tr h="370840">
                <a:tc>
                  <a:txBody>
                    <a:bodyPr/>
                    <a:lstStyle/>
                    <a:p>
                      <a:pPr algn="ctr"/>
                      <a:r>
                        <a:rPr lang="es-ES" dirty="0" smtClean="0"/>
                        <a:t>PRINCIPIOS CONTABLES</a:t>
                      </a:r>
                      <a:endParaRPr lang="es-E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400" b="1" kern="1200" dirty="0" smtClean="0">
                          <a:solidFill>
                            <a:schemeClr val="dk1"/>
                          </a:solidFill>
                          <a:effectLst/>
                          <a:latin typeface="+mn-lt"/>
                          <a:ea typeface="+mn-ea"/>
                          <a:cs typeface="+mn-cs"/>
                        </a:rPr>
                        <a:t>Prudencia: </a:t>
                      </a:r>
                      <a:r>
                        <a:rPr lang="es-ES" sz="1400" kern="1200" dirty="0" smtClean="0">
                          <a:solidFill>
                            <a:schemeClr val="dk1"/>
                          </a:solidFill>
                          <a:effectLst/>
                          <a:latin typeface="+mn-lt"/>
                          <a:ea typeface="+mn-ea"/>
                          <a:cs typeface="+mn-cs"/>
                        </a:rPr>
                        <a:t>se deberá ser prudente en las estimaciones y valoraciones a realizar en condiciones de incertidumbre</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400" kern="120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u="sng" kern="1200" dirty="0" smtClean="0">
                          <a:solidFill>
                            <a:schemeClr val="dk1"/>
                          </a:solidFill>
                          <a:effectLst/>
                          <a:latin typeface="+mn-lt"/>
                          <a:ea typeface="+mn-ea"/>
                          <a:cs typeface="+mn-cs"/>
                        </a:rPr>
                        <a:t>Ejemplo</a:t>
                      </a:r>
                      <a:r>
                        <a:rPr lang="es-ES" sz="1200" kern="1200" dirty="0" smtClean="0">
                          <a:solidFill>
                            <a:schemeClr val="dk1"/>
                          </a:solidFill>
                          <a:effectLst/>
                          <a:latin typeface="+mn-lt"/>
                          <a:ea typeface="+mn-ea"/>
                          <a:cs typeface="+mn-cs"/>
                        </a:rPr>
                        <a:t>: una empresa tiene un derecho de cobro sobre un cliente, pero le llega la noticia de que su cliente podría ser insolvente y no atender al pago cuando llegue el vencimiento. Se trata de una pérdida potencial (se podría producir, pero no se ha confirmado). Basándonos en el principio de prudencia, tenemos que contabilizar la pérdida, aunque hay que dejar constancia de que no es definitiva.</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400" b="1" kern="1200" dirty="0" smtClean="0">
                          <a:solidFill>
                            <a:schemeClr val="dk1"/>
                          </a:solidFill>
                          <a:effectLst/>
                          <a:latin typeface="+mn-lt"/>
                          <a:ea typeface="+mn-ea"/>
                          <a:cs typeface="+mn-cs"/>
                        </a:rPr>
                        <a:t>No compensación: </a:t>
                      </a:r>
                      <a:r>
                        <a:rPr lang="es-ES" sz="1400" b="0" kern="1200" dirty="0" smtClean="0">
                          <a:solidFill>
                            <a:schemeClr val="dk1"/>
                          </a:solidFill>
                          <a:effectLst/>
                          <a:latin typeface="+mn-lt"/>
                          <a:ea typeface="+mn-ea"/>
                          <a:cs typeface="+mn-cs"/>
                        </a:rPr>
                        <a:t>no podrán compensarse las partidas del activo y del pasivo, o las de gastos e ingresos. Se valorarán separadamente los elementos integrantes de las cuentas anuales.</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400" b="0" kern="120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u="sng" kern="1200" dirty="0" smtClean="0">
                          <a:solidFill>
                            <a:schemeClr val="dk1"/>
                          </a:solidFill>
                          <a:effectLst/>
                          <a:latin typeface="+mn-lt"/>
                          <a:ea typeface="+mn-ea"/>
                          <a:cs typeface="+mn-cs"/>
                        </a:rPr>
                        <a:t>Ejemplo</a:t>
                      </a:r>
                      <a:r>
                        <a:rPr lang="es-ES" sz="1200" u="none" kern="1200" dirty="0" smtClean="0">
                          <a:solidFill>
                            <a:schemeClr val="dk1"/>
                          </a:solidFill>
                          <a:effectLst/>
                          <a:latin typeface="+mn-lt"/>
                          <a:ea typeface="+mn-ea"/>
                          <a:cs typeface="+mn-cs"/>
                        </a:rPr>
                        <a:t>: la empresa H tiene una deuda con una empresa holandesa, por valor de 10.000€. A su vez, esta empresa debe a H 15.000€. Aunque en términos reales y netos esta situación equivale a que la empresa holandesa debe a H 5.000€, en aplicación de este principio NO se pueden compensar ambos importes.</a:t>
                      </a:r>
                      <a:endParaRPr lang="es-ES" sz="1200" u="none" kern="1200" dirty="0">
                        <a:solidFill>
                          <a:schemeClr val="dk1"/>
                        </a:solidFill>
                        <a:effectLst/>
                        <a:latin typeface="+mn-lt"/>
                        <a:ea typeface="+mn-ea"/>
                        <a:cs typeface="+mn-cs"/>
                      </a:endParaRPr>
                    </a:p>
                  </a:txBody>
                  <a:tcPr/>
                </a:tc>
              </a:tr>
              <a:tr h="370840">
                <a:tc>
                  <a:txBody>
                    <a:bodyPr/>
                    <a:lstStyle/>
                    <a:p>
                      <a:pPr marL="0" algn="l" defTabSz="914400" rtl="0" eaLnBrk="1" latinLnBrk="0" hangingPunct="1"/>
                      <a:r>
                        <a:rPr lang="es-ES" sz="1400" b="1" kern="1200" dirty="0" smtClean="0">
                          <a:solidFill>
                            <a:schemeClr val="dk1"/>
                          </a:solidFill>
                          <a:effectLst/>
                          <a:latin typeface="+mn-lt"/>
                          <a:ea typeface="+mn-ea"/>
                          <a:cs typeface="+mn-cs"/>
                        </a:rPr>
                        <a:t>Importancia relativa: </a:t>
                      </a:r>
                      <a:r>
                        <a:rPr lang="es-ES" sz="1400" kern="1200" dirty="0" smtClean="0">
                          <a:solidFill>
                            <a:schemeClr val="dk1"/>
                          </a:solidFill>
                          <a:effectLst/>
                          <a:latin typeface="+mn-lt"/>
                          <a:ea typeface="+mn-ea"/>
                          <a:cs typeface="+mn-cs"/>
                        </a:rPr>
                        <a:t>se admitirá la no aplicación estricta de alguno de los principios y criterios contables cuando ello no altere la expresión de la imagen fiel.</a:t>
                      </a:r>
                      <a:endParaRPr lang="es-ES" sz="1400" b="0" kern="1200" dirty="0">
                        <a:solidFill>
                          <a:schemeClr val="dk1"/>
                        </a:solidFill>
                        <a:latin typeface="+mn-lt"/>
                        <a:ea typeface="+mn-ea"/>
                        <a:cs typeface="+mn-cs"/>
                      </a:endParaRPr>
                    </a:p>
                  </a:txBody>
                  <a:tcPr/>
                </a:tc>
              </a:tr>
            </a:tbl>
          </a:graphicData>
        </a:graphic>
      </p:graphicFrame>
    </p:spTree>
    <p:extLst>
      <p:ext uri="{BB962C8B-B14F-4D97-AF65-F5344CB8AC3E}">
        <p14:creationId xmlns="" xmlns:p14="http://schemas.microsoft.com/office/powerpoint/2010/main" val="27094732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843558"/>
            <a:ext cx="8641654" cy="585184"/>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smtClean="0">
                <a:solidFill>
                  <a:schemeClr val="tx1"/>
                </a:solidFill>
              </a:rPr>
              <a:t>Las Cuentas Anuales son unos estados financieros o estados contables, cuyo objetivo es mostrar la imagen fiel del patrimonio, de la situación financiera y de los resultados de la empresa.</a:t>
            </a: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24350"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2. EL PLAN GENERAL CONTABLE</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17 CuadroTexto"/>
          <p:cNvSpPr txBox="1">
            <a:spLocks noChangeArrowheads="1"/>
          </p:cNvSpPr>
          <p:nvPr/>
        </p:nvSpPr>
        <p:spPr bwMode="auto">
          <a:xfrm>
            <a:off x="431823" y="555526"/>
            <a:ext cx="1979937" cy="307777"/>
          </a:xfrm>
          <a:prstGeom prst="rect">
            <a:avLst/>
          </a:prstGeom>
          <a:solidFill>
            <a:schemeClr val="tx2">
              <a:lumMod val="40000"/>
              <a:lumOff val="6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2.2 Las Cuentas Anuales</a:t>
            </a:r>
            <a:endParaRPr lang="es-ES" sz="1400" b="1" dirty="0">
              <a:solidFill>
                <a:schemeClr val="tx1"/>
              </a:solidFill>
              <a:latin typeface="+mj-lt"/>
              <a:cs typeface="Arial" charset="0"/>
            </a:endParaRPr>
          </a:p>
        </p:txBody>
      </p:sp>
      <p:sp>
        <p:nvSpPr>
          <p:cNvPr id="10" name="9 Rectángulo redondeado"/>
          <p:cNvSpPr/>
          <p:nvPr/>
        </p:nvSpPr>
        <p:spPr>
          <a:xfrm>
            <a:off x="357158" y="1571618"/>
            <a:ext cx="8429684" cy="428628"/>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400" b="1" u="sng" dirty="0" smtClean="0"/>
              <a:t>BALANCE</a:t>
            </a:r>
            <a:r>
              <a:rPr lang="es-ES" sz="1400" dirty="0" smtClean="0"/>
              <a:t>: </a:t>
            </a:r>
            <a:r>
              <a:rPr lang="es-ES" sz="1400" dirty="0" smtClean="0">
                <a:solidFill>
                  <a:schemeClr val="tx1"/>
                </a:solidFill>
              </a:rPr>
              <a:t>representa la situación económica y financiera de la empresa en un momento determinado (ofrece una visión del patrimonio de la empresa)</a:t>
            </a:r>
            <a:r>
              <a:rPr lang="es-ES" sz="1400" dirty="0" smtClean="0"/>
              <a:t> </a:t>
            </a:r>
            <a:endParaRPr lang="es-ES" sz="1400" b="1" u="sng" dirty="0"/>
          </a:p>
        </p:txBody>
      </p:sp>
      <p:sp>
        <p:nvSpPr>
          <p:cNvPr id="11" name="10 Rectángulo redondeado"/>
          <p:cNvSpPr/>
          <p:nvPr/>
        </p:nvSpPr>
        <p:spPr>
          <a:xfrm>
            <a:off x="339265" y="2143122"/>
            <a:ext cx="8447577" cy="428628"/>
          </a:xfrm>
          <a:prstGeom prst="roundRect">
            <a:avLst/>
          </a:prstGeom>
          <a:solidFill>
            <a:srgbClr val="33CC33"/>
          </a:solidFill>
          <a:ln>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400" b="1" u="sng" dirty="0" smtClean="0"/>
              <a:t>CUENTA DE PyG</a:t>
            </a:r>
            <a:r>
              <a:rPr lang="es-ES" sz="1400" dirty="0" smtClean="0"/>
              <a:t>: </a:t>
            </a:r>
            <a:r>
              <a:rPr lang="es-ES" sz="1400" dirty="0" smtClean="0">
                <a:solidFill>
                  <a:schemeClr val="tx1"/>
                </a:solidFill>
              </a:rPr>
              <a:t>calcula el resultado que una empresa ha obtenido durante un ejercicio económico</a:t>
            </a:r>
            <a:endParaRPr lang="es-ES" sz="1400" b="1" u="sng" dirty="0"/>
          </a:p>
        </p:txBody>
      </p:sp>
      <p:sp>
        <p:nvSpPr>
          <p:cNvPr id="16" name="15 Rectángulo redondeado"/>
          <p:cNvSpPr/>
          <p:nvPr/>
        </p:nvSpPr>
        <p:spPr>
          <a:xfrm>
            <a:off x="357158" y="2714626"/>
            <a:ext cx="8429684" cy="571504"/>
          </a:xfrm>
          <a:prstGeom prst="roundRect">
            <a:avLst/>
          </a:prstGeom>
          <a:solidFill>
            <a:srgbClr val="FF5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400" b="1" u="sng" dirty="0" smtClean="0"/>
              <a:t>ESTADO DE CAMBIOS EN EL PATRIMONIO NETO</a:t>
            </a:r>
            <a:r>
              <a:rPr lang="es-ES" sz="1400" dirty="0" smtClean="0"/>
              <a:t>: </a:t>
            </a:r>
            <a:r>
              <a:rPr lang="es-ES" sz="1400" dirty="0" smtClean="0">
                <a:solidFill>
                  <a:schemeClr val="tx1"/>
                </a:solidFill>
              </a:rPr>
              <a:t>informa sobre los cambios sufridos en el patrimonio neto desde el principio al final del ejercicio</a:t>
            </a:r>
            <a:endParaRPr lang="es-ES" sz="1400" b="1" u="sng" dirty="0"/>
          </a:p>
        </p:txBody>
      </p:sp>
      <p:sp>
        <p:nvSpPr>
          <p:cNvPr id="17" name="16 Rectángulo redondeado"/>
          <p:cNvSpPr/>
          <p:nvPr/>
        </p:nvSpPr>
        <p:spPr>
          <a:xfrm>
            <a:off x="357158" y="3500444"/>
            <a:ext cx="8479783" cy="428628"/>
          </a:xfrm>
          <a:prstGeom prst="roundRect">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400" b="1" u="sng" dirty="0" smtClean="0"/>
              <a:t>ESTADO DE FLUJOS DE EFECTIVO</a:t>
            </a:r>
            <a:r>
              <a:rPr lang="es-ES" sz="1400" dirty="0" smtClean="0"/>
              <a:t>: </a:t>
            </a:r>
            <a:r>
              <a:rPr lang="es-ES" sz="1400" dirty="0" smtClean="0">
                <a:solidFill>
                  <a:schemeClr val="tx1"/>
                </a:solidFill>
              </a:rPr>
              <a:t>relaciona los ingresos y pagos de efectivo que se realizan en un periodo contable. Proporciona información acerca de las actividades de inversión y financiación</a:t>
            </a:r>
            <a:endParaRPr lang="es-ES" sz="1400" b="1" u="sng" dirty="0"/>
          </a:p>
        </p:txBody>
      </p:sp>
      <p:sp>
        <p:nvSpPr>
          <p:cNvPr id="18" name="17 Rectángulo redondeado"/>
          <p:cNvSpPr/>
          <p:nvPr/>
        </p:nvSpPr>
        <p:spPr>
          <a:xfrm>
            <a:off x="357158" y="4071948"/>
            <a:ext cx="8479783" cy="428628"/>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u="sng" dirty="0" smtClean="0"/>
              <a:t>MEMORIA</a:t>
            </a:r>
            <a:r>
              <a:rPr lang="es-ES" sz="1400" dirty="0" smtClean="0"/>
              <a:t>: </a:t>
            </a:r>
            <a:r>
              <a:rPr lang="es-ES" sz="1400" dirty="0" smtClean="0">
                <a:solidFill>
                  <a:schemeClr val="tx1"/>
                </a:solidFill>
              </a:rPr>
              <a:t>es un documento que completa, amplía y comenta la información contenida en las otras cuentas anuales</a:t>
            </a:r>
            <a:r>
              <a:rPr lang="es-ES" sz="1400" dirty="0" smtClean="0"/>
              <a:t> </a:t>
            </a:r>
            <a:endParaRPr lang="es-ES" sz="1400" b="1" u="sng" dirty="0"/>
          </a:p>
        </p:txBody>
      </p:sp>
      <p:sp>
        <p:nvSpPr>
          <p:cNvPr id="20" name="19 Elipse"/>
          <p:cNvSpPr/>
          <p:nvPr/>
        </p:nvSpPr>
        <p:spPr>
          <a:xfrm>
            <a:off x="106282" y="1714494"/>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20 Elipse"/>
          <p:cNvSpPr/>
          <p:nvPr/>
        </p:nvSpPr>
        <p:spPr>
          <a:xfrm>
            <a:off x="106282" y="4214824"/>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21 Elipse"/>
          <p:cNvSpPr/>
          <p:nvPr/>
        </p:nvSpPr>
        <p:spPr>
          <a:xfrm>
            <a:off x="106282" y="3678196"/>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22 Elipse"/>
          <p:cNvSpPr/>
          <p:nvPr/>
        </p:nvSpPr>
        <p:spPr>
          <a:xfrm>
            <a:off x="106282" y="2928940"/>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23 Elipse"/>
          <p:cNvSpPr/>
          <p:nvPr/>
        </p:nvSpPr>
        <p:spPr>
          <a:xfrm>
            <a:off x="106282" y="2285998"/>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 xmlns:p14="http://schemas.microsoft.com/office/powerpoint/2010/main" val="48684358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843558"/>
            <a:ext cx="8641654" cy="1368152"/>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smtClean="0">
                <a:solidFill>
                  <a:schemeClr val="tx1"/>
                </a:solidFill>
              </a:rPr>
              <a:t>Las </a:t>
            </a:r>
            <a:r>
              <a:rPr lang="es-ES" sz="1400" dirty="0">
                <a:solidFill>
                  <a:schemeClr val="tx1"/>
                </a:solidFill>
              </a:rPr>
              <a:t>Cuentas Anuales deben aprobarse por la junta general de socios y se presentarán para su </a:t>
            </a:r>
            <a:r>
              <a:rPr lang="es-ES" sz="1400" b="1" u="sng" dirty="0">
                <a:solidFill>
                  <a:schemeClr val="tx1"/>
                </a:solidFill>
              </a:rPr>
              <a:t>depósito</a:t>
            </a:r>
            <a:r>
              <a:rPr lang="es-ES" sz="1400" dirty="0">
                <a:solidFill>
                  <a:schemeClr val="tx1"/>
                </a:solidFill>
              </a:rPr>
              <a:t> y </a:t>
            </a:r>
            <a:r>
              <a:rPr lang="es-ES" sz="1400" b="1" u="sng" dirty="0">
                <a:solidFill>
                  <a:schemeClr val="tx1"/>
                </a:solidFill>
              </a:rPr>
              <a:t>publicidad</a:t>
            </a:r>
            <a:r>
              <a:rPr lang="es-ES" sz="1400" dirty="0">
                <a:solidFill>
                  <a:schemeClr val="tx1"/>
                </a:solidFill>
              </a:rPr>
              <a:t> en Registro Mercantil del domicilio de la sociedad, dentro del mes siguiente a su </a:t>
            </a:r>
            <a:r>
              <a:rPr lang="es-ES" sz="1400" dirty="0" smtClean="0">
                <a:solidFill>
                  <a:schemeClr val="tx1"/>
                </a:solidFill>
              </a:rPr>
              <a:t>aprobación.</a:t>
            </a:r>
          </a:p>
          <a:p>
            <a:pPr algn="just">
              <a:defRPr/>
            </a:pPr>
            <a:endParaRPr lang="es-ES" sz="1400" dirty="0">
              <a:solidFill>
                <a:schemeClr val="tx1"/>
              </a:solidFill>
            </a:endParaRPr>
          </a:p>
          <a:p>
            <a:pPr algn="just">
              <a:defRPr/>
            </a:pPr>
            <a:r>
              <a:rPr lang="es-ES" sz="1400" dirty="0">
                <a:solidFill>
                  <a:schemeClr val="tx1"/>
                </a:solidFill>
              </a:rPr>
              <a:t>El empresario (si es individual) o los administradores (si es sociedad) deberán formular las cuentas anuales en el plazo máximo de </a:t>
            </a:r>
            <a:r>
              <a:rPr lang="es-ES" sz="1400" b="1" u="sng" dirty="0">
                <a:solidFill>
                  <a:schemeClr val="tx1"/>
                </a:solidFill>
              </a:rPr>
              <a:t>3 meses </a:t>
            </a:r>
            <a:r>
              <a:rPr lang="es-ES" sz="1400" dirty="0">
                <a:solidFill>
                  <a:schemeClr val="tx1"/>
                </a:solidFill>
              </a:rPr>
              <a:t>desde el cierre del ejercicio </a:t>
            </a:r>
            <a:r>
              <a:rPr lang="es-ES" sz="1400" dirty="0" smtClean="0">
                <a:solidFill>
                  <a:schemeClr val="tx1"/>
                </a:solidFill>
              </a:rPr>
              <a:t>contable.</a:t>
            </a:r>
          </a:p>
        </p:txBody>
      </p:sp>
      <p:cxnSp>
        <p:nvCxnSpPr>
          <p:cNvPr id="13" name="12 Conector recto"/>
          <p:cNvCxnSpPr/>
          <p:nvPr/>
        </p:nvCxnSpPr>
        <p:spPr>
          <a:xfrm>
            <a:off x="0" y="4731990"/>
            <a:ext cx="91440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4" name="1 Título"/>
          <p:cNvSpPr txBox="1">
            <a:spLocks/>
          </p:cNvSpPr>
          <p:nvPr/>
        </p:nvSpPr>
        <p:spPr>
          <a:xfrm>
            <a:off x="-24350"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2. EL PLAN GENERAL CONTABLE</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2" name="11 CuadroTexto"/>
          <p:cNvSpPr txBox="1"/>
          <p:nvPr/>
        </p:nvSpPr>
        <p:spPr>
          <a:xfrm>
            <a:off x="821696" y="4795081"/>
            <a:ext cx="8286808" cy="276999"/>
          </a:xfrm>
          <a:prstGeom prst="rect">
            <a:avLst/>
          </a:prstGeom>
          <a:noFill/>
        </p:spPr>
        <p:txBody>
          <a:bodyPr wrap="square" rtlCol="0">
            <a:spAutoFit/>
          </a:bodyPr>
          <a:lstStyle/>
          <a:p>
            <a:pPr algn="r"/>
            <a:r>
              <a:rPr lang="es-ES" sz="1200" i="1" dirty="0" smtClean="0">
                <a:latin typeface="+mj-lt"/>
              </a:rPr>
              <a:t>Empresa e iniciativa emprendedora</a:t>
            </a:r>
            <a:endParaRPr lang="es-ES" sz="1200" i="1" dirty="0">
              <a:latin typeface="+mj-lt"/>
            </a:endParaRPr>
          </a:p>
        </p:txBody>
      </p:sp>
      <p:pic>
        <p:nvPicPr>
          <p:cNvPr id="26" name="Picture 2" descr="CEINMARK NUEV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599" y="4659796"/>
            <a:ext cx="2016224" cy="407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17 CuadroTexto"/>
          <p:cNvSpPr txBox="1">
            <a:spLocks noChangeArrowheads="1"/>
          </p:cNvSpPr>
          <p:nvPr/>
        </p:nvSpPr>
        <p:spPr bwMode="auto">
          <a:xfrm>
            <a:off x="431823" y="555526"/>
            <a:ext cx="1979937" cy="307777"/>
          </a:xfrm>
          <a:prstGeom prst="rect">
            <a:avLst/>
          </a:prstGeom>
          <a:solidFill>
            <a:schemeClr val="tx2">
              <a:lumMod val="40000"/>
              <a:lumOff val="6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2.2 Las Cuentas Anuales</a:t>
            </a:r>
            <a:endParaRPr lang="es-ES" sz="1400" b="1" dirty="0">
              <a:solidFill>
                <a:schemeClr val="tx1"/>
              </a:solidFill>
              <a:latin typeface="+mj-lt"/>
              <a:cs typeface="Arial" charset="0"/>
            </a:endParaRPr>
          </a:p>
        </p:txBody>
      </p:sp>
      <p:pic>
        <p:nvPicPr>
          <p:cNvPr id="4098" name="Picture 2" descr="C:\Users\ceinmark_prof\AppData\Local\Microsoft\Windows\INetCache\IE\DIETNDXU\ccaa[1].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406159" y="2211710"/>
            <a:ext cx="4283518" cy="243476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6236007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redondeado"/>
          <p:cNvSpPr/>
          <p:nvPr/>
        </p:nvSpPr>
        <p:spPr>
          <a:xfrm>
            <a:off x="251521" y="843558"/>
            <a:ext cx="8641654" cy="648072"/>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s-ES" sz="1400" dirty="0" smtClean="0">
                <a:solidFill>
                  <a:schemeClr val="tx1"/>
                </a:solidFill>
              </a:rPr>
              <a:t>El </a:t>
            </a:r>
            <a:r>
              <a:rPr lang="es-ES" sz="1400" dirty="0">
                <a:solidFill>
                  <a:schemeClr val="tx1"/>
                </a:solidFill>
              </a:rPr>
              <a:t>patrimonio de la empresa se define como el conjunto de bienes, derechos y obligaciones de una empresa, susceptibles de valoración económica y, a través de los cuales, puede desarrollar su actividad </a:t>
            </a:r>
            <a:r>
              <a:rPr lang="es-ES" sz="1400" dirty="0" smtClean="0">
                <a:solidFill>
                  <a:schemeClr val="tx1"/>
                </a:solidFill>
              </a:rPr>
              <a:t>productiva:</a:t>
            </a:r>
          </a:p>
        </p:txBody>
      </p:sp>
      <p:sp>
        <p:nvSpPr>
          <p:cNvPr id="14" name="1 Título"/>
          <p:cNvSpPr txBox="1">
            <a:spLocks/>
          </p:cNvSpPr>
          <p:nvPr/>
        </p:nvSpPr>
        <p:spPr>
          <a:xfrm>
            <a:off x="-24350" y="-5148"/>
            <a:ext cx="9144537" cy="462348"/>
          </a:xfrm>
          <a:prstGeom prst="rect">
            <a:avLst/>
          </a:prstGeom>
          <a:solidFill>
            <a:schemeClr val="bg1">
              <a:lumMod val="85000"/>
            </a:schemeClr>
          </a:solidFill>
          <a:ln>
            <a:solidFill>
              <a:schemeClr val="bg1">
                <a:lumMod val="65000"/>
              </a:schemeClr>
            </a:solidFill>
          </a:ln>
          <a:effectLst/>
          <a:scene3d>
            <a:camera prst="orthographicFront" fov="0">
              <a:rot lat="0" lon="0" rev="0"/>
            </a:camera>
            <a:lightRig rig="contrasting" dir="t">
              <a:rot lat="0" lon="0" rev="3600000"/>
            </a:lightRig>
          </a:scene3d>
          <a:sp3d prstMaterial="plastic">
            <a:bevelT w="127000" h="38200" prst="relaxedInset"/>
            <a:contourClr>
              <a:schemeClr val="accent1"/>
            </a:contourClr>
          </a:sp3d>
        </p:spPr>
        <p:style>
          <a:lnRef idx="0">
            <a:schemeClr val="accent1"/>
          </a:lnRef>
          <a:fillRef idx="3">
            <a:schemeClr val="accent1"/>
          </a:fillRef>
          <a:effectRef idx="3">
            <a:schemeClr val="accent1"/>
          </a:effectRef>
          <a:fontRef idx="minor">
            <a:schemeClr val="lt1"/>
          </a:fontRef>
        </p:style>
        <p:txBody>
          <a:bodyPr anchor="b"/>
          <a:lstStyle/>
          <a:p>
            <a:pPr marL="484632" algn="ctr" fontAlgn="auto">
              <a:spcBef>
                <a:spcPts val="0"/>
              </a:spcBef>
              <a:spcAft>
                <a:spcPts val="0"/>
              </a:spcAft>
              <a:defRPr/>
            </a:pPr>
            <a:r>
              <a:rPr lang="es-ES" sz="2400" b="1" spc="50" dirty="0" smtClean="0">
                <a:ln w="13500">
                  <a:solidFill>
                    <a:schemeClr val="accent1">
                      <a:shade val="2500"/>
                      <a:alpha val="6500"/>
                    </a:schemeClr>
                  </a:solidFill>
                  <a:prstDash val="solid"/>
                </a:ln>
                <a:solidFill>
                  <a:srgbClr val="FF6600"/>
                </a:solidFill>
                <a:effectLst>
                  <a:innerShdw blurRad="50900" dist="38500" dir="13500000">
                    <a:srgbClr val="000000">
                      <a:alpha val="60000"/>
                    </a:srgbClr>
                  </a:innerShdw>
                </a:effectLst>
              </a:rPr>
              <a:t>3. EL PATRIMONIO DE LA EMPRESA Y SU REPRESENTACIÓN</a:t>
            </a:r>
            <a:endParaRPr lang="es-ES" sz="2400" b="1" spc="300" dirty="0">
              <a:ln w="11430" cmpd="sng">
                <a:solidFill>
                  <a:schemeClr val="bg1">
                    <a:lumMod val="75000"/>
                  </a:schemeClr>
                </a:solidFill>
                <a:prstDash val="solid"/>
                <a:miter lim="800000"/>
              </a:ln>
              <a:solidFill>
                <a:srgbClr val="FF6600"/>
              </a:solidFill>
              <a:effectLst>
                <a:glow rad="45500">
                  <a:schemeClr val="accent1">
                    <a:satMod val="220000"/>
                    <a:alpha val="35000"/>
                  </a:schemeClr>
                </a:glow>
              </a:effectLst>
            </a:endParaRPr>
          </a:p>
        </p:txBody>
      </p:sp>
      <p:sp>
        <p:nvSpPr>
          <p:cNvPr id="10246" name="Rectangle 34"/>
          <p:cNvSpPr>
            <a:spLocks noChangeArrowheads="1"/>
          </p:cNvSpPr>
          <p:nvPr/>
        </p:nvSpPr>
        <p:spPr bwMode="auto">
          <a:xfrm>
            <a:off x="0" y="457200"/>
            <a:ext cx="9144000" cy="0"/>
          </a:xfrm>
          <a:prstGeom prst="rect">
            <a:avLst/>
          </a:prstGeom>
          <a:noFill/>
          <a:ln w="9525">
            <a:noFill/>
            <a:miter lim="800000"/>
            <a:headEnd/>
            <a:tailEnd/>
          </a:ln>
        </p:spPr>
        <p:txBody>
          <a:bodyPr wrap="none" anchor="ctr">
            <a:spAutoFit/>
          </a:bodyPr>
          <a:lstStyle/>
          <a:p>
            <a:endParaRPr lang="es-ES" dirty="0"/>
          </a:p>
        </p:txBody>
      </p:sp>
      <p:sp>
        <p:nvSpPr>
          <p:cNvPr id="10250" name="Text Box 27"/>
          <p:cNvSpPr txBox="1">
            <a:spLocks noChangeArrowheads="1"/>
          </p:cNvSpPr>
          <p:nvPr/>
        </p:nvSpPr>
        <p:spPr bwMode="auto">
          <a:xfrm>
            <a:off x="5867400" y="195263"/>
            <a:ext cx="3025775" cy="336550"/>
          </a:xfrm>
          <a:prstGeom prst="rect">
            <a:avLst/>
          </a:prstGeom>
          <a:noFill/>
          <a:ln w="9525">
            <a:noFill/>
            <a:miter lim="800000"/>
            <a:headEnd/>
            <a:tailEnd/>
          </a:ln>
        </p:spPr>
        <p:txBody>
          <a:bodyPr>
            <a:spAutoFit/>
          </a:bodyPr>
          <a:lstStyle/>
          <a:p>
            <a:pPr>
              <a:spcBef>
                <a:spcPct val="50000"/>
              </a:spcBef>
            </a:pPr>
            <a:endParaRPr lang="es-ES" dirty="0"/>
          </a:p>
        </p:txBody>
      </p:sp>
      <p:sp>
        <p:nvSpPr>
          <p:cNvPr id="15" name="17 CuadroTexto"/>
          <p:cNvSpPr txBox="1">
            <a:spLocks noChangeArrowheads="1"/>
          </p:cNvSpPr>
          <p:nvPr/>
        </p:nvSpPr>
        <p:spPr bwMode="auto">
          <a:xfrm>
            <a:off x="431823" y="555526"/>
            <a:ext cx="2700017" cy="307777"/>
          </a:xfrm>
          <a:prstGeom prst="rect">
            <a:avLst/>
          </a:prstGeom>
          <a:solidFill>
            <a:schemeClr val="tx2">
              <a:lumMod val="40000"/>
              <a:lumOff val="60000"/>
            </a:schemeClr>
          </a:solidFill>
          <a:ln>
            <a:solidFill>
              <a:schemeClr val="bg1">
                <a:lumMod val="65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ES" sz="1400" b="1" dirty="0" smtClean="0">
                <a:solidFill>
                  <a:schemeClr val="tx1"/>
                </a:solidFill>
                <a:latin typeface="+mj-lt"/>
                <a:cs typeface="Arial" charset="0"/>
              </a:rPr>
              <a:t>3.1 El Patrimonio de la Empresa</a:t>
            </a:r>
            <a:endParaRPr lang="es-ES" sz="1400" b="1" dirty="0">
              <a:solidFill>
                <a:schemeClr val="tx1"/>
              </a:solidFill>
              <a:latin typeface="+mj-lt"/>
              <a:cs typeface="Arial" charset="0"/>
            </a:endParaRPr>
          </a:p>
        </p:txBody>
      </p:sp>
      <p:sp>
        <p:nvSpPr>
          <p:cNvPr id="2" name="1 CuadroTexto"/>
          <p:cNvSpPr txBox="1"/>
          <p:nvPr/>
        </p:nvSpPr>
        <p:spPr>
          <a:xfrm>
            <a:off x="431823" y="1563638"/>
            <a:ext cx="8163636" cy="954107"/>
          </a:xfrm>
          <a:prstGeom prst="rect">
            <a:avLst/>
          </a:prstGeom>
          <a:solidFill>
            <a:srgbClr val="FFFF99"/>
          </a:solidFill>
          <a:ln>
            <a:solidFill>
              <a:schemeClr val="tx1"/>
            </a:solidFill>
          </a:ln>
        </p:spPr>
        <p:txBody>
          <a:bodyPr wrap="square" rtlCol="0">
            <a:spAutoFit/>
          </a:bodyPr>
          <a:lstStyle/>
          <a:p>
            <a:pPr algn="ctr"/>
            <a:r>
              <a:rPr lang="es-ES" sz="1400" dirty="0" smtClean="0"/>
              <a:t>BIENES: son el conjunto de factores de producción, propiedad de la empresa que destina al uso, transformación o venta</a:t>
            </a:r>
          </a:p>
          <a:p>
            <a:pPr algn="ctr"/>
            <a:endParaRPr lang="es-ES" sz="1400" dirty="0"/>
          </a:p>
          <a:p>
            <a:pPr algn="ctr"/>
            <a:r>
              <a:rPr lang="es-ES" sz="1400" u="sng" dirty="0" smtClean="0"/>
              <a:t>Ejemplos</a:t>
            </a:r>
            <a:r>
              <a:rPr lang="es-ES" sz="1400" dirty="0" smtClean="0"/>
              <a:t>: elementos de transporte, maquinaria, equipos informáticos, locales, materias primas, etc.</a:t>
            </a:r>
            <a:endParaRPr lang="es-ES" sz="1400" dirty="0"/>
          </a:p>
        </p:txBody>
      </p:sp>
      <p:sp>
        <p:nvSpPr>
          <p:cNvPr id="16" name="15 CuadroTexto"/>
          <p:cNvSpPr txBox="1"/>
          <p:nvPr/>
        </p:nvSpPr>
        <p:spPr>
          <a:xfrm>
            <a:off x="431823" y="2625755"/>
            <a:ext cx="8172625" cy="954107"/>
          </a:xfrm>
          <a:prstGeom prst="rect">
            <a:avLst/>
          </a:prstGeom>
          <a:solidFill>
            <a:srgbClr val="99FFCC"/>
          </a:solidFill>
          <a:ln>
            <a:solidFill>
              <a:schemeClr val="tx1"/>
            </a:solidFill>
          </a:ln>
        </p:spPr>
        <p:txBody>
          <a:bodyPr wrap="square" rtlCol="0">
            <a:spAutoFit/>
          </a:bodyPr>
          <a:lstStyle/>
          <a:p>
            <a:pPr algn="ctr"/>
            <a:r>
              <a:rPr lang="es-ES" sz="1400" dirty="0" smtClean="0"/>
              <a:t>DERECHOS: son situaciones jurídicas que confieren a la empresa el beneficio de poder disponer de algo o cobrar un determinado importe en el futuro</a:t>
            </a:r>
          </a:p>
          <a:p>
            <a:pPr algn="ctr"/>
            <a:endParaRPr lang="es-ES" sz="1400" dirty="0"/>
          </a:p>
          <a:p>
            <a:pPr algn="ctr"/>
            <a:r>
              <a:rPr lang="es-ES" sz="1400" u="sng" dirty="0" smtClean="0"/>
              <a:t>Ejemplos</a:t>
            </a:r>
            <a:r>
              <a:rPr lang="es-ES" sz="1400" dirty="0" smtClean="0"/>
              <a:t>: derechos de cobro frente a clientes, depósitos en bancos, etc.</a:t>
            </a:r>
            <a:endParaRPr lang="es-ES" sz="1400" dirty="0"/>
          </a:p>
        </p:txBody>
      </p:sp>
      <p:sp>
        <p:nvSpPr>
          <p:cNvPr id="17" name="16 CuadroTexto"/>
          <p:cNvSpPr txBox="1"/>
          <p:nvPr/>
        </p:nvSpPr>
        <p:spPr>
          <a:xfrm>
            <a:off x="431823" y="3651870"/>
            <a:ext cx="8172625" cy="954107"/>
          </a:xfrm>
          <a:prstGeom prst="rect">
            <a:avLst/>
          </a:prstGeom>
          <a:solidFill>
            <a:srgbClr val="FF7C80"/>
          </a:solidFill>
          <a:ln>
            <a:solidFill>
              <a:schemeClr val="tx1"/>
            </a:solidFill>
          </a:ln>
        </p:spPr>
        <p:txBody>
          <a:bodyPr wrap="square" rtlCol="0">
            <a:spAutoFit/>
          </a:bodyPr>
          <a:lstStyle/>
          <a:p>
            <a:pPr algn="ctr"/>
            <a:r>
              <a:rPr lang="es-ES" sz="1400" dirty="0" smtClean="0"/>
              <a:t>OBLIGACIONES: son situaciones jurídicas por las que la empresa ha adquirido una serie de compromisos que la convierten en deudora de otra persona o entidad</a:t>
            </a:r>
          </a:p>
          <a:p>
            <a:pPr algn="ctr"/>
            <a:endParaRPr lang="es-ES" sz="1400" dirty="0"/>
          </a:p>
          <a:p>
            <a:pPr algn="ctr"/>
            <a:r>
              <a:rPr lang="es-ES" sz="1400" u="sng" dirty="0" smtClean="0"/>
              <a:t>Ejemplos</a:t>
            </a:r>
            <a:r>
              <a:rPr lang="es-ES" sz="1400" dirty="0" smtClean="0"/>
              <a:t>: deudas con proveedores, con entidades de crédito, etc.</a:t>
            </a:r>
            <a:endParaRPr lang="es-ES" sz="1400" dirty="0"/>
          </a:p>
        </p:txBody>
      </p:sp>
      <p:sp>
        <p:nvSpPr>
          <p:cNvPr id="18" name="Cuadro de texto 2"/>
          <p:cNvSpPr txBox="1">
            <a:spLocks noChangeArrowheads="1"/>
          </p:cNvSpPr>
          <p:nvPr/>
        </p:nvSpPr>
        <p:spPr bwMode="auto">
          <a:xfrm>
            <a:off x="2627784" y="4731990"/>
            <a:ext cx="3590925" cy="295275"/>
          </a:xfrm>
          <a:prstGeom prst="rect">
            <a:avLst/>
          </a:prstGeom>
          <a:solidFill>
            <a:schemeClr val="accent6">
              <a:lumMod val="75000"/>
            </a:schemeClr>
          </a:solidFill>
          <a:ln w="9525">
            <a:solidFill>
              <a:srgbClr val="000000"/>
            </a:solidFill>
            <a:miter lim="800000"/>
            <a:headEnd/>
            <a:tailEnd/>
          </a:ln>
        </p:spPr>
        <p:txBody>
          <a:bodyPr rot="0" vert="horz" wrap="square" lIns="91440" tIns="45720" rIns="91440" bIns="45720" anchor="t" anchorCtr="0">
            <a:noAutofit/>
          </a:bodyPr>
          <a:lstStyle/>
          <a:p>
            <a:pPr algn="ctr">
              <a:lnSpc>
                <a:spcPct val="115000"/>
              </a:lnSpc>
              <a:spcAft>
                <a:spcPts val="1000"/>
              </a:spcAft>
            </a:pPr>
            <a:r>
              <a:rPr lang="es-ES" sz="1200" b="1" dirty="0">
                <a:effectLst/>
                <a:latin typeface="Arial"/>
                <a:ea typeface="Calibri"/>
                <a:cs typeface="Times New Roman"/>
              </a:rPr>
              <a:t>Patrimonio</a:t>
            </a:r>
            <a:r>
              <a:rPr lang="es-ES" sz="1200" dirty="0">
                <a:effectLst/>
                <a:latin typeface="Arial"/>
                <a:ea typeface="Calibri"/>
                <a:cs typeface="Times New Roman"/>
              </a:rPr>
              <a:t> = Bienes + Derechos - Obligaciones</a:t>
            </a:r>
            <a:endParaRPr lang="es-ES" sz="1200" dirty="0">
              <a:effectLst/>
              <a:latin typeface="Calibri"/>
              <a:ea typeface="Calibri"/>
              <a:cs typeface="Times New Roman"/>
            </a:endParaRPr>
          </a:p>
        </p:txBody>
      </p:sp>
    </p:spTree>
    <p:extLst>
      <p:ext uri="{BB962C8B-B14F-4D97-AF65-F5344CB8AC3E}">
        <p14:creationId xmlns="" xmlns:p14="http://schemas.microsoft.com/office/powerpoint/2010/main" val="83738849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13658</TotalTime>
  <Words>1336</Words>
  <Application>Microsoft Office PowerPoint</Application>
  <PresentationFormat>Presentación en pantalla (16:9)</PresentationFormat>
  <Paragraphs>138</Paragraphs>
  <Slides>12</Slides>
  <Notes>12</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Lus</dc:creator>
  <cp:lastModifiedBy>Usuario</cp:lastModifiedBy>
  <cp:revision>1312</cp:revision>
  <dcterms:created xsi:type="dcterms:W3CDTF">2013-09-21T08:39:53Z</dcterms:created>
  <dcterms:modified xsi:type="dcterms:W3CDTF">2023-09-08T07:14:23Z</dcterms:modified>
</cp:coreProperties>
</file>