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777" r:id="rId2"/>
    <p:sldId id="778" r:id="rId3"/>
    <p:sldId id="779" r:id="rId4"/>
    <p:sldId id="780" r:id="rId5"/>
    <p:sldId id="781" r:id="rId6"/>
    <p:sldId id="782" r:id="rId7"/>
  </p:sldIdLst>
  <p:sldSz cx="9144000" cy="5143500" type="screen16x9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60093"/>
    <a:srgbClr val="FF0000"/>
    <a:srgbClr val="FFFF99"/>
    <a:srgbClr val="FF9900"/>
    <a:srgbClr val="00CC99"/>
    <a:srgbClr val="33CC33"/>
    <a:srgbClr val="99FFCC"/>
    <a:srgbClr val="FF9966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48" autoAdjust="0"/>
    <p:restoredTop sz="94669" autoAdjust="0"/>
  </p:normalViewPr>
  <p:slideViewPr>
    <p:cSldViewPr>
      <p:cViewPr>
        <p:scale>
          <a:sx n="80" d="100"/>
          <a:sy n="80" d="100"/>
        </p:scale>
        <p:origin x="-1110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FE4D195-8896-4F2E-B43F-5FE708E7B02E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9208B7E-C5A7-49FB-B600-344FE7C169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80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8DDC-EA24-4600-9F9E-4483898DEA17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6B974-D557-46E9-90A0-138E814101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4756F-3E74-4385-9831-2265A4A0DA80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F0AB9-D6D0-4468-A58E-F6192B90B9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D16-E601-44BC-A73F-1A3F014F6F58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0080C-9BDA-4EFD-A00A-4330A2C53D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07ED6-9496-4640-8A45-518D76133C21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97CD4-4716-4CFA-808A-13266871C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330E-7FD7-4268-A640-11AAE59F4A2E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DE361-6F01-4BF2-BC7D-AC82389BA1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4767-A384-4F41-A76B-A0A5F7409419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C61F-8536-4CC7-8B03-F935AC8740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13CA2-FDA2-4BC5-BD2A-4485A53FCD4B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08C10-CF7A-4C08-831F-C171A6B770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743D3-7701-419B-9773-86346F553D6E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138C-C9ED-4CF9-9B9A-0153A3FA41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98A87-C480-4263-A3A6-88E10E90676F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1AB9B-B914-46EB-934B-C318A808CF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36C02-96E1-46C9-B314-A6CDC4983D10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CC63-DBED-4CBC-871C-35FF96B7C1F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B3D0-9B9D-4D7D-AC92-DF1EDFEF4E6C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8553-71A3-4CCF-8EC3-E67926C49E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CC32AD-7687-4815-A161-94E7F450AC79}" type="datetimeFigureOut">
              <a:rPr lang="es-ES"/>
              <a:pPr>
                <a:defRPr/>
              </a:pPr>
              <a:t>13/09/2023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032E35-69A3-4338-BCB6-C6005CE7A5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83838" y="1334840"/>
            <a:ext cx="7804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latin typeface="+mj-lt"/>
              </a:rPr>
              <a:t>ANÁLISIS DE VIABILIDAD ECONÓMICO-FINANCIERA</a:t>
            </a:r>
            <a:endParaRPr lang="es-ES" sz="3600" b="1" dirty="0" smtClean="0"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10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1357290" y="411510"/>
            <a:ext cx="6355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UNIDAD DIDÁCTICA </a:t>
            </a:r>
            <a:r>
              <a:rPr lang="es-E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9</a:t>
            </a:r>
            <a:endParaRPr lang="es-E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170" name="Picture 2" descr="C:\Users\ceinmark_prof\AppData\Local\Microsoft\Windows\INetCache\IE\TMY2FEYB\foto_analisis_entorno_colori_dos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99526"/>
            <a:ext cx="2628292" cy="16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811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ESTRUCTURA FINANCIERA DE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65281" y="627534"/>
            <a:ext cx="3167249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Activo = Patrimonio Neto + Pasivo</a:t>
            </a:r>
            <a:endParaRPr lang="es-ES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3396145"/>
              </p:ext>
            </p:extLst>
          </p:nvPr>
        </p:nvGraphicFramePr>
        <p:xfrm>
          <a:off x="1403648" y="1203598"/>
          <a:ext cx="6264695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728192"/>
                <a:gridCol w="23762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ACTIVO</a:t>
                      </a:r>
                      <a:endParaRPr lang="es-E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PASIVO</a:t>
                      </a:r>
                      <a:endParaRPr lang="es-E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Activo No Corriente</a:t>
                      </a:r>
                    </a:p>
                    <a:p>
                      <a:pPr algn="ctr"/>
                      <a:r>
                        <a:rPr lang="es-ES" dirty="0" smtClean="0"/>
                        <a:t>(150.000€)</a:t>
                      </a:r>
                      <a:endParaRPr lang="es-E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Patrimonio Neto</a:t>
                      </a:r>
                    </a:p>
                    <a:p>
                      <a:pPr algn="ctr"/>
                      <a:r>
                        <a:rPr lang="es-ES" sz="1600" dirty="0" smtClean="0"/>
                        <a:t>(60.000€)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Activo Corriente</a:t>
                      </a:r>
                    </a:p>
                    <a:p>
                      <a:pPr algn="ctr"/>
                      <a:r>
                        <a:rPr lang="es-ES" dirty="0" smtClean="0"/>
                        <a:t>(50.000€)</a:t>
                      </a:r>
                      <a:endParaRPr lang="es-E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Pasivo No Corriente</a:t>
                      </a:r>
                    </a:p>
                    <a:p>
                      <a:pPr algn="ctr"/>
                      <a:r>
                        <a:rPr lang="es-ES" sz="1600" dirty="0" smtClean="0"/>
                        <a:t>(100.000€)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Pasivo Corriente</a:t>
                      </a:r>
                    </a:p>
                    <a:p>
                      <a:pPr algn="ctr"/>
                      <a:r>
                        <a:rPr lang="es-ES" sz="1600" dirty="0" smtClean="0"/>
                        <a:t>(40.000€)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16 Rectángulo redondeado"/>
          <p:cNvSpPr/>
          <p:nvPr/>
        </p:nvSpPr>
        <p:spPr>
          <a:xfrm>
            <a:off x="250826" y="3651870"/>
            <a:ext cx="8785670" cy="100811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El Pasivo No Corriente y el Neto </a:t>
            </a:r>
            <a:r>
              <a:rPr lang="es-E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financian las inversiones permanentes (es decir, el Activo No Corriente: maquinaria, vehículos, mobiliario, etc.)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El Pasivo Corriente  se destina a financiar los activos corrientes (deudas a c/p, existencias, etc.)</a:t>
            </a: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851920" y="206769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3851920" y="235572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7844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251521" y="1131590"/>
            <a:ext cx="8641654" cy="201622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Si </a:t>
            </a:r>
            <a:r>
              <a:rPr lang="es-ES" sz="1400" b="1" u="sng" dirty="0">
                <a:solidFill>
                  <a:schemeClr val="tx1"/>
                </a:solidFill>
              </a:rPr>
              <a:t>AC&gt;PC (FM&gt;0</a:t>
            </a:r>
            <a:r>
              <a:rPr lang="es-ES" sz="1400" dirty="0">
                <a:solidFill>
                  <a:schemeClr val="tx1"/>
                </a:solidFill>
              </a:rPr>
              <a:t>): la empresa se halla en situación de equilibrio financiero. No tendrá problemas a la hora de pagar sus deudas a c/p, ya que en el mismo período de tiempo, puede obtener recursos financieros suficientes con cargo al activo corriente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Si </a:t>
            </a:r>
            <a:r>
              <a:rPr lang="es-ES" sz="1400" b="1" u="sng" dirty="0">
                <a:solidFill>
                  <a:schemeClr val="tx1"/>
                </a:solidFill>
              </a:rPr>
              <a:t>AC&lt;PC (FM&lt;0</a:t>
            </a:r>
            <a:r>
              <a:rPr lang="es-ES" sz="1400" dirty="0">
                <a:solidFill>
                  <a:schemeClr val="tx1"/>
                </a:solidFill>
              </a:rPr>
              <a:t>): la empresa debe más dinero a c/p del que puede conseguir a partir del activo circulante. Esta situación se conoce con el nombre de </a:t>
            </a:r>
            <a:r>
              <a:rPr lang="es-ES" sz="1400" b="1" dirty="0">
                <a:solidFill>
                  <a:schemeClr val="tx1"/>
                </a:solidFill>
              </a:rPr>
              <a:t>suspensión de pagos</a:t>
            </a:r>
            <a:r>
              <a:rPr lang="es-ES" sz="1400" dirty="0">
                <a:solidFill>
                  <a:schemeClr val="tx1"/>
                </a:solidFill>
              </a:rPr>
              <a:t> (la empresa no puede hacer frente a sus deudas a c/p). Puede ser solo un problema temporal y llegar a recuperarse.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Si </a:t>
            </a:r>
            <a:r>
              <a:rPr lang="es-ES" sz="1400" b="1" u="sng" dirty="0">
                <a:solidFill>
                  <a:schemeClr val="tx1"/>
                </a:solidFill>
              </a:rPr>
              <a:t>AC=PC (FM=0</a:t>
            </a:r>
            <a:r>
              <a:rPr lang="es-ES" sz="1400" dirty="0">
                <a:solidFill>
                  <a:schemeClr val="tx1"/>
                </a:solidFill>
              </a:rPr>
              <a:t>): la empresa no se halla en situación de </a:t>
            </a:r>
            <a:r>
              <a:rPr lang="es-ES" sz="1400" b="1" dirty="0">
                <a:solidFill>
                  <a:schemeClr val="tx1"/>
                </a:solidFill>
              </a:rPr>
              <a:t>equilibrio financiero</a:t>
            </a:r>
            <a:r>
              <a:rPr lang="es-ES" sz="1400" dirty="0">
                <a:solidFill>
                  <a:schemeClr val="tx1"/>
                </a:solidFill>
              </a:rPr>
              <a:t>, habrá que estudiar otras variables para saber si se encuentra en suspensión de pagos o podría llegar a estarlo</a:t>
            </a:r>
            <a:r>
              <a:rPr lang="es-ES" sz="1400" dirty="0" smtClean="0">
                <a:solidFill>
                  <a:schemeClr val="tx1"/>
                </a:solidFill>
              </a:rPr>
              <a:t>.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ESTRUCTURA FINANCIERA DE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2017209" y="627534"/>
            <a:ext cx="5003063" cy="33855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Fondo de Maniobra = Activo Corriente – Pasivo Corriente</a:t>
            </a:r>
            <a:endParaRPr lang="es-ES" dirty="0"/>
          </a:p>
        </p:txBody>
      </p:sp>
      <p:pic>
        <p:nvPicPr>
          <p:cNvPr id="8194" name="Picture 2" descr="C:\Users\ceinmark_prof\AppData\Local\Microsoft\Windows\INetCache\IE\DIETNDXU\Calculadora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6815" y="3243652"/>
            <a:ext cx="2016483" cy="13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6266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251521" y="555526"/>
            <a:ext cx="8641654" cy="338437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El análisis financiero permite conocer la capacidad de la empresa para generar liquidez con la que hacer frente a sus pagos. </a:t>
            </a:r>
          </a:p>
          <a:p>
            <a:pPr marL="285750" indent="-203200" algn="just">
              <a:buFont typeface="Courier New" panose="02070309020205020404" pitchFamily="49" charset="0"/>
              <a:buChar char="o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Liquidez</a:t>
            </a:r>
            <a:r>
              <a:rPr lang="es-ES" sz="1400" dirty="0">
                <a:solidFill>
                  <a:schemeClr val="tx1"/>
                </a:solidFill>
              </a:rPr>
              <a:t>: es la capacidad de la empresa para hacer frente a sus deudas a c/p. Las entradas de dinero previstas (cobros) son suficientes para cubrir las salidas (pagos)</a:t>
            </a:r>
          </a:p>
          <a:p>
            <a:pPr marL="285750" indent="-203200" algn="just">
              <a:buFont typeface="Courier New" panose="02070309020205020404" pitchFamily="49" charset="0"/>
              <a:buChar char="o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Solvencia</a:t>
            </a:r>
            <a:r>
              <a:rPr lang="es-ES" sz="1400" dirty="0">
                <a:solidFill>
                  <a:schemeClr val="tx1"/>
                </a:solidFill>
              </a:rPr>
              <a:t>: es la capacidad de la empresa para hacer frente a sus deudas a corto y largo plazo, gracias a la garantía de sus inversiones</a:t>
            </a:r>
            <a:r>
              <a:rPr lang="es-ES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03200" algn="just">
              <a:buFont typeface="Courier New" panose="02070309020205020404" pitchFamily="49" charset="0"/>
              <a:buChar char="o"/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marL="82550"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Este análisis se realiza a través del </a:t>
            </a:r>
            <a:r>
              <a:rPr lang="es-ES" sz="1400" b="1" u="sng" dirty="0">
                <a:solidFill>
                  <a:schemeClr val="tx1"/>
                </a:solidFill>
              </a:rPr>
              <a:t>Balance</a:t>
            </a:r>
            <a:r>
              <a:rPr lang="es-ES" sz="1400" dirty="0">
                <a:solidFill>
                  <a:schemeClr val="tx1"/>
                </a:solidFill>
              </a:rPr>
              <a:t>, que indica de dónde proceden los fondos (patrimonio neto y pasivo) y cómo están invertidos (activo). </a:t>
            </a:r>
            <a:endParaRPr lang="es-ES" sz="1400" dirty="0" smtClean="0">
              <a:solidFill>
                <a:schemeClr val="tx1"/>
              </a:solidFill>
            </a:endParaRPr>
          </a:p>
          <a:p>
            <a:pPr marL="82550"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marL="82550"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El </a:t>
            </a:r>
            <a:r>
              <a:rPr lang="es-ES" sz="1400" u="sng" dirty="0">
                <a:solidFill>
                  <a:schemeClr val="tx1"/>
                </a:solidFill>
              </a:rPr>
              <a:t>análisis económico</a:t>
            </a:r>
            <a:r>
              <a:rPr lang="es-ES" sz="1400" dirty="0">
                <a:solidFill>
                  <a:schemeClr val="tx1"/>
                </a:solidFill>
              </a:rPr>
              <a:t> tiene como objetivo estudiar la rentabilidad de la empresa y analizar los resultados obtenidos. Permite conocer la capacidad que tiene la empresa para generar beneficios, así como los factores que influyen en su rentabilidad. </a:t>
            </a:r>
            <a:endParaRPr lang="es-ES" sz="1400" dirty="0" smtClean="0">
              <a:solidFill>
                <a:schemeClr val="tx1"/>
              </a:solidFill>
            </a:endParaRPr>
          </a:p>
          <a:p>
            <a:pPr marL="82550"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marL="82550"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El documento básico para realizar el análisis económico es la </a:t>
            </a:r>
            <a:r>
              <a:rPr lang="es-ES" sz="1400" b="1" u="sng" dirty="0">
                <a:solidFill>
                  <a:schemeClr val="tx1"/>
                </a:solidFill>
              </a:rPr>
              <a:t>Cuenta de Pérdidas y </a:t>
            </a:r>
            <a:r>
              <a:rPr lang="es-ES" sz="1400" b="1" u="sng" dirty="0" smtClean="0">
                <a:solidFill>
                  <a:schemeClr val="tx1"/>
                </a:solidFill>
              </a:rPr>
              <a:t>Ganancias</a:t>
            </a:r>
            <a:r>
              <a:rPr lang="es-ES" sz="1400" dirty="0" smtClean="0">
                <a:solidFill>
                  <a:schemeClr val="tx1"/>
                </a:solidFill>
              </a:rPr>
              <a:t>.</a:t>
            </a:r>
            <a:endParaRPr lang="es-ES" sz="1400" b="1" u="sng" dirty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ANÁLISIS ECONÓMICO-FINANCIERO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75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3. RATIOS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" name="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26366"/>
                  </p:ext>
                </p:extLst>
              </p:nvPr>
            </p:nvGraphicFramePr>
            <p:xfrm>
              <a:off x="179511" y="483518"/>
              <a:ext cx="8856985" cy="460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903"/>
                    <a:gridCol w="2641467"/>
                    <a:gridCol w="451261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RATIO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FÓRMULA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INTERPRETACIÓN</a:t>
                          </a:r>
                          <a:endParaRPr lang="es-E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Rentabilidad económica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𝑅𝑒𝑠𝑢𝑙𝑡𝑎𝑑𝑜</m:t>
                                  </m:r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 </m:t>
                                  </m:r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𝑑𝑒</m:t>
                                  </m:r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 </m:t>
                                  </m:r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𝑒𝑥𝑝𝑙𝑜𝑡𝑎𝑐𝑖</m:t>
                                  </m:r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ó</m:t>
                                  </m:r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𝑛</m:t>
                                  </m:r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 (</m:t>
                                  </m:r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𝐵𝐴𝐼𝐼</m:t>
                                  </m:r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ES" sz="14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𝐴𝑐𝑡𝑖𝑣𝑜</m:t>
                                  </m:r>
                                </m:den>
                              </m:f>
                            </m:oMath>
                          </a14:m>
                          <a:r>
                            <a:rPr lang="es-ES" sz="110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x 100</a:t>
                          </a:r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Cuanto más alto sea el porcentaje, mayor será la rentabilidad económica. Indica el rendimiento que obtiene la empresa por cada unidad monetaria introducida en el proceso de producción.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Rentabilidad financiera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𝐵𝑒𝑛𝑒𝑓𝑖𝑐𝑖𝑜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 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𝑎𝑛𝑡𝑒𝑠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 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𝑑𝑒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 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𝑖𝑚𝑝𝑢𝑒𝑠𝑡𝑜𝑠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 (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𝐵𝐴𝐼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𝐹𝑜𝑛𝑑𝑜𝑠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 </m:t>
                                  </m:r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𝑝𝑟𝑜𝑝𝑖𝑜𝑠</m:t>
                                  </m:r>
                                </m:den>
                              </m:f>
                            </m:oMath>
                          </a14:m>
                          <a:r>
                            <a:rPr lang="es-ES" sz="11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 x 100</a:t>
                          </a:r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Cuanto más alto sea el porcentaje, mayor será la rentabilidad financiera.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Indica a los socios el beneficio obtenido por cada unidad monetaria que ellos han invertido.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Tesorería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𝑅𝑒𝑎𝑙𝑖𝑧𝑎𝑏𝑙𝑒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+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𝐷𝑖𝑠𝑝𝑜𝑛𝑖𝑏𝑙𝑒</m:t>
                                    </m:r>
                                  </m:num>
                                  <m:den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𝐶𝑜𝑟𝑟𝑖𝑒𝑛𝑡𝑒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b="1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0,7&lt;Ratio de liquidez&lt;1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Analiza la capacidad de la empresa para generar efectivo que le permita pagar las deudas a c/p sin hacer uso de las existencias. Si el resultado es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inferior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a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0,7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la liquidez de la empresa es baja (podría tener problemas para pagar alguna deuda a c/p); y si es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superior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a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1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, es excesiva (está desperdiciando recursos monetarios que podían estar invertidos y generando rentabilidad).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Tesorería inmediata o liquidez inmediata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𝐷𝑖𝑠𝑝𝑜𝑛𝑖𝑏𝑙𝑒</m:t>
                                    </m:r>
                                  </m:num>
                                  <m:den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𝐶𝑜𝑟𝑟𝑖𝑒𝑛𝑡𝑒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b="1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0,1&lt;Ratio de tesorería&lt;0,3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Analiza la capacidad de la empresa para generar liquidez o tesorería con la que hacer frente a sus compromisos de pago inmediatos. Si el resultado es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inferior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a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0,1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, la liquidez de la empresa es baja (podría tener problemas para pagar alguna deuda a c/p); y si es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superior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a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0,3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, tiene demasiada liquidez (dinero inactivo</a:t>
                          </a:r>
                          <a:r>
                            <a:rPr lang="es-ES" sz="1100" dirty="0" smtClean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).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02626366"/>
                  </p:ext>
                </p:extLst>
              </p:nvPr>
            </p:nvGraphicFramePr>
            <p:xfrm>
              <a:off x="179511" y="483518"/>
              <a:ext cx="8856985" cy="460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903"/>
                    <a:gridCol w="2641467"/>
                    <a:gridCol w="451261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RATIO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FÓRMULA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INTERPRETACIÓN</a:t>
                          </a:r>
                          <a:endParaRPr lang="es-ES" dirty="0"/>
                        </a:p>
                      </a:txBody>
                      <a:tcPr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Rentabilidad económica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64286" t="-69474" r="-170737" b="-64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Cuanto más alto sea el porcentaje, mayor será la rentabilidad económica. Indica el rendimiento que obtiene la empresa por cada unidad monetaria introducida en el proceso de producción.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8981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Rentabilidad financiera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 marL="68580" marR="68580" marT="0" marB="0" anchor="b">
                        <a:blipFill rotWithShape="1">
                          <a:blip r:embed="rId3"/>
                          <a:stretch>
                            <a:fillRect l="-64286" t="-109524" r="-170737" b="-3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Cuanto más alto sea el porcentaje, mayor será la rentabilidad financiera.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Indica a los socios el beneficio obtenido por cada unidad monetaria que ellos han invertido.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4765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Tesorería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64286" t="-127273" r="-170737" b="-92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b="1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0,7&lt;Ratio de liquidez&lt;1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Analiza la capacidad de la empresa para generar efectivo que le permita pagar las deudas a c/p sin hacer uso de las existencias. Si el resultado es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inferior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a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0,7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la liquidez de la empresa es baja (podría tener problemas para pagar alguna deuda a c/p); y si es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superior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a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1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, es excesiva (está desperdiciando recursos monetarios que podían estar invertidos y generando rentabilidad).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2837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Tesorería inmediata o liquidez inmediata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64286" t="-260664" r="-170737" b="-5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b="1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0,1&lt;Ratio de tesorería&lt;0,3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Analiza la capacidad de la empresa para generar liquidez o tesorería con la que hacer frente a sus compromisos de pago inmediatos. Si el resultado es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inferior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a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0,1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, la liquidez de la empresa es baja (podría tener problemas para pagar alguna deuda a c/p); y si es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superior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a </a:t>
                          </a:r>
                          <a:r>
                            <a:rPr lang="es-ES" sz="1100" i="1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0,3</a:t>
                          </a: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 , tiene demasiada liquidez (dinero inactivo</a:t>
                          </a:r>
                          <a:r>
                            <a:rPr lang="es-ES" sz="1100" dirty="0" smtClean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).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1742609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3. RATIOS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" name="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241781"/>
                  </p:ext>
                </p:extLst>
              </p:nvPr>
            </p:nvGraphicFramePr>
            <p:xfrm>
              <a:off x="179511" y="627534"/>
              <a:ext cx="8856985" cy="4353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903"/>
                    <a:gridCol w="2641467"/>
                    <a:gridCol w="451261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RATIO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FÓRMULA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INTERPRETACIÓN</a:t>
                          </a:r>
                          <a:endParaRPr lang="es-E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Garantía o solvencia a largo plazo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𝐴𝑐𝑡𝑖𝑣𝑜</m:t>
                                    </m:r>
                                  </m:num>
                                  <m:den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𝑛𝑜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𝑐𝑜𝑟𝑟𝑖𝑒𝑛𝑡𝑒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+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𝑐𝑜𝑟𝑟𝑖𝑒𝑛𝑡𝑒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b="1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1,5&lt;Ratio de garantía&lt;2,5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Mide la capacidad del activo para hacer frente a todas las deudas de la empresa, es decir, la distancia a la que se encuentra la empresa respecto a la situación de quiebra. Cuanto mayor sea el activo, mayor será la distancia.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Si el ratio de garantía=1, la empresa está en quiebra. Significa que el activo vale lo mismo que la totalidad de las deudas de la empresa.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Autonomía financiera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𝑃𝑎𝑡𝑟𝑖𝑚𝑜𝑛𝑖𝑜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𝑁𝑒𝑡𝑜</m:t>
                                    </m:r>
                                  </m:num>
                                  <m:den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𝑁𝑜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𝑐𝑜𝑟𝑟𝑖𝑒𝑛𝑡𝑒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+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𝑐𝑜𝑟𝑟𝑖𝑒𝑛𝑡𝑒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Mide la capacidad de la empresa para autofinanciarse y su independencia con respecto a la financiación externa. Se recomienda que el valor de este ratio se sitúe en torno a 1, para que el equilibrio entre los recursos propios y los ajenos sea el adecuado, si bien la autonomía óptima es particular para cada empresa.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Endeudamiento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𝑛𝑜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𝑐𝑜𝑟𝑟𝑖𝑒𝑛𝑡𝑒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+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𝑐𝑜𝑟𝑟𝑖𝑒𝑛𝑡𝑒</m:t>
                                    </m:r>
                                  </m:num>
                                  <m:den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+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𝑃𝑎𝑡𝑟𝑖𝑚𝑜𝑛𝑖𝑜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𝑁𝑒𝑡𝑜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Indica la proporción de la financiación externa frente al total de las fuentes de financiación de la empresa.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Si el ratio de endeudamiento es &lt;0,5, podemos decir que el nivel de endeudamiento de la empresa no es peligroso.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Calidad de la deuda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𝑐𝑜𝑟𝑟𝑖𝑒𝑛𝑡𝑒</m:t>
                                    </m:r>
                                  </m:num>
                                  <m:den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𝑛𝑜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𝑐𝑜𝑟𝑟𝑖𝑒𝑛𝑡𝑒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+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𝑃𝑎𝑠𝑖𝑣𝑜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 </m:t>
                                    </m:r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Arial"/>
                                      </a:rPr>
                                      <m:t>𝑐𝑜𝑟𝑟𝑖𝑒𝑛𝑡𝑒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Indica la relación de las deudas a c/p con respecto a la total de la empresa. Cuanto más cercano se encuentre a 1, la deuda será “de peor calidad”. Al aproximarse a 1, crece el peso de la deuda a c/p frente a la deuda a l/p. 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117241781"/>
                  </p:ext>
                </p:extLst>
              </p:nvPr>
            </p:nvGraphicFramePr>
            <p:xfrm>
              <a:off x="179511" y="627534"/>
              <a:ext cx="8856985" cy="4353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903"/>
                    <a:gridCol w="2641467"/>
                    <a:gridCol w="451261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RATIO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FÓRMULA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INTERPRETACIÓN</a:t>
                          </a:r>
                          <a:endParaRPr lang="es-ES" dirty="0"/>
                        </a:p>
                      </a:txBody>
                      <a:tcPr/>
                    </a:tc>
                  </a:tr>
                  <a:tr h="13495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Garantía o solvencia a largo plazo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64286" t="-29864" r="-170737" b="-200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b="1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1,5&lt;Ratio de garantía&lt;2,5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Mide la capacidad del activo para hacer frente a todas las deudas de la empresa, es decir, la distancia a la que se encuentra la empresa respecto a la situación de quiebra. Cuanto mayor sea el activo, mayor será la distancia.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Si el ratio de garantía=1, la empresa está en quiebra. Significa que el activo vale lo mismo que la totalidad de las deudas de la empresa.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63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Autonomía financiera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64286" t="-181646" r="-170737" b="-181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Mide la capacidad de la empresa para autofinanciarse y su independencia con respecto a la financiación externa. Se recomienda que el valor de este ratio se sitúe en torno a 1, para que el equilibrio entre los recursos propios y los ajenos sea el adecuado, si bien la autonomía óptima es particular para cada empresa.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8981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Endeudamiento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64286" t="-300676" r="-170737" b="-9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Indica la proporción de la financiación externa frente al total de las fuentes de financiación de la empresa.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Si el ratio de endeudamiento es &lt;0,5, podemos decir que el nivel de endeudamiento de la empresa no es peligroso.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711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u="sng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Calidad de la deuda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64286" t="-470635" r="-170737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s-ES" sz="1100" dirty="0">
                              <a:effectLst/>
                              <a:latin typeface="Arial"/>
                              <a:ea typeface="Calibri"/>
                              <a:cs typeface="Times New Roman"/>
                            </a:rPr>
                            <a:t>Indica la relación de las deudas a c/p con respecto a la total de la empresa. Cuanto más cercano se encuentre a 1, la deuda será “de peor calidad”. Al aproximarse a 1, crece el peso de la deuda a c/p frente a la deuda a l/p. </a:t>
                          </a:r>
                          <a:endParaRPr lang="es-E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916124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13658</TotalTime>
  <Words>919</Words>
  <Application>Microsoft Office PowerPoint</Application>
  <PresentationFormat>Presentación en pantalla (16:9)</PresentationFormat>
  <Paragraphs>73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Lus</dc:creator>
  <cp:lastModifiedBy>Usuario</cp:lastModifiedBy>
  <cp:revision>1313</cp:revision>
  <dcterms:created xsi:type="dcterms:W3CDTF">2013-09-21T08:39:53Z</dcterms:created>
  <dcterms:modified xsi:type="dcterms:W3CDTF">2023-09-13T07:21:48Z</dcterms:modified>
</cp:coreProperties>
</file>