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Overlock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5578DFC-FB3F-4036-BAB5-DB2D388C6A3F}">
  <a:tblStyle styleId="{95578DFC-FB3F-4036-BAB5-DB2D388C6A3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DEEE8"/>
          </a:solidFill>
        </a:fill>
      </a:tcStyle>
    </a:wholeTbl>
    <a:band1H>
      <a:tcTxStyle/>
      <a:tcStyle>
        <a:fill>
          <a:solidFill>
            <a:srgbClr val="FCDCCE"/>
          </a:solidFill>
        </a:fill>
      </a:tcStyle>
    </a:band1H>
    <a:band2H>
      <a:tcTxStyle/>
    </a:band2H>
    <a:band1V>
      <a:tcTxStyle/>
      <a:tcStyle>
        <a:fill>
          <a:solidFill>
            <a:srgbClr val="FCDCCE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6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6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6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verlock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Overlock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Overlock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Overlock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3" name="Google Shape;24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0:notes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:notes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1" name="Google Shape;15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5:notes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1" name="Google Shape;16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6:notes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3" name="Google Shape;18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7:notes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5" name="Google Shape;21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8:notes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0" name="Google Shape;23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9:notes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874963" y="-1217612"/>
            <a:ext cx="3394075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Overlock"/>
                <a:ea typeface="Overlock"/>
                <a:cs typeface="Overlock"/>
                <a:sym typeface="Overlo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Google Shape;89;p13"/>
          <p:cNvCxnSpPr/>
          <p:nvPr/>
        </p:nvCxnSpPr>
        <p:spPr>
          <a:xfrm>
            <a:off x="0" y="473199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" name="Google Shape;90;p13"/>
          <p:cNvSpPr txBox="1"/>
          <p:nvPr/>
        </p:nvSpPr>
        <p:spPr>
          <a:xfrm>
            <a:off x="-505" y="-5148"/>
            <a:ext cx="9144537" cy="462348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484632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7F7F7F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1000100" y="1275606"/>
            <a:ext cx="742955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 DE RECURSOS HUMANOS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821696" y="4795081"/>
            <a:ext cx="828680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Empresa e iniciativa emprendedora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EINMARK NUEVO" id="94" name="Google Shape;9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99" y="4659796"/>
            <a:ext cx="2016224" cy="407278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3"/>
          <p:cNvSpPr/>
          <p:nvPr/>
        </p:nvSpPr>
        <p:spPr>
          <a:xfrm>
            <a:off x="1357290" y="411510"/>
            <a:ext cx="635590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5400" cap="none">
                <a:solidFill>
                  <a:srgbClr val="A04400"/>
                </a:solidFill>
                <a:latin typeface="Calibri"/>
                <a:ea typeface="Calibri"/>
                <a:cs typeface="Calibri"/>
                <a:sym typeface="Calibri"/>
              </a:rPr>
              <a:t>UNIDAD DIDÁCTICA 6</a:t>
            </a:r>
            <a:endParaRPr b="1" sz="5400" cap="none">
              <a:solidFill>
                <a:srgbClr val="A0440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descr="C:\Documents and Settings\Usuario\Configuración local\Archivos temporales de Internet\Content.IE5\KH0HO9G9\recursos-humanos-580x300[1].jpg" id="96" name="Google Shape;9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1736" y="2714626"/>
            <a:ext cx="4071966" cy="2106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6" name="Google Shape;246;p22"/>
          <p:cNvCxnSpPr/>
          <p:nvPr/>
        </p:nvCxnSpPr>
        <p:spPr>
          <a:xfrm>
            <a:off x="0" y="473199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7" name="Google Shape;247;p22"/>
          <p:cNvSpPr txBox="1"/>
          <p:nvPr/>
        </p:nvSpPr>
        <p:spPr>
          <a:xfrm>
            <a:off x="-505" y="-5148"/>
            <a:ext cx="9144537" cy="462348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484632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rgbClr val="FF6600"/>
                </a:solidFill>
                <a:latin typeface="Overlock"/>
                <a:ea typeface="Overlock"/>
                <a:cs typeface="Overlock"/>
                <a:sym typeface="Overlock"/>
              </a:rPr>
              <a:t>5. SELECCIÓN Y FORMACIÓN DEL PERSONAL</a:t>
            </a:r>
            <a:endParaRPr b="1" sz="2400">
              <a:solidFill>
                <a:srgbClr val="FF660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48" name="Google Shape;248;p22"/>
          <p:cNvSpPr/>
          <p:nvPr/>
        </p:nvSpPr>
        <p:spPr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49" name="Google Shape;249;p22"/>
          <p:cNvSpPr txBox="1"/>
          <p:nvPr/>
        </p:nvSpPr>
        <p:spPr>
          <a:xfrm>
            <a:off x="5867400" y="195263"/>
            <a:ext cx="30257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50" name="Google Shape;250;p22"/>
          <p:cNvSpPr txBox="1"/>
          <p:nvPr/>
        </p:nvSpPr>
        <p:spPr>
          <a:xfrm>
            <a:off x="821696" y="4795081"/>
            <a:ext cx="828680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Empresa e iniciativa emprendedora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EINMARK NUEVO" id="251" name="Google Shape;25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99" y="4659796"/>
            <a:ext cx="2016224" cy="407278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2"/>
          <p:cNvSpPr/>
          <p:nvPr/>
        </p:nvSpPr>
        <p:spPr>
          <a:xfrm>
            <a:off x="285720" y="714362"/>
            <a:ext cx="7715304" cy="571504"/>
          </a:xfrm>
          <a:prstGeom prst="roundRect">
            <a:avLst>
              <a:gd fmla="val 16667" name="adj"/>
            </a:avLst>
          </a:prstGeom>
          <a:solidFill>
            <a:srgbClr val="FF660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1. Elegir los medios en los que se publicará el anuncio (prensa, revistas profesionales, páginas web, radio, bolsas de empleo, ETT, etc. )</a:t>
            </a:r>
            <a:endParaRPr sz="14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53" name="Google Shape;253;p22"/>
          <p:cNvSpPr/>
          <p:nvPr/>
        </p:nvSpPr>
        <p:spPr>
          <a:xfrm>
            <a:off x="642910" y="1500180"/>
            <a:ext cx="8001056" cy="1714512"/>
          </a:xfrm>
          <a:prstGeom prst="roundRect">
            <a:avLst>
              <a:gd fmla="val 16667" name="adj"/>
            </a:avLst>
          </a:prstGeom>
          <a:solidFill>
            <a:srgbClr val="99FFCC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2. Las herramientas más utilizadas en los procesos de selección son:</a:t>
            </a:r>
            <a:endParaRPr/>
          </a:p>
          <a:p>
            <a:pPr indent="-179387" lvl="0" marL="534988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lphaLcParenR"/>
            </a:pPr>
            <a:r>
              <a:rPr lang="es-ES" sz="1400" u="sng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Currículum vitae</a:t>
            </a:r>
            <a:r>
              <a:rPr lang="es-ES" sz="14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 (formación del candidato / carta de presentación)</a:t>
            </a:r>
            <a:endParaRPr/>
          </a:p>
          <a:p>
            <a:pPr indent="-179387" lvl="0" marL="534988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lphaLcParenR"/>
            </a:pPr>
            <a:r>
              <a:rPr lang="es-ES" sz="1400" u="sng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Pruebas</a:t>
            </a:r>
            <a:r>
              <a:rPr lang="es-ES" sz="14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: proporcionan información sobre habilidades (test psicotécnicos, test de personalidad, cultura general, etc.)</a:t>
            </a:r>
            <a:endParaRPr/>
          </a:p>
          <a:p>
            <a:pPr indent="-179387" lvl="0" marL="534988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lphaLcParenR"/>
            </a:pPr>
            <a:r>
              <a:rPr lang="es-ES" sz="1400" u="sng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Dinámicas de grupo</a:t>
            </a:r>
            <a:r>
              <a:rPr lang="es-ES" sz="14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: se plantea una situación problemática en la que se observa cómo reaccionan e interactúan los candidatos</a:t>
            </a:r>
            <a:endParaRPr/>
          </a:p>
          <a:p>
            <a:pPr indent="-179387" lvl="0" marL="534988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lphaLcParenR"/>
            </a:pPr>
            <a:r>
              <a:rPr lang="es-ES" sz="1400" u="sng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Entrevistas</a:t>
            </a:r>
            <a:r>
              <a:rPr lang="es-ES" sz="14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: obtener información del candidato</a:t>
            </a:r>
            <a:endParaRPr sz="1400" u="sng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54" name="Google Shape;254;p22"/>
          <p:cNvSpPr/>
          <p:nvPr/>
        </p:nvSpPr>
        <p:spPr>
          <a:xfrm>
            <a:off x="1214414" y="3500444"/>
            <a:ext cx="7715304" cy="857256"/>
          </a:xfrm>
          <a:prstGeom prst="roundRect">
            <a:avLst>
              <a:gd fmla="val 16667" name="adj"/>
            </a:avLst>
          </a:prstGeom>
          <a:solidFill>
            <a:srgbClr val="B6DDE7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3. Plan de Formación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Todos los trabajadores deberán tener una preparación adecuada que la empresa puede proporcionar  si traza un buen plan. Invertir en formación y motivación es clave para el éxito empresarial   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ceinmark_prof\AppData\Local\Microsoft\Windows\INetCache\IE\1FDI9HX8\28[1].jpg" id="102" name="Google Shape;10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0562" y="2857502"/>
            <a:ext cx="2176200" cy="1936818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/>
          <p:nvPr/>
        </p:nvSpPr>
        <p:spPr>
          <a:xfrm>
            <a:off x="251521" y="627534"/>
            <a:ext cx="8641654" cy="2087092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El </a:t>
            </a:r>
            <a:r>
              <a:rPr lang="es-ES" sz="1400" u="sng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plan de recursos humanos</a:t>
            </a:r>
            <a:r>
              <a:rPr lang="es-ES" sz="14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 describe todos los elementos relativos a la política de personal de la empresa.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88900" lvl="0" marL="1778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s-ES" sz="14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r>
              <a:rPr b="1" lang="es-ES" sz="14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Descripción de los puestos de trabajo</a:t>
            </a:r>
            <a:r>
              <a:rPr lang="es-ES" sz="14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: se analizan y se describen los puestos de trabajo necesarios en la empresa</a:t>
            </a:r>
            <a:endParaRPr/>
          </a:p>
          <a:p>
            <a:pPr indent="-88900" lvl="0" marL="1778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s-ES" sz="14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r>
              <a:rPr b="1" lang="es-ES" sz="14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Retribuciones y condiciones laborales</a:t>
            </a:r>
            <a:r>
              <a:rPr lang="es-ES" sz="14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: se decide sobre los niveles salariales de los trabajadores, las modalidades contractuales y otras variables relevantes</a:t>
            </a:r>
            <a:endParaRPr/>
          </a:p>
          <a:p>
            <a:pPr indent="-88900" lvl="0" marL="1778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s-ES" sz="14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r>
              <a:rPr b="1" lang="es-ES" sz="14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El coste de personal</a:t>
            </a:r>
            <a:r>
              <a:rPr lang="es-ES" sz="14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: cuantificación de los costes de personal previstos</a:t>
            </a:r>
            <a:endParaRPr/>
          </a:p>
          <a:p>
            <a:pPr indent="-88900" lvl="0" marL="1778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s-ES" sz="14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r>
              <a:rPr b="1" lang="es-ES" sz="14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La estructura organizativa de los recursos humanos de la empresa</a:t>
            </a:r>
            <a:r>
              <a:rPr lang="es-ES" sz="14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, que se plasmará en un organigrama</a:t>
            </a:r>
            <a:endParaRPr/>
          </a:p>
          <a:p>
            <a:pPr indent="-88900" lvl="0" marL="1778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s-ES" sz="14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r>
              <a:rPr b="1" lang="es-ES" sz="14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Selección y formación de personal</a:t>
            </a:r>
            <a:r>
              <a:rPr lang="es-ES" sz="14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: reclutar, seleccionar y contratar al futuro personal de la empresa</a:t>
            </a:r>
            <a:endParaRPr sz="14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cxnSp>
        <p:nvCxnSpPr>
          <p:cNvPr id="104" name="Google Shape;104;p14"/>
          <p:cNvCxnSpPr/>
          <p:nvPr/>
        </p:nvCxnSpPr>
        <p:spPr>
          <a:xfrm>
            <a:off x="0" y="473199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5" name="Google Shape;105;p14"/>
          <p:cNvSpPr txBox="1"/>
          <p:nvPr/>
        </p:nvSpPr>
        <p:spPr>
          <a:xfrm>
            <a:off x="-505" y="-5148"/>
            <a:ext cx="9144537" cy="462348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484632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rgbClr val="FF6600"/>
                </a:solidFill>
                <a:latin typeface="Overlock"/>
                <a:ea typeface="Overlock"/>
                <a:cs typeface="Overlock"/>
                <a:sym typeface="Overlock"/>
              </a:rPr>
              <a:t>1. EL PLAN DE RECURSOS HUMANOS</a:t>
            </a:r>
            <a:endParaRPr b="1" sz="2400">
              <a:solidFill>
                <a:srgbClr val="FF660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5867400" y="195263"/>
            <a:ext cx="30257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08" name="Google Shape;108;p14"/>
          <p:cNvSpPr txBox="1"/>
          <p:nvPr/>
        </p:nvSpPr>
        <p:spPr>
          <a:xfrm>
            <a:off x="821696" y="4795081"/>
            <a:ext cx="828680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Empresa e iniciativa emprendedora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EINMARK NUEVO" id="109" name="Google Shape;10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99" y="4659796"/>
            <a:ext cx="2016224" cy="407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/>
          <p:nvPr/>
        </p:nvSpPr>
        <p:spPr>
          <a:xfrm>
            <a:off x="251521" y="627534"/>
            <a:ext cx="8641654" cy="144415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Para analizar cada uno de los puestos de trabajo de una empresa vamos a seguir los pasos que nos señala el siguiente guion:</a:t>
            </a:r>
            <a:endParaRPr/>
          </a:p>
          <a:p>
            <a:pPr indent="-88900" lvl="0" marL="1778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s-ES" sz="14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 ¿Qué </a:t>
            </a:r>
            <a:r>
              <a:rPr b="1" lang="es-ES" sz="14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puestos de trabajo</a:t>
            </a:r>
            <a:r>
              <a:rPr lang="es-ES" sz="14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 son necesarios para poner en funcionamiento nuestra empresa?</a:t>
            </a:r>
            <a:endParaRPr/>
          </a:p>
          <a:p>
            <a:pPr indent="-88900" lvl="0" marL="1778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s-ES" sz="14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 ¿Qué </a:t>
            </a:r>
            <a:r>
              <a:rPr b="1" lang="es-ES" sz="14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funciones, tareas y responsabilidades</a:t>
            </a:r>
            <a:r>
              <a:rPr lang="es-ES" sz="14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 tendrá cada puesto?</a:t>
            </a:r>
            <a:endParaRPr/>
          </a:p>
          <a:p>
            <a:pPr indent="-88900" lvl="0" marL="1778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s-ES" sz="14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 ¿Qué </a:t>
            </a:r>
            <a:r>
              <a:rPr b="1" lang="es-ES" sz="14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perfil personal y profesional</a:t>
            </a:r>
            <a:r>
              <a:rPr lang="es-ES" sz="14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 deben reunir las personas que ocupen cada puesto de trabajo¿ ¿Qué </a:t>
            </a:r>
            <a:r>
              <a:rPr b="1" lang="es-ES" sz="14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formación y experiencia</a:t>
            </a:r>
            <a:r>
              <a:rPr lang="es-ES" sz="14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 requieren?</a:t>
            </a:r>
            <a:endParaRPr/>
          </a:p>
        </p:txBody>
      </p:sp>
      <p:cxnSp>
        <p:nvCxnSpPr>
          <p:cNvPr id="116" name="Google Shape;116;p15"/>
          <p:cNvCxnSpPr/>
          <p:nvPr/>
        </p:nvCxnSpPr>
        <p:spPr>
          <a:xfrm>
            <a:off x="0" y="473199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" name="Google Shape;117;p15"/>
          <p:cNvSpPr txBox="1"/>
          <p:nvPr/>
        </p:nvSpPr>
        <p:spPr>
          <a:xfrm>
            <a:off x="-505" y="-5148"/>
            <a:ext cx="9144537" cy="462348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484632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rgbClr val="FF6600"/>
                </a:solidFill>
                <a:latin typeface="Overlock"/>
                <a:ea typeface="Overlock"/>
                <a:cs typeface="Overlock"/>
                <a:sym typeface="Overlock"/>
              </a:rPr>
              <a:t>2. ANÁLISIS DE LOS PUESTOS DE TRABAJO</a:t>
            </a:r>
            <a:endParaRPr b="1" sz="2400">
              <a:solidFill>
                <a:srgbClr val="FF660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19" name="Google Shape;119;p15"/>
          <p:cNvSpPr txBox="1"/>
          <p:nvPr/>
        </p:nvSpPr>
        <p:spPr>
          <a:xfrm>
            <a:off x="5867400" y="195263"/>
            <a:ext cx="30257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20" name="Google Shape;120;p15"/>
          <p:cNvSpPr txBox="1"/>
          <p:nvPr/>
        </p:nvSpPr>
        <p:spPr>
          <a:xfrm>
            <a:off x="821696" y="4795081"/>
            <a:ext cx="828680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Empresa e iniciativa emprendedora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EINMARK NUEVO" id="121" name="Google Shape;12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99" y="4659796"/>
            <a:ext cx="2016224" cy="407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77081" y="2347926"/>
            <a:ext cx="2124075" cy="215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5"/>
          <p:cNvSpPr/>
          <p:nvPr/>
        </p:nvSpPr>
        <p:spPr>
          <a:xfrm>
            <a:off x="357158" y="2285998"/>
            <a:ext cx="6215106" cy="2214578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Una vez definidos los puestos de trabajo, hay que realizar un estudio sobre:</a:t>
            </a:r>
            <a:endParaRPr/>
          </a:p>
          <a:p>
            <a:pPr indent="-889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</a:pPr>
            <a:r>
              <a:rPr lang="es-ES" sz="14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 El </a:t>
            </a:r>
            <a:r>
              <a:rPr b="1" lang="es-ES" sz="14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régimen de la Seguridad Social</a:t>
            </a:r>
            <a:r>
              <a:rPr lang="es-ES" sz="14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 de los socios trabajadores (régimen general o RETA)</a:t>
            </a:r>
            <a:endParaRPr/>
          </a:p>
          <a:p>
            <a:pPr indent="-889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</a:pPr>
            <a:r>
              <a:rPr lang="es-ES" sz="14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r>
              <a:rPr b="1" lang="es-ES" sz="14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¿Cuántas personas</a:t>
            </a:r>
            <a:r>
              <a:rPr lang="es-ES" sz="14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 hacen falta para poner en funcionamiento nuestra empresa? ¿Es necesario contratar personal o con los socios es suficiente?</a:t>
            </a:r>
            <a:endParaRPr/>
          </a:p>
          <a:p>
            <a:pPr indent="-889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</a:pPr>
            <a:r>
              <a:rPr lang="es-ES" sz="14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 Análisis del </a:t>
            </a:r>
            <a:r>
              <a:rPr b="1" lang="es-ES" sz="14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coste</a:t>
            </a:r>
            <a:r>
              <a:rPr lang="es-ES" sz="14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 de los </a:t>
            </a:r>
            <a:r>
              <a:rPr b="1" lang="es-ES" sz="14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trabajadores</a:t>
            </a:r>
            <a:endParaRPr/>
          </a:p>
          <a:p>
            <a:pPr indent="-889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</a:pPr>
            <a:r>
              <a:rPr b="1" lang="es-ES" sz="14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r>
              <a:rPr lang="es-ES" sz="14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El </a:t>
            </a:r>
            <a:r>
              <a:rPr b="1" lang="es-ES" sz="14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tipo de contrato laboral</a:t>
            </a:r>
            <a:r>
              <a:rPr lang="es-ES" sz="14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 que se podría formalizar con los socios trabajadores incluidos en el régimen general de la Seguridad Social y con el resto de trabajadores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/>
          <p:nvPr/>
        </p:nvSpPr>
        <p:spPr>
          <a:xfrm>
            <a:off x="251521" y="627534"/>
            <a:ext cx="8641654" cy="2944348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Los modelos organizativos clásicos son: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lphaUcPeriod"/>
            </a:pPr>
            <a:r>
              <a:rPr b="1" lang="es-ES" sz="1400" u="sng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MODELO LINEAL O JERÁRQUICO</a:t>
            </a:r>
            <a:r>
              <a:rPr lang="es-ES" sz="14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: se basa en la autoridad directa del jefe sobre el subordinado, que da lugar a diferentes niveles jerárquicos en forma piramidal.</a:t>
            </a:r>
            <a:endParaRPr/>
          </a:p>
          <a:p>
            <a:pPr indent="-2540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sz="14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2540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sz="14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2540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sz="14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2540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sz="14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2540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sz="14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2540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sz="14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2540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sz="14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2540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sz="14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cxnSp>
        <p:nvCxnSpPr>
          <p:cNvPr id="130" name="Google Shape;130;p16"/>
          <p:cNvCxnSpPr/>
          <p:nvPr/>
        </p:nvCxnSpPr>
        <p:spPr>
          <a:xfrm>
            <a:off x="0" y="473199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1" name="Google Shape;131;p16"/>
          <p:cNvSpPr txBox="1"/>
          <p:nvPr/>
        </p:nvSpPr>
        <p:spPr>
          <a:xfrm>
            <a:off x="-505" y="-5148"/>
            <a:ext cx="9144537" cy="462348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484632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rgbClr val="FF6600"/>
                </a:solidFill>
                <a:latin typeface="Overlock"/>
                <a:ea typeface="Overlock"/>
                <a:cs typeface="Overlock"/>
                <a:sym typeface="Overlock"/>
              </a:rPr>
              <a:t>3. LOS MODELOS DE ORGANIZACIÓN</a:t>
            </a:r>
            <a:endParaRPr b="1" sz="2400">
              <a:solidFill>
                <a:srgbClr val="FF660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32" name="Google Shape;132;p16"/>
          <p:cNvSpPr/>
          <p:nvPr/>
        </p:nvSpPr>
        <p:spPr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33" name="Google Shape;133;p16"/>
          <p:cNvSpPr txBox="1"/>
          <p:nvPr/>
        </p:nvSpPr>
        <p:spPr>
          <a:xfrm>
            <a:off x="5867400" y="195263"/>
            <a:ext cx="30257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821696" y="4795081"/>
            <a:ext cx="828680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Empresa e iniciativa emprendedora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EINMARK NUEVO" id="135" name="Google Shape;13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99" y="4659796"/>
            <a:ext cx="2016224" cy="4072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6" name="Google Shape;136;p16"/>
          <p:cNvGrpSpPr/>
          <p:nvPr/>
        </p:nvGrpSpPr>
        <p:grpSpPr>
          <a:xfrm>
            <a:off x="821696" y="1491630"/>
            <a:ext cx="2166128" cy="1872207"/>
            <a:chOff x="0" y="0"/>
            <a:chExt cx="2166128" cy="1872207"/>
          </a:xfrm>
        </p:grpSpPr>
        <p:sp>
          <p:nvSpPr>
            <p:cNvPr id="137" name="Google Shape;137;p16"/>
            <p:cNvSpPr/>
            <p:nvPr/>
          </p:nvSpPr>
          <p:spPr>
            <a:xfrm>
              <a:off x="722042" y="0"/>
              <a:ext cx="722042" cy="624069"/>
            </a:xfrm>
            <a:prstGeom prst="trapezoid">
              <a:avLst>
                <a:gd fmla="val 5785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6"/>
            <p:cNvSpPr txBox="1"/>
            <p:nvPr/>
          </p:nvSpPr>
          <p:spPr>
            <a:xfrm>
              <a:off x="722042" y="0"/>
              <a:ext cx="722042" cy="6240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spcFirstLastPara="1" rIns="17775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>
                  <a:solidFill>
                    <a:schemeClr val="lt1"/>
                  </a:solidFill>
                  <a:latin typeface="Overlock"/>
                  <a:ea typeface="Overlock"/>
                  <a:cs typeface="Overlock"/>
                  <a:sym typeface="Overlock"/>
                </a:rPr>
                <a:t>Alta dirección</a:t>
              </a:r>
              <a:endParaRPr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361021" y="624069"/>
              <a:ext cx="1444085" cy="624069"/>
            </a:xfrm>
            <a:prstGeom prst="trapezoid">
              <a:avLst>
                <a:gd fmla="val 5785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6"/>
            <p:cNvSpPr txBox="1"/>
            <p:nvPr/>
          </p:nvSpPr>
          <p:spPr>
            <a:xfrm>
              <a:off x="613736" y="624069"/>
              <a:ext cx="938655" cy="6240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spcFirstLastPara="1" rIns="17775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>
                  <a:solidFill>
                    <a:schemeClr val="lt1"/>
                  </a:solidFill>
                  <a:latin typeface="Overlock"/>
                  <a:ea typeface="Overlock"/>
                  <a:cs typeface="Overlock"/>
                  <a:sym typeface="Overlock"/>
                </a:rPr>
                <a:t>Dirección intermedia</a:t>
              </a:r>
              <a:endParaRPr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0" y="1248138"/>
              <a:ext cx="2166128" cy="624069"/>
            </a:xfrm>
            <a:prstGeom prst="trapezoid">
              <a:avLst>
                <a:gd fmla="val 5785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6"/>
            <p:cNvSpPr txBox="1"/>
            <p:nvPr/>
          </p:nvSpPr>
          <p:spPr>
            <a:xfrm>
              <a:off x="379072" y="1248138"/>
              <a:ext cx="1407983" cy="6240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spcFirstLastPara="1" rIns="17775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>
                  <a:solidFill>
                    <a:schemeClr val="lt1"/>
                  </a:solidFill>
                  <a:latin typeface="Overlock"/>
                  <a:ea typeface="Overlock"/>
                  <a:cs typeface="Overlock"/>
                  <a:sym typeface="Overlock"/>
                </a:rPr>
                <a:t>Base Operativa</a:t>
              </a:r>
              <a:endParaRPr/>
            </a:p>
          </p:txBody>
        </p:sp>
      </p:grpSp>
      <p:sp>
        <p:nvSpPr>
          <p:cNvPr id="143" name="Google Shape;143;p16"/>
          <p:cNvSpPr txBox="1"/>
          <p:nvPr/>
        </p:nvSpPr>
        <p:spPr>
          <a:xfrm>
            <a:off x="3491880" y="1635646"/>
            <a:ext cx="1368152" cy="338554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Jefe de Taller</a:t>
            </a:r>
            <a:endParaRPr sz="16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44" name="Google Shape;144;p16"/>
          <p:cNvSpPr txBox="1"/>
          <p:nvPr/>
        </p:nvSpPr>
        <p:spPr>
          <a:xfrm>
            <a:off x="3491880" y="2211710"/>
            <a:ext cx="1368152" cy="338554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Encargado</a:t>
            </a:r>
            <a:endParaRPr sz="16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45" name="Google Shape;145;p16"/>
          <p:cNvSpPr txBox="1"/>
          <p:nvPr/>
        </p:nvSpPr>
        <p:spPr>
          <a:xfrm>
            <a:off x="3491880" y="2859782"/>
            <a:ext cx="1368152" cy="338554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Operario</a:t>
            </a:r>
            <a:endParaRPr sz="16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cxnSp>
        <p:nvCxnSpPr>
          <p:cNvPr id="146" name="Google Shape;146;p16"/>
          <p:cNvCxnSpPr/>
          <p:nvPr/>
        </p:nvCxnSpPr>
        <p:spPr>
          <a:xfrm>
            <a:off x="2483768" y="1779662"/>
            <a:ext cx="648072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47" name="Google Shape;147;p16"/>
          <p:cNvCxnSpPr/>
          <p:nvPr/>
        </p:nvCxnSpPr>
        <p:spPr>
          <a:xfrm>
            <a:off x="2807804" y="2427734"/>
            <a:ext cx="476436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48" name="Google Shape;148;p16"/>
          <p:cNvCxnSpPr/>
          <p:nvPr/>
        </p:nvCxnSpPr>
        <p:spPr>
          <a:xfrm>
            <a:off x="2960204" y="3003798"/>
            <a:ext cx="38766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/>
          <p:nvPr/>
        </p:nvSpPr>
        <p:spPr>
          <a:xfrm>
            <a:off x="251521" y="555526"/>
            <a:ext cx="8641654" cy="576064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lphaUcPeriod" startAt="2"/>
            </a:pPr>
            <a:r>
              <a:rPr b="1" lang="es-ES" sz="1400" u="sng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MODELO DIVISIONAL O DE SEGMENTACIÓN</a:t>
            </a:r>
            <a:r>
              <a:rPr lang="es-ES" sz="14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: consiste en dividir la empresa en unidades organizativas que faciliten la toma de decisiones. Existen diversos criterios</a:t>
            </a:r>
            <a:endParaRPr/>
          </a:p>
        </p:txBody>
      </p:sp>
      <p:sp>
        <p:nvSpPr>
          <p:cNvPr id="155" name="Google Shape;155;p17"/>
          <p:cNvSpPr txBox="1"/>
          <p:nvPr/>
        </p:nvSpPr>
        <p:spPr>
          <a:xfrm>
            <a:off x="-505" y="-5148"/>
            <a:ext cx="9144537" cy="462348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484632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rgbClr val="FF6600"/>
                </a:solidFill>
                <a:latin typeface="Overlock"/>
                <a:ea typeface="Overlock"/>
                <a:cs typeface="Overlock"/>
                <a:sym typeface="Overlock"/>
              </a:rPr>
              <a:t>3. LOS MODELOS DE ORGANIZACIÓN</a:t>
            </a:r>
            <a:endParaRPr b="1" sz="2400">
              <a:solidFill>
                <a:srgbClr val="FF660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56" name="Google Shape;156;p17"/>
          <p:cNvSpPr/>
          <p:nvPr/>
        </p:nvSpPr>
        <p:spPr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57" name="Google Shape;157;p17"/>
          <p:cNvSpPr txBox="1"/>
          <p:nvPr/>
        </p:nvSpPr>
        <p:spPr>
          <a:xfrm>
            <a:off x="5867400" y="195263"/>
            <a:ext cx="30257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graphicFrame>
        <p:nvGraphicFramePr>
          <p:cNvPr id="158" name="Google Shape;158;p17"/>
          <p:cNvGraphicFramePr/>
          <p:nvPr/>
        </p:nvGraphicFramePr>
        <p:xfrm>
          <a:off x="251520" y="12035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{95578DFC-FB3F-4036-BAB5-DB2D388C6A3F}</a:tableStyleId>
              </a:tblPr>
              <a:tblGrid>
                <a:gridCol w="1296150"/>
                <a:gridCol w="7416825"/>
              </a:tblGrid>
              <a:tr h="214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none" cap="none" strike="noStrike"/>
                        <a:t>CRITERIOS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none" cap="none" strike="noStrike"/>
                        <a:t>MODELOS DE DIVISIÓN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none" cap="none" strike="noStrike"/>
                        <a:t>Por áreas funcionales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285750" lvl="0" marL="28575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s-ES" sz="1400" u="sng" cap="none" strike="noStrike"/>
                        <a:t>Dirección</a:t>
                      </a:r>
                      <a:r>
                        <a:rPr lang="es-ES" sz="1400" u="none" cap="none" strike="noStrike"/>
                        <a:t>: establece objetivos y líneas de actuación</a:t>
                      </a:r>
                      <a:endParaRPr/>
                    </a:p>
                    <a:p>
                      <a:pPr indent="-285750" lvl="0" marL="28575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s-ES" sz="1400" u="sng" cap="none" strike="noStrike"/>
                        <a:t>Producción</a:t>
                      </a:r>
                      <a:r>
                        <a:rPr lang="es-ES" sz="1400" u="none" cap="none" strike="noStrike"/>
                        <a:t>: proceso productivo</a:t>
                      </a:r>
                      <a:endParaRPr/>
                    </a:p>
                    <a:p>
                      <a:pPr indent="-285750" lvl="0" marL="28575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s-ES" sz="1400" u="sng" cap="none" strike="noStrike"/>
                        <a:t>Marketing</a:t>
                      </a:r>
                      <a:r>
                        <a:rPr lang="es-ES" sz="1400" u="none" cap="none" strike="noStrike"/>
                        <a:t>: investigación de mercados, distribución y difusión al público, etc.</a:t>
                      </a:r>
                      <a:endParaRPr/>
                    </a:p>
                    <a:p>
                      <a:pPr indent="-285750" lvl="0" marL="28575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s-ES" sz="1400" u="sng" cap="none" strike="noStrike"/>
                        <a:t>Aprovisionamiento</a:t>
                      </a:r>
                      <a:r>
                        <a:rPr lang="es-ES" sz="1400" u="none" cap="none" strike="noStrike"/>
                        <a:t>: compra de materiales y servicios necesarios para la empresa</a:t>
                      </a:r>
                      <a:endParaRPr/>
                    </a:p>
                    <a:p>
                      <a:pPr indent="-285750" lvl="0" marL="28575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s-ES" sz="1400" u="sng" cap="none" strike="noStrike"/>
                        <a:t>RRHH</a:t>
                      </a:r>
                      <a:r>
                        <a:rPr lang="es-ES" sz="1400" u="none" cap="none" strike="noStrike"/>
                        <a:t>: organización del personal</a:t>
                      </a:r>
                      <a:endParaRPr/>
                    </a:p>
                    <a:p>
                      <a:pPr indent="-285750" lvl="0" marL="28575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s-ES" sz="1400" u="sng" cap="none" strike="noStrike"/>
                        <a:t>Financiación</a:t>
                      </a:r>
                      <a:r>
                        <a:rPr lang="es-ES" sz="1400" u="none" cap="none" strike="noStrike"/>
                        <a:t>: buscar y seleccionar las fuentes que aportarán dinero a la empresa</a:t>
                      </a:r>
                      <a:endParaRPr sz="1400" u="sng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none" cap="none" strike="noStrike"/>
                        <a:t>Por procesos productivos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none" cap="none" strike="noStrike"/>
                        <a:t>Consiste en crear un departamento por cada una de las fases de fabricación del producto (Ejemplo: empresa ropa 🡪 departamento diseño y patronaje, corte, confección, etc.)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none" cap="none" strike="noStrike"/>
                        <a:t>Por productos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none" cap="none" strike="noStrike"/>
                        <a:t>Cada departamento se ocupa de un grupo de productos relacionados entre  sí </a:t>
                      </a:r>
                      <a:endParaRPr/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none" cap="none" strike="noStrike"/>
                        <a:t>(Ejemplo : supermercados 🡪 congelados, pescadería, carnicería, etc.)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none" cap="none" strike="noStrike"/>
                        <a:t>Por clientes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none" cap="none" strike="noStrike"/>
                        <a:t>Se crean distintas unidades atendiendo a las características diferenciales de cada grupo de clientes (Ejemplo: tiendas de ropa: caballeros, señoras, jóvenes, niños, etc.)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none" cap="none" strike="noStrike"/>
                        <a:t>Por el ámbito geográfico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none" cap="none" strike="noStrike"/>
                        <a:t>Se realiza la división por criterios geográficos (Ejemplo: empresas multinacionales se dividen en función del país en el que operan)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/>
          <p:nvPr/>
        </p:nvSpPr>
        <p:spPr>
          <a:xfrm>
            <a:off x="251521" y="555526"/>
            <a:ext cx="8641654" cy="576064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A medida que la empresa crece, precisa de </a:t>
            </a:r>
            <a:r>
              <a:rPr b="1" lang="es-ES" sz="14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estructuras organizativas</a:t>
            </a:r>
            <a:r>
              <a:rPr lang="es-ES" sz="14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 más </a:t>
            </a:r>
            <a:r>
              <a:rPr b="1" lang="es-ES" sz="14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complejas</a:t>
            </a:r>
            <a:r>
              <a:rPr lang="es-ES" sz="14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 y flexibles que no afectan solo al personal. Aparecen así nuevos modelos de organización:</a:t>
            </a:r>
            <a:endParaRPr/>
          </a:p>
        </p:txBody>
      </p:sp>
      <p:sp>
        <p:nvSpPr>
          <p:cNvPr id="165" name="Google Shape;165;p18"/>
          <p:cNvSpPr txBox="1"/>
          <p:nvPr/>
        </p:nvSpPr>
        <p:spPr>
          <a:xfrm>
            <a:off x="-505" y="-5148"/>
            <a:ext cx="9144537" cy="462348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484632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rgbClr val="FF6600"/>
                </a:solidFill>
                <a:latin typeface="Overlock"/>
                <a:ea typeface="Overlock"/>
                <a:cs typeface="Overlock"/>
                <a:sym typeface="Overlock"/>
              </a:rPr>
              <a:t>3. LOS MODELOS DE ORGANIZACIÓN</a:t>
            </a:r>
            <a:endParaRPr b="1" sz="2400">
              <a:solidFill>
                <a:srgbClr val="FF660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66" name="Google Shape;166;p18"/>
          <p:cNvSpPr/>
          <p:nvPr/>
        </p:nvSpPr>
        <p:spPr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67" name="Google Shape;167;p18"/>
          <p:cNvSpPr txBox="1"/>
          <p:nvPr/>
        </p:nvSpPr>
        <p:spPr>
          <a:xfrm>
            <a:off x="5867400" y="195263"/>
            <a:ext cx="30257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168" name="Google Shape;16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6116" y="1643056"/>
            <a:ext cx="2214578" cy="2214578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8"/>
          <p:cNvSpPr/>
          <p:nvPr/>
        </p:nvSpPr>
        <p:spPr>
          <a:xfrm>
            <a:off x="1214414" y="1285866"/>
            <a:ext cx="1785950" cy="285752"/>
          </a:xfrm>
          <a:prstGeom prst="roundRect">
            <a:avLst>
              <a:gd fmla="val 16667" name="adj"/>
            </a:avLst>
          </a:prstGeom>
          <a:solidFill>
            <a:srgbClr val="00B0F0"/>
          </a:solidFill>
          <a:ln cap="flat" cmpd="sng" w="254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Núcleo profesional</a:t>
            </a:r>
            <a:endParaRPr sz="14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70" name="Google Shape;170;p18"/>
          <p:cNvSpPr/>
          <p:nvPr/>
        </p:nvSpPr>
        <p:spPr>
          <a:xfrm>
            <a:off x="142844" y="1643056"/>
            <a:ext cx="2928958" cy="1000132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00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r>
              <a:rPr lang="es-ES" sz="1200" u="sng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1ª hoja Trébol</a:t>
            </a:r>
            <a:r>
              <a:rPr lang="es-ES" sz="12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: integrada por todos los directivos y empleados que realizan las actividades que han resultado ser básicas según el análisis desarrollado por la empresa</a:t>
            </a:r>
            <a:endParaRPr sz="1200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71" name="Google Shape;171;p18"/>
          <p:cNvSpPr/>
          <p:nvPr/>
        </p:nvSpPr>
        <p:spPr>
          <a:xfrm>
            <a:off x="5857884" y="1285866"/>
            <a:ext cx="1785950" cy="285752"/>
          </a:xfrm>
          <a:prstGeom prst="roundRect">
            <a:avLst>
              <a:gd fmla="val 16667" name="adj"/>
            </a:avLst>
          </a:prstGeom>
          <a:solidFill>
            <a:srgbClr val="D60093"/>
          </a:solidFill>
          <a:ln cap="flat" cmpd="sng" w="25400">
            <a:solidFill>
              <a:srgbClr val="D6009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Subcontratación</a:t>
            </a:r>
            <a:endParaRPr sz="14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72" name="Google Shape;172;p18"/>
          <p:cNvSpPr/>
          <p:nvPr/>
        </p:nvSpPr>
        <p:spPr>
          <a:xfrm>
            <a:off x="5786446" y="1714494"/>
            <a:ext cx="2928958" cy="857256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D6009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r>
              <a:rPr lang="es-ES" sz="1200" u="sng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2ª hoja Trébol</a:t>
            </a:r>
            <a:r>
              <a:rPr lang="es-ES" sz="12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: incluye aquellas actividades que la empresa ha decidido encomendar a otras empresas (Ejemplo: limpieza, seguridad, etc.)</a:t>
            </a:r>
            <a:endParaRPr sz="1200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73" name="Google Shape;173;p18"/>
          <p:cNvSpPr/>
          <p:nvPr/>
        </p:nvSpPr>
        <p:spPr>
          <a:xfrm>
            <a:off x="5857884" y="2928940"/>
            <a:ext cx="1785950" cy="285752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254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Temporales</a:t>
            </a:r>
            <a:endParaRPr sz="14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74" name="Google Shape;174;p18"/>
          <p:cNvSpPr/>
          <p:nvPr/>
        </p:nvSpPr>
        <p:spPr>
          <a:xfrm>
            <a:off x="5786446" y="3357568"/>
            <a:ext cx="2928958" cy="857256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r>
              <a:rPr lang="es-ES" sz="1200" u="sng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3ª hoja Trébol</a:t>
            </a:r>
            <a:r>
              <a:rPr lang="es-ES" sz="12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: actividades que deben ser desempeñadas por empleados de la empresa que solo son necesarios en temporada alta</a:t>
            </a:r>
            <a:endParaRPr sz="1200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75" name="Google Shape;175;p18"/>
          <p:cNvSpPr/>
          <p:nvPr/>
        </p:nvSpPr>
        <p:spPr>
          <a:xfrm>
            <a:off x="1571604" y="2786064"/>
            <a:ext cx="1500198" cy="285752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Autoservicio</a:t>
            </a:r>
            <a:endParaRPr sz="14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76" name="Google Shape;176;p18"/>
          <p:cNvSpPr/>
          <p:nvPr/>
        </p:nvSpPr>
        <p:spPr>
          <a:xfrm>
            <a:off x="214282" y="3143254"/>
            <a:ext cx="2928958" cy="857256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r>
              <a:rPr lang="es-ES" sz="1200" u="sng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4ª hoja Trébol</a:t>
            </a:r>
            <a:r>
              <a:rPr lang="es-ES" sz="12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: actividades que pueden ser realizadas por los propios clientes sin menoscabo del servicio (las relacionadas con la información y la venta)</a:t>
            </a:r>
            <a:endParaRPr sz="1200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77" name="Google Shape;177;p18"/>
          <p:cNvSpPr/>
          <p:nvPr/>
        </p:nvSpPr>
        <p:spPr>
          <a:xfrm>
            <a:off x="3272066" y="4000510"/>
            <a:ext cx="1800000" cy="285752"/>
          </a:xfrm>
          <a:prstGeom prst="roundRect">
            <a:avLst>
              <a:gd fmla="val 16667" name="adj"/>
            </a:avLst>
          </a:prstGeom>
          <a:solidFill>
            <a:srgbClr val="33CC33"/>
          </a:solidFill>
          <a:ln cap="flat" cmpd="sng" w="25400">
            <a:solidFill>
              <a:srgbClr val="33CC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Tallo: la alta dirección</a:t>
            </a:r>
            <a:endParaRPr sz="14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78" name="Google Shape;178;p18"/>
          <p:cNvSpPr/>
          <p:nvPr/>
        </p:nvSpPr>
        <p:spPr>
          <a:xfrm>
            <a:off x="2285984" y="4357700"/>
            <a:ext cx="2928958" cy="428628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33CC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00"/>
                </a:solidFill>
                <a:latin typeface="Overlock"/>
                <a:ea typeface="Overlock"/>
                <a:cs typeface="Overlock"/>
                <a:sym typeface="Overlock"/>
              </a:rPr>
              <a:t>El tallo del trébol une las cuatro hojas y está integrado por la </a:t>
            </a:r>
            <a:r>
              <a:rPr b="1" lang="es-ES" sz="1200">
                <a:solidFill>
                  <a:srgbClr val="000000"/>
                </a:solidFill>
                <a:latin typeface="Overlock"/>
                <a:ea typeface="Overlock"/>
                <a:cs typeface="Overlock"/>
                <a:sym typeface="Overlock"/>
              </a:rPr>
              <a:t>alta dirección</a:t>
            </a:r>
            <a:endParaRPr sz="1200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79" name="Google Shape;179;p18"/>
          <p:cNvSpPr/>
          <p:nvPr/>
        </p:nvSpPr>
        <p:spPr>
          <a:xfrm>
            <a:off x="5429256" y="4429138"/>
            <a:ext cx="358463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solidFill>
                  <a:srgbClr val="A04400"/>
                </a:solidFill>
                <a:latin typeface="Overlock"/>
                <a:ea typeface="Overlock"/>
                <a:cs typeface="Overlock"/>
                <a:sym typeface="Overlock"/>
              </a:rPr>
              <a:t>Estructura en trébol</a:t>
            </a:r>
            <a:endParaRPr b="1" sz="2800">
              <a:solidFill>
                <a:srgbClr val="A0440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80" name="Google Shape;180;p18"/>
          <p:cNvSpPr/>
          <p:nvPr/>
        </p:nvSpPr>
        <p:spPr>
          <a:xfrm>
            <a:off x="5429256" y="4500576"/>
            <a:ext cx="3571900" cy="428628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/>
          <p:nvPr/>
        </p:nvSpPr>
        <p:spPr>
          <a:xfrm>
            <a:off x="251521" y="555526"/>
            <a:ext cx="8641654" cy="801778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El </a:t>
            </a:r>
            <a:r>
              <a:rPr b="1" lang="es-ES" sz="14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modelo en red o en estrella </a:t>
            </a:r>
            <a:r>
              <a:rPr lang="es-ES" sz="14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trata de resolver los inconvenientes de la estructura en trébol potenciando las relaciones, la cooperación y las alianzas entre todos los componentes de cada una de las hojas del trébol, haciendo que se sientan partícipes del proyecto empresarial y, por tanto, se involucren y lo apoyen.</a:t>
            </a:r>
            <a:endParaRPr/>
          </a:p>
        </p:txBody>
      </p:sp>
      <p:sp>
        <p:nvSpPr>
          <p:cNvPr id="187" name="Google Shape;187;p19"/>
          <p:cNvSpPr txBox="1"/>
          <p:nvPr/>
        </p:nvSpPr>
        <p:spPr>
          <a:xfrm>
            <a:off x="-505" y="-5148"/>
            <a:ext cx="9144537" cy="462348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484632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rgbClr val="FF6600"/>
                </a:solidFill>
                <a:latin typeface="Overlock"/>
                <a:ea typeface="Overlock"/>
                <a:cs typeface="Overlock"/>
                <a:sym typeface="Overlock"/>
              </a:rPr>
              <a:t>3. LOS MODELOS DE ORGANIZACIÓN</a:t>
            </a:r>
            <a:endParaRPr b="1" sz="2400">
              <a:solidFill>
                <a:srgbClr val="FF660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88" name="Google Shape;188;p19"/>
          <p:cNvSpPr/>
          <p:nvPr/>
        </p:nvSpPr>
        <p:spPr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89" name="Google Shape;189;p19"/>
          <p:cNvSpPr txBox="1"/>
          <p:nvPr/>
        </p:nvSpPr>
        <p:spPr>
          <a:xfrm>
            <a:off x="5867400" y="195263"/>
            <a:ext cx="30257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90" name="Google Shape;190;p19"/>
          <p:cNvSpPr/>
          <p:nvPr/>
        </p:nvSpPr>
        <p:spPr>
          <a:xfrm>
            <a:off x="2071670" y="1643056"/>
            <a:ext cx="4572032" cy="3143272"/>
          </a:xfrm>
          <a:prstGeom prst="ellipse">
            <a:avLst/>
          </a:prstGeom>
          <a:noFill/>
          <a:ln cap="flat" cmpd="sng" w="254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91" name="Google Shape;191;p19"/>
          <p:cNvSpPr/>
          <p:nvPr/>
        </p:nvSpPr>
        <p:spPr>
          <a:xfrm>
            <a:off x="3571868" y="2571750"/>
            <a:ext cx="1643074" cy="1285884"/>
          </a:xfrm>
          <a:prstGeom prst="ellipse">
            <a:avLst/>
          </a:prstGeom>
          <a:solidFill>
            <a:srgbClr val="00CC99"/>
          </a:solidFill>
          <a:ln cap="flat" cmpd="sng" w="25400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4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Valores compartidos</a:t>
            </a:r>
            <a:endParaRPr b="1" sz="12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92" name="Google Shape;192;p19"/>
          <p:cNvSpPr/>
          <p:nvPr/>
        </p:nvSpPr>
        <p:spPr>
          <a:xfrm>
            <a:off x="3714744" y="1428742"/>
            <a:ext cx="1214446" cy="857256"/>
          </a:xfrm>
          <a:prstGeom prst="ellipse">
            <a:avLst/>
          </a:prstGeom>
          <a:solidFill>
            <a:srgbClr val="33CC33"/>
          </a:solidFill>
          <a:ln cap="flat" cmpd="sng" w="25400">
            <a:solidFill>
              <a:srgbClr val="33CC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Estructura</a:t>
            </a:r>
            <a:endParaRPr b="1" sz="10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93" name="Google Shape;193;p19"/>
          <p:cNvSpPr/>
          <p:nvPr/>
        </p:nvSpPr>
        <p:spPr>
          <a:xfrm>
            <a:off x="5572132" y="1857370"/>
            <a:ext cx="1071570" cy="857256"/>
          </a:xfrm>
          <a:prstGeom prst="ellipse">
            <a:avLst/>
          </a:prstGeom>
          <a:solidFill>
            <a:srgbClr val="00CC99"/>
          </a:solidFill>
          <a:ln cap="flat" cmpd="sng" w="25400">
            <a:solidFill>
              <a:srgbClr val="00CC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Sistemas</a:t>
            </a:r>
            <a:endParaRPr b="1" sz="10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94" name="Google Shape;194;p19"/>
          <p:cNvSpPr/>
          <p:nvPr/>
        </p:nvSpPr>
        <p:spPr>
          <a:xfrm>
            <a:off x="5786446" y="3286130"/>
            <a:ext cx="1071570" cy="857256"/>
          </a:xfrm>
          <a:prstGeom prst="ellipse">
            <a:avLst/>
          </a:prstGeom>
          <a:solidFill>
            <a:srgbClr val="8CB3E3"/>
          </a:solidFill>
          <a:ln cap="flat" cmpd="sng" w="25400">
            <a:solidFill>
              <a:srgbClr val="8CB3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Estilo</a:t>
            </a:r>
            <a:endParaRPr b="1" sz="10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95" name="Google Shape;195;p19"/>
          <p:cNvSpPr/>
          <p:nvPr/>
        </p:nvSpPr>
        <p:spPr>
          <a:xfrm>
            <a:off x="3786182" y="4143386"/>
            <a:ext cx="1071570" cy="857256"/>
          </a:xfrm>
          <a:prstGeom prst="ellipse">
            <a:avLst/>
          </a:prstGeom>
          <a:solidFill>
            <a:srgbClr val="B2A0C7"/>
          </a:solidFill>
          <a:ln cap="flat" cmpd="sng" w="25400">
            <a:solidFill>
              <a:srgbClr val="B2A0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Personal</a:t>
            </a:r>
            <a:endParaRPr b="1" sz="10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96" name="Google Shape;196;p19"/>
          <p:cNvSpPr/>
          <p:nvPr/>
        </p:nvSpPr>
        <p:spPr>
          <a:xfrm>
            <a:off x="1714480" y="3286130"/>
            <a:ext cx="1357322" cy="928694"/>
          </a:xfrm>
          <a:prstGeom prst="ellipse">
            <a:avLst/>
          </a:prstGeom>
          <a:solidFill>
            <a:srgbClr val="D60093"/>
          </a:solidFill>
          <a:ln cap="flat" cmpd="sng" w="25400">
            <a:solidFill>
              <a:srgbClr val="D6009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Habilidades</a:t>
            </a:r>
            <a:endParaRPr b="1" sz="10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97" name="Google Shape;197;p19"/>
          <p:cNvSpPr/>
          <p:nvPr/>
        </p:nvSpPr>
        <p:spPr>
          <a:xfrm>
            <a:off x="1857356" y="1857370"/>
            <a:ext cx="1214446" cy="857256"/>
          </a:xfrm>
          <a:prstGeom prst="ellipse">
            <a:avLst/>
          </a:prstGeom>
          <a:solidFill>
            <a:srgbClr val="FFFF99"/>
          </a:solidFill>
          <a:ln cap="flat" cmpd="sng" w="25400">
            <a:solidFill>
              <a:srgbClr val="FFFF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Estrategia</a:t>
            </a:r>
            <a:endParaRPr b="1" sz="10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cxnSp>
        <p:nvCxnSpPr>
          <p:cNvPr id="198" name="Google Shape;198;p19"/>
          <p:cNvCxnSpPr/>
          <p:nvPr/>
        </p:nvCxnSpPr>
        <p:spPr>
          <a:xfrm>
            <a:off x="3071802" y="2355848"/>
            <a:ext cx="2500330" cy="1588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9" name="Google Shape;199;p19"/>
          <p:cNvCxnSpPr/>
          <p:nvPr/>
        </p:nvCxnSpPr>
        <p:spPr>
          <a:xfrm>
            <a:off x="3014446" y="3927484"/>
            <a:ext cx="2808000" cy="1588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0" name="Google Shape;200;p19"/>
          <p:cNvCxnSpPr>
            <a:endCxn id="192" idx="3"/>
          </p:cNvCxnSpPr>
          <p:nvPr/>
        </p:nvCxnSpPr>
        <p:spPr>
          <a:xfrm flipH="1" rot="10800000">
            <a:off x="2714496" y="2160456"/>
            <a:ext cx="1178100" cy="11970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1" name="Google Shape;201;p19"/>
          <p:cNvCxnSpPr/>
          <p:nvPr/>
        </p:nvCxnSpPr>
        <p:spPr>
          <a:xfrm rot="-5400000">
            <a:off x="4476380" y="2881684"/>
            <a:ext cx="1620000" cy="1143008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2" name="Google Shape;202;p19"/>
          <p:cNvCxnSpPr>
            <a:stCxn id="194" idx="1"/>
          </p:cNvCxnSpPr>
          <p:nvPr/>
        </p:nvCxnSpPr>
        <p:spPr>
          <a:xfrm rot="10800000">
            <a:off x="4857674" y="2071572"/>
            <a:ext cx="1085700" cy="13401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3" name="Google Shape;203;p19"/>
          <p:cNvCxnSpPr>
            <a:stCxn id="195" idx="1"/>
          </p:cNvCxnSpPr>
          <p:nvPr/>
        </p:nvCxnSpPr>
        <p:spPr>
          <a:xfrm rot="10800000">
            <a:off x="2714610" y="2643228"/>
            <a:ext cx="1228500" cy="16257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4" name="Google Shape;204;p19"/>
          <p:cNvCxnSpPr/>
          <p:nvPr/>
        </p:nvCxnSpPr>
        <p:spPr>
          <a:xfrm rot="-5400000">
            <a:off x="4214480" y="2429204"/>
            <a:ext cx="288000" cy="1588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5" name="Google Shape;205;p19"/>
          <p:cNvCxnSpPr/>
          <p:nvPr/>
        </p:nvCxnSpPr>
        <p:spPr>
          <a:xfrm rot="-5400000">
            <a:off x="4214480" y="4000840"/>
            <a:ext cx="288000" cy="1588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6" name="Google Shape;206;p19"/>
          <p:cNvCxnSpPr/>
          <p:nvPr/>
        </p:nvCxnSpPr>
        <p:spPr>
          <a:xfrm rot="10800000">
            <a:off x="3001952" y="2500312"/>
            <a:ext cx="641354" cy="35719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7" name="Google Shape;207;p19"/>
          <p:cNvCxnSpPr/>
          <p:nvPr/>
        </p:nvCxnSpPr>
        <p:spPr>
          <a:xfrm rot="10800000">
            <a:off x="5143504" y="3429006"/>
            <a:ext cx="641354" cy="35719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8" name="Google Shape;208;p19"/>
          <p:cNvCxnSpPr/>
          <p:nvPr/>
        </p:nvCxnSpPr>
        <p:spPr>
          <a:xfrm flipH="1">
            <a:off x="5143504" y="2428873"/>
            <a:ext cx="500066" cy="428628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9" name="Google Shape;209;p19"/>
          <p:cNvCxnSpPr>
            <a:endCxn id="196" idx="6"/>
          </p:cNvCxnSpPr>
          <p:nvPr/>
        </p:nvCxnSpPr>
        <p:spPr>
          <a:xfrm flipH="1">
            <a:off x="3071802" y="3500577"/>
            <a:ext cx="571500" cy="2499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0" name="Google Shape;210;p19"/>
          <p:cNvCxnSpPr/>
          <p:nvPr/>
        </p:nvCxnSpPr>
        <p:spPr>
          <a:xfrm>
            <a:off x="0" y="473199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1" name="Google Shape;211;p19"/>
          <p:cNvSpPr txBox="1"/>
          <p:nvPr/>
        </p:nvSpPr>
        <p:spPr>
          <a:xfrm>
            <a:off x="821696" y="4795081"/>
            <a:ext cx="828680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Empresa e iniciativa emprendedora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EINMARK NUEVO" id="212" name="Google Shape;21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99" y="4659796"/>
            <a:ext cx="2016224" cy="407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"/>
          <p:cNvSpPr/>
          <p:nvPr/>
        </p:nvSpPr>
        <p:spPr>
          <a:xfrm>
            <a:off x="251521" y="555526"/>
            <a:ext cx="8641654" cy="1230406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El modelo </a:t>
            </a:r>
            <a:r>
              <a:rPr b="1" lang="es-ES" sz="14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Just-in-time (JIT)</a:t>
            </a:r>
            <a:r>
              <a:rPr lang="es-ES" sz="14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 o </a:t>
            </a:r>
            <a:r>
              <a:rPr b="1" lang="es-ES" sz="14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justo a tiempo</a:t>
            </a:r>
            <a:r>
              <a:rPr lang="es-ES" sz="14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 es una filosofía empresarial que surgió en la empresa </a:t>
            </a:r>
            <a:r>
              <a:rPr i="1" lang="es-ES" sz="1400" u="sng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TOYOTA</a:t>
            </a:r>
            <a:r>
              <a:rPr lang="es-ES" sz="14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.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3556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400" u="sng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OBJETIVO</a:t>
            </a:r>
            <a:r>
              <a:rPr lang="es-ES" sz="14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: minimizar los costes totales de la empresa sin dejar de proporcionar la máxima satisfacción al cliente. Para lograrlo, eliminan todo lo “</a:t>
            </a:r>
            <a:r>
              <a:rPr lang="es-ES" sz="1400" u="sng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innecesario</a:t>
            </a:r>
            <a:r>
              <a:rPr lang="es-ES" sz="14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”, como puede ser el almacén o buena parte del mismo.</a:t>
            </a:r>
            <a:endParaRPr/>
          </a:p>
        </p:txBody>
      </p:sp>
      <p:sp>
        <p:nvSpPr>
          <p:cNvPr id="219" name="Google Shape;219;p20"/>
          <p:cNvSpPr txBox="1"/>
          <p:nvPr/>
        </p:nvSpPr>
        <p:spPr>
          <a:xfrm>
            <a:off x="-505" y="-5148"/>
            <a:ext cx="9144537" cy="462348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484632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rgbClr val="FF6600"/>
                </a:solidFill>
                <a:latin typeface="Overlock"/>
                <a:ea typeface="Overlock"/>
                <a:cs typeface="Overlock"/>
                <a:sym typeface="Overlock"/>
              </a:rPr>
              <a:t>3. LOS MODELOS DE ORGANIZACIÓN</a:t>
            </a:r>
            <a:endParaRPr b="1" sz="2400">
              <a:solidFill>
                <a:srgbClr val="FF660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20" name="Google Shape;220;p20"/>
          <p:cNvSpPr/>
          <p:nvPr/>
        </p:nvSpPr>
        <p:spPr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21" name="Google Shape;221;p20"/>
          <p:cNvSpPr txBox="1"/>
          <p:nvPr/>
        </p:nvSpPr>
        <p:spPr>
          <a:xfrm>
            <a:off x="5867400" y="195263"/>
            <a:ext cx="30257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cxnSp>
        <p:nvCxnSpPr>
          <p:cNvPr id="222" name="Google Shape;222;p20"/>
          <p:cNvCxnSpPr/>
          <p:nvPr/>
        </p:nvCxnSpPr>
        <p:spPr>
          <a:xfrm>
            <a:off x="0" y="473199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3" name="Google Shape;223;p20"/>
          <p:cNvSpPr txBox="1"/>
          <p:nvPr/>
        </p:nvSpPr>
        <p:spPr>
          <a:xfrm>
            <a:off x="821696" y="4795081"/>
            <a:ext cx="828680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Empresa e iniciativa emprendedora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EINMARK NUEVO" id="224" name="Google Shape;22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99" y="4659796"/>
            <a:ext cx="2016224" cy="407278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0"/>
          <p:cNvSpPr/>
          <p:nvPr/>
        </p:nvSpPr>
        <p:spPr>
          <a:xfrm>
            <a:off x="428596" y="1000114"/>
            <a:ext cx="285752" cy="35719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FF99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26" name="Google Shape;226;p20"/>
          <p:cNvSpPr/>
          <p:nvPr/>
        </p:nvSpPr>
        <p:spPr>
          <a:xfrm>
            <a:off x="285720" y="2000246"/>
            <a:ext cx="6286544" cy="2500330"/>
          </a:xfrm>
          <a:prstGeom prst="roundRect">
            <a:avLst>
              <a:gd fmla="val 16667" name="adj"/>
            </a:avLst>
          </a:prstGeom>
          <a:solidFill>
            <a:srgbClr val="FFFF99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889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s-ES" sz="14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 Para reducir los gastos de almacén, TOYOTA llegó a un acuerdo con sus proveedores para que trajeran los componentes (amortiguadores, ruedas, etc.) en el preciso momento en el que la empresa los introducía en la cadena de montaje y justo en la cantidad que necesitaban.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889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s-ES" sz="14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 Gracias a este sistema de trabajo, no requería grandes almacenes ni todo el personal y trabajo que conllevan.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889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s-ES" sz="14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 Para que este sistema tenga éxito, la empresa debe llevar un control riguroso de su proceso de producción y contar con unos proveedores fiables, exactos y puntuales.</a:t>
            </a:r>
            <a:endParaRPr/>
          </a:p>
        </p:txBody>
      </p:sp>
      <p:pic>
        <p:nvPicPr>
          <p:cNvPr id="227" name="Google Shape;22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29454" y="2357436"/>
            <a:ext cx="1785950" cy="1706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"/>
          <p:cNvSpPr/>
          <p:nvPr/>
        </p:nvSpPr>
        <p:spPr>
          <a:xfrm>
            <a:off x="251521" y="627534"/>
            <a:ext cx="8641654" cy="1872208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Son las relaciones interpersonales y de amistad que se desarrollan espontáneamente, fruto de la necesidad de socialización del individuo. Conforman al grupo de una determinada manera, surgen líderes que motivan y conducen al grupo, y se establecen jerarquías y formas de relacionarse.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Estas relaciones pueden tener gran influencia en el </a:t>
            </a:r>
            <a:r>
              <a:rPr b="1" lang="es-ES" sz="14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clima de trabajo</a:t>
            </a:r>
            <a:r>
              <a:rPr lang="es-ES" sz="14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. Lo ideal es conseguir que los líderes de la organización informal asuman los principios y objetivos de la empresa y así lograr que se genere una dinámica positiva.</a:t>
            </a:r>
            <a:endParaRPr sz="14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cxnSp>
        <p:nvCxnSpPr>
          <p:cNvPr id="234" name="Google Shape;234;p21"/>
          <p:cNvCxnSpPr/>
          <p:nvPr/>
        </p:nvCxnSpPr>
        <p:spPr>
          <a:xfrm>
            <a:off x="0" y="473199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5" name="Google Shape;235;p21"/>
          <p:cNvSpPr txBox="1"/>
          <p:nvPr/>
        </p:nvSpPr>
        <p:spPr>
          <a:xfrm>
            <a:off x="-505" y="-5148"/>
            <a:ext cx="9144537" cy="462348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484632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rgbClr val="FF6600"/>
                </a:solidFill>
                <a:latin typeface="Overlock"/>
                <a:ea typeface="Overlock"/>
                <a:cs typeface="Overlock"/>
                <a:sym typeface="Overlock"/>
              </a:rPr>
              <a:t>4. LA ORGANIZACIÓN INFORMAL</a:t>
            </a:r>
            <a:endParaRPr b="1" sz="2400">
              <a:solidFill>
                <a:srgbClr val="FF660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36" name="Google Shape;236;p21"/>
          <p:cNvSpPr/>
          <p:nvPr/>
        </p:nvSpPr>
        <p:spPr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37" name="Google Shape;237;p21"/>
          <p:cNvSpPr txBox="1"/>
          <p:nvPr/>
        </p:nvSpPr>
        <p:spPr>
          <a:xfrm>
            <a:off x="5867400" y="195263"/>
            <a:ext cx="30257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38" name="Google Shape;238;p21"/>
          <p:cNvSpPr txBox="1"/>
          <p:nvPr/>
        </p:nvSpPr>
        <p:spPr>
          <a:xfrm>
            <a:off x="821696" y="4795081"/>
            <a:ext cx="828680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Empresa e iniciativa emprendedora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EINMARK NUEVO" id="239" name="Google Shape;23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99" y="4659796"/>
            <a:ext cx="2016224" cy="4072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ceinmark_prof\AppData\Local\Microsoft\Windows\INetCache\IE\1FDI9HX8\organizacion-formal-e-informal2[1].jpg" id="240" name="Google Shape;24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43808" y="2692269"/>
            <a:ext cx="3168352" cy="1967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