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756" r:id="rId2"/>
    <p:sldId id="757" r:id="rId3"/>
    <p:sldId id="829" r:id="rId4"/>
    <p:sldId id="759" r:id="rId5"/>
    <p:sldId id="760" r:id="rId6"/>
    <p:sldId id="830" r:id="rId7"/>
    <p:sldId id="762" r:id="rId8"/>
    <p:sldId id="763" r:id="rId9"/>
    <p:sldId id="764" r:id="rId10"/>
  </p:sldIdLst>
  <p:sldSz cx="9144000" cy="5143500" type="screen16x9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Berlin Sans FB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60093"/>
    <a:srgbClr val="FF0000"/>
    <a:srgbClr val="FFFF99"/>
    <a:srgbClr val="FF9900"/>
    <a:srgbClr val="00CC99"/>
    <a:srgbClr val="33CC33"/>
    <a:srgbClr val="99FFCC"/>
    <a:srgbClr val="FF9966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448" autoAdjust="0"/>
    <p:restoredTop sz="94669" autoAdjust="0"/>
  </p:normalViewPr>
  <p:slideViewPr>
    <p:cSldViewPr>
      <p:cViewPr>
        <p:scale>
          <a:sx n="80" d="100"/>
          <a:sy n="80" d="100"/>
        </p:scale>
        <p:origin x="-1110" y="-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FE4D195-8896-4F2E-B43F-5FE708E7B02E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9208B7E-C5A7-49FB-B600-344FE7C169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80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endParaRPr lang="es-E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258A06-63ED-402A-881B-3B47E2F7B8CA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s-ES" sz="1200" dirty="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8DDC-EA24-4600-9F9E-4483898DEA17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6B974-D557-46E9-90A0-138E814101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4756F-3E74-4385-9831-2265A4A0DA80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F0AB9-D6D0-4468-A58E-F6192B90B9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D16-E601-44BC-A73F-1A3F014F6F58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0080C-9BDA-4EFD-A00A-4330A2C53D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07ED6-9496-4640-8A45-518D76133C21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97CD4-4716-4CFA-808A-13266871C7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330E-7FD7-4268-A640-11AAE59F4A2E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DE361-6F01-4BF2-BC7D-AC82389BA1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4767-A384-4F41-A76B-A0A5F7409419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C61F-8536-4CC7-8B03-F935AC8740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13CA2-FDA2-4BC5-BD2A-4485A53FCD4B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08C10-CF7A-4C08-831F-C171A6B770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743D3-7701-419B-9773-86346F553D6E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138C-C9ED-4CF9-9B9A-0153A3FA41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98A87-C480-4263-A3A6-88E10E90676F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1AB9B-B914-46EB-934B-C318A808CF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36C02-96E1-46C9-B314-A6CDC4983D10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7CC63-DBED-4CBC-871C-35FF96B7C1F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DB3D0-9B9D-4D7D-AC92-DF1EDFEF4E6C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98553-71A3-4CCF-8EC3-E67926C49E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CC32AD-7687-4815-A161-94E7F450AC79}" type="datetimeFigureOut">
              <a:rPr lang="es-ES"/>
              <a:pPr>
                <a:defRPr/>
              </a:pPr>
              <a:t>12/09/2023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032E35-69A3-4338-BCB6-C6005CE7A5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00100" y="1275606"/>
            <a:ext cx="742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latin typeface="+mj-lt"/>
              </a:rPr>
              <a:t>PRODUCCIÓN Y ANÁLISIS DE COSTES</a:t>
            </a:r>
            <a:endParaRPr lang="es-ES" sz="3600" b="1" dirty="0" smtClean="0"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10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1357290" y="411510"/>
            <a:ext cx="6355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UNIDAD DIDÁCTICA 7</a:t>
            </a:r>
            <a:endParaRPr lang="es-E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147" name="Picture 3" descr="C:\Users\ceinmark_prof\AppData\Local\Microsoft\Windows\INetCache\IE\1PL8N0BX\produccion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663" y="2329270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0709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 redondeado"/>
          <p:cNvSpPr/>
          <p:nvPr/>
        </p:nvSpPr>
        <p:spPr>
          <a:xfrm>
            <a:off x="251521" y="843558"/>
            <a:ext cx="8641654" cy="158417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Para calcular el coste del producto, debemos partir de una serie de preguntas previas: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¿</a:t>
            </a:r>
            <a:r>
              <a:rPr lang="es-ES" sz="1400" dirty="0">
                <a:solidFill>
                  <a:schemeClr val="tx1"/>
                </a:solidFill>
              </a:rPr>
              <a:t>Cómo se va a realizar la producción?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¿</a:t>
            </a:r>
            <a:r>
              <a:rPr lang="es-ES" sz="1400" dirty="0">
                <a:solidFill>
                  <a:schemeClr val="tx1"/>
                </a:solidFill>
              </a:rPr>
              <a:t>Quién va a realizar dicha producción? ¿Qué recursos se van a utilizar?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¿</a:t>
            </a:r>
            <a:r>
              <a:rPr lang="es-ES" sz="1400" dirty="0">
                <a:solidFill>
                  <a:schemeClr val="tx1"/>
                </a:solidFill>
              </a:rPr>
              <a:t>Cuál va a ser el volumen de producción?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¿</a:t>
            </a:r>
            <a:r>
              <a:rPr lang="es-ES" sz="1400" dirty="0">
                <a:solidFill>
                  <a:schemeClr val="tx1"/>
                </a:solidFill>
              </a:rPr>
              <a:t>Cuál va a ser el coste final de mi producto?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¿</a:t>
            </a:r>
            <a:r>
              <a:rPr lang="es-ES" sz="1400" dirty="0">
                <a:solidFill>
                  <a:schemeClr val="tx1"/>
                </a:solidFill>
              </a:rPr>
              <a:t>A qué precio voy a vender mi producto</a:t>
            </a:r>
            <a:r>
              <a:rPr lang="es-ES" sz="1400" dirty="0" smtClean="0">
                <a:solidFill>
                  <a:schemeClr val="tx1"/>
                </a:solidFill>
              </a:rPr>
              <a:t>?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 LA FUNCIÓN DE PRODUCCIÓN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7 CuadroTexto"/>
          <p:cNvSpPr txBox="1">
            <a:spLocks noChangeArrowheads="1"/>
          </p:cNvSpPr>
          <p:nvPr/>
        </p:nvSpPr>
        <p:spPr bwMode="auto">
          <a:xfrm>
            <a:off x="431823" y="555526"/>
            <a:ext cx="356411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1.1 Transformar una idea en un producto real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pic>
        <p:nvPicPr>
          <p:cNvPr id="7170" name="Picture 2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71750"/>
            <a:ext cx="1773022" cy="18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6299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 redondeado"/>
          <p:cNvSpPr/>
          <p:nvPr/>
        </p:nvSpPr>
        <p:spPr>
          <a:xfrm>
            <a:off x="251521" y="843558"/>
            <a:ext cx="8641654" cy="87093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La función productiva de la empresa se relaciona con el empleo de factores humanos y materiales para la producción de bienes y servicios. Es un proceso en el que una serie de entradas (inputs) se transforma en salidas (outputs</a:t>
            </a:r>
            <a:r>
              <a:rPr lang="es-ES" sz="1400" dirty="0" smtClean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 LA FUNCIÓN DE PRODUCCIÓN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5" name="17 CuadroTexto"/>
          <p:cNvSpPr txBox="1">
            <a:spLocks noChangeArrowheads="1"/>
          </p:cNvSpPr>
          <p:nvPr/>
        </p:nvSpPr>
        <p:spPr bwMode="auto">
          <a:xfrm>
            <a:off x="431824" y="555526"/>
            <a:ext cx="2335128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1.2 La función de producción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251521" y="1785932"/>
            <a:ext cx="8641654" cy="4286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El área de producción cumple con algunas de las funciones más importantes dentro de la empresa: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285720" y="2214560"/>
          <a:ext cx="85011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370840">
                <a:tc>
                  <a:txBody>
                    <a:bodyPr/>
                    <a:lstStyle/>
                    <a:p>
                      <a:pPr marL="177800" marR="0" indent="-952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s-ES_tradnl" sz="1400" b="0" u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_tradnl" sz="1400" b="1" u="sng" baseline="0" dirty="0" smtClean="0">
                          <a:solidFill>
                            <a:schemeClr val="bg1"/>
                          </a:solidFill>
                        </a:rPr>
                        <a:t>Diseño de bienes y servicios</a:t>
                      </a:r>
                      <a:r>
                        <a:rPr lang="es-ES_tradnl" sz="1400" b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características del producto, nivel deseado de calidad, materiales a utilizar y coste de producción resultante</a:t>
                      </a:r>
                      <a:endParaRPr lang="es-ES_tradnl" sz="1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285720" y="2786064"/>
          <a:ext cx="8501122" cy="51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01122"/>
              </a:tblGrid>
              <a:tr h="370840">
                <a:tc>
                  <a:txBody>
                    <a:bodyPr/>
                    <a:lstStyle/>
                    <a:p>
                      <a:pPr marL="177800" marR="0" indent="-952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2"/>
                        <a:tabLst/>
                        <a:defRPr/>
                      </a:pPr>
                      <a:r>
                        <a:rPr lang="es-ES_tradnl" sz="1400" b="0" u="non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1400" b="1" u="sng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Planificación de proceso de producción</a:t>
                      </a:r>
                      <a:r>
                        <a:rPr lang="es-ES_tradnl" sz="1400" b="0" u="non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adquisición de los materiales, equipos y tecnología precisos para elaborar el producto, así como contratar el personal necesario y gestionar el proceso</a:t>
                      </a:r>
                      <a:endParaRPr lang="es-ES_tradnl" sz="1400" b="0" u="non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285720" y="3357568"/>
          <a:ext cx="850112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1122"/>
              </a:tblGrid>
              <a:tr h="370840">
                <a:tc>
                  <a:txBody>
                    <a:bodyPr/>
                    <a:lstStyle/>
                    <a:p>
                      <a:pPr marL="177800" marR="0" indent="-952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3"/>
                        <a:tabLst/>
                        <a:defRPr/>
                      </a:pPr>
                      <a:r>
                        <a:rPr lang="es-ES_tradnl" sz="1400" b="1" u="non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1400" b="1" u="sng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Diseño de las instalaciones</a:t>
                      </a:r>
                      <a:r>
                        <a:rPr lang="es-ES_tradnl" sz="1400" b="0" u="non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decidir cuál es el lugar más adecuado</a:t>
                      </a:r>
                      <a:endParaRPr lang="es-ES_tradnl" sz="14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285720" y="3786196"/>
          <a:ext cx="850112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01122"/>
              </a:tblGrid>
              <a:tr h="370840">
                <a:tc>
                  <a:txBody>
                    <a:bodyPr/>
                    <a:lstStyle/>
                    <a:p>
                      <a:pPr marL="177800" marR="0" indent="-952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4"/>
                        <a:tabLst/>
                        <a:defRPr/>
                      </a:pPr>
                      <a:r>
                        <a:rPr lang="es-ES_tradnl" sz="1400" b="0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_tradnl" sz="1400" b="1" u="sng" dirty="0" smtClean="0">
                          <a:solidFill>
                            <a:schemeClr val="bg1"/>
                          </a:solidFill>
                        </a:rPr>
                        <a:t>Diseño de puestos y de trabajo</a:t>
                      </a:r>
                      <a:r>
                        <a:rPr lang="es-ES_tradnl" sz="1400" b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delimitar las tareas de cada puesto de trabajo</a:t>
                      </a:r>
                      <a:endParaRPr lang="es-ES_tradnl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285720" y="4214824"/>
          <a:ext cx="8501122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01122"/>
              </a:tblGrid>
              <a:tr h="370840">
                <a:tc>
                  <a:txBody>
                    <a:bodyPr/>
                    <a:lstStyle/>
                    <a:p>
                      <a:pPr marL="177800" marR="0" indent="-952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5"/>
                        <a:tabLst/>
                        <a:defRPr/>
                      </a:pPr>
                      <a:r>
                        <a:rPr lang="es-ES_tradnl" sz="1400" b="0" u="none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_tradnl" sz="1400" b="1" u="sng" dirty="0" smtClean="0">
                          <a:solidFill>
                            <a:schemeClr val="bg1"/>
                          </a:solidFill>
                        </a:rPr>
                        <a:t>Planificación y</a:t>
                      </a:r>
                      <a:r>
                        <a:rPr lang="es-ES_tradnl" sz="1400" b="1" u="sng" baseline="0" dirty="0" smtClean="0">
                          <a:solidFill>
                            <a:schemeClr val="bg1"/>
                          </a:solidFill>
                        </a:rPr>
                        <a:t> programación de la producción</a:t>
                      </a:r>
                      <a:r>
                        <a:rPr lang="es-ES_tradnl" sz="1400" b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cuánto material o componentes hay que encargar, cuándo encargarlos, cuántos trabajadores contratar y cómo deben estar organizados</a:t>
                      </a:r>
                      <a:endParaRPr lang="es-ES_tradnl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5732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 descr="C:\Users\CEINMARK\AppData\Local\Microsoft\Windows\Temporary Internet Files\Content.IE5\VOGVNLT4\mi_stock[1]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2803" y="3328000"/>
            <a:ext cx="2981325" cy="17640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18 Rectángulo redondeado"/>
          <p:cNvSpPr/>
          <p:nvPr/>
        </p:nvSpPr>
        <p:spPr>
          <a:xfrm>
            <a:off x="251521" y="843558"/>
            <a:ext cx="8641654" cy="252028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Para evitar problemas y que se produzca una rotura de stock, la empresa debe realizar una adecuada gestión de </a:t>
            </a:r>
            <a:r>
              <a:rPr lang="es-ES" sz="1400" dirty="0" smtClean="0">
                <a:solidFill>
                  <a:schemeClr val="tx1"/>
                </a:solidFill>
              </a:rPr>
              <a:t>inventarios. Los </a:t>
            </a:r>
            <a:r>
              <a:rPr lang="es-ES" sz="1400" dirty="0">
                <a:solidFill>
                  <a:schemeClr val="tx1"/>
                </a:solidFill>
              </a:rPr>
              <a:t>objetivos de una adecuada gestión de inventarios son: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Obtener </a:t>
            </a:r>
            <a:r>
              <a:rPr lang="es-ES" sz="1400" dirty="0">
                <a:solidFill>
                  <a:schemeClr val="tx1"/>
                </a:solidFill>
              </a:rPr>
              <a:t>una seguridad máxima frente a posibles roturas de stock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Minimizar </a:t>
            </a:r>
            <a:r>
              <a:rPr lang="es-ES" sz="1400" dirty="0">
                <a:solidFill>
                  <a:schemeClr val="tx1"/>
                </a:solidFill>
              </a:rPr>
              <a:t>los costes de mantenimiento de los </a:t>
            </a:r>
            <a:r>
              <a:rPr lang="es-ES" sz="1400" dirty="0" smtClean="0">
                <a:solidFill>
                  <a:schemeClr val="tx1"/>
                </a:solidFill>
              </a:rPr>
              <a:t>inventarios</a:t>
            </a:r>
          </a:p>
          <a:p>
            <a:pPr algn="just">
              <a:defRPr/>
            </a:pPr>
            <a:endParaRPr lang="es-ES" sz="1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Para que la gestión de los inventarios sea correcta, se deberán estudiar aspectos como: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Demanda </a:t>
            </a:r>
            <a:r>
              <a:rPr lang="es-ES" sz="1400" dirty="0">
                <a:solidFill>
                  <a:schemeClr val="tx1"/>
                </a:solidFill>
              </a:rPr>
              <a:t>interna de cada uno de los materiales y de sus repuestos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Importancia </a:t>
            </a:r>
            <a:r>
              <a:rPr lang="es-ES" sz="1400" dirty="0">
                <a:solidFill>
                  <a:schemeClr val="tx1"/>
                </a:solidFill>
              </a:rPr>
              <a:t>de dicho repuesto dentro del proceso productivo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Stock </a:t>
            </a:r>
            <a:r>
              <a:rPr lang="es-ES" sz="1400" dirty="0">
                <a:solidFill>
                  <a:schemeClr val="tx1"/>
                </a:solidFill>
              </a:rPr>
              <a:t>de seguridad: volumen de existencias que se tienen en el almacén, por encima de lo que normalmente se espera necesitar, para hacer frente a imprevistos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Tiempo </a:t>
            </a:r>
            <a:r>
              <a:rPr lang="es-ES" sz="1400" dirty="0">
                <a:solidFill>
                  <a:schemeClr val="tx1"/>
                </a:solidFill>
              </a:rPr>
              <a:t>de reposición por parte del </a:t>
            </a:r>
            <a:r>
              <a:rPr lang="es-ES" sz="1400" dirty="0" smtClean="0">
                <a:solidFill>
                  <a:schemeClr val="tx1"/>
                </a:solidFill>
              </a:rPr>
              <a:t>proveedor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 LA FUNCIÓN DE PRODUCCIÓN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5" name="17 CuadroTexto"/>
          <p:cNvSpPr txBox="1">
            <a:spLocks noChangeArrowheads="1"/>
          </p:cNvSpPr>
          <p:nvPr/>
        </p:nvSpPr>
        <p:spPr bwMode="auto">
          <a:xfrm>
            <a:off x="431824" y="535781"/>
            <a:ext cx="392415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1.3 Gestión de inventarios y función de producción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8215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251520" y="2283718"/>
            <a:ext cx="8641654" cy="22322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Se puede </a:t>
            </a:r>
            <a:r>
              <a:rPr lang="es-ES" sz="1400" i="1" u="sng" dirty="0">
                <a:solidFill>
                  <a:schemeClr val="tx1"/>
                </a:solidFill>
              </a:rPr>
              <a:t>definir</a:t>
            </a:r>
            <a:r>
              <a:rPr lang="es-ES" sz="1400" dirty="0">
                <a:solidFill>
                  <a:schemeClr val="tx1"/>
                </a:solidFill>
              </a:rPr>
              <a:t> como la </a:t>
            </a:r>
            <a:r>
              <a:rPr lang="es-ES" sz="1400" b="1" u="sng" dirty="0">
                <a:solidFill>
                  <a:srgbClr val="FF0000"/>
                </a:solidFill>
              </a:rPr>
              <a:t>expresión del valor monetario de los bienes y servicios consumidos por la empresa en el desarrollo de su actividad</a:t>
            </a:r>
            <a:r>
              <a:rPr lang="es-ES" sz="1400" dirty="0">
                <a:solidFill>
                  <a:schemeClr val="tx1"/>
                </a:solidFill>
              </a:rPr>
              <a:t>.</a:t>
            </a:r>
          </a:p>
          <a:p>
            <a:pPr algn="just">
              <a:defRPr/>
            </a:pPr>
            <a:endParaRPr lang="es-ES" sz="1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El coste es un factor determinante a la hora de fijar el precio de venta del producto, y si la empresa consigue reducir costes y mantener el mismo nivel de precios, probablemente, aumentarán sus </a:t>
            </a:r>
            <a:r>
              <a:rPr lang="es-ES" sz="1400" dirty="0" smtClean="0">
                <a:solidFill>
                  <a:schemeClr val="tx1"/>
                </a:solidFill>
              </a:rPr>
              <a:t>beneficios.</a:t>
            </a:r>
          </a:p>
          <a:p>
            <a:pPr algn="just">
              <a:defRPr/>
            </a:pPr>
            <a:endParaRPr lang="es-ES" sz="1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Hay dos vías fundamentales para reducir costes: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Mejorar </a:t>
            </a:r>
            <a:r>
              <a:rPr lang="es-ES" sz="1400" dirty="0">
                <a:solidFill>
                  <a:schemeClr val="tx1"/>
                </a:solidFill>
              </a:rPr>
              <a:t>el aprovechamiento de los recursos existentes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s-ES" sz="1400" dirty="0" smtClean="0">
                <a:solidFill>
                  <a:schemeClr val="tx1"/>
                </a:solidFill>
              </a:rPr>
              <a:t>Realizar </a:t>
            </a:r>
            <a:r>
              <a:rPr lang="es-ES" sz="1400" dirty="0">
                <a:solidFill>
                  <a:schemeClr val="tx1"/>
                </a:solidFill>
              </a:rPr>
              <a:t>inversiones que mejoren la tecnología empleada y, por tanto, la </a:t>
            </a:r>
            <a:r>
              <a:rPr lang="es-ES" sz="1400" dirty="0" smtClean="0">
                <a:solidFill>
                  <a:schemeClr val="tx1"/>
                </a:solidFill>
              </a:rPr>
              <a:t>productividad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51521" y="555526"/>
            <a:ext cx="8641654" cy="129614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En el ámbito empresarial existen dos tipos de contabilidad independientes, pero complementarias entre sí:</a:t>
            </a:r>
          </a:p>
          <a:p>
            <a:pPr marL="285750" indent="-203200" algn="just">
              <a:buFont typeface="Wingdings" panose="05000000000000000000" pitchFamily="2" charset="2"/>
              <a:buChar char="§"/>
              <a:defRPr/>
            </a:pPr>
            <a:r>
              <a:rPr lang="es-ES" sz="1400" u="sng" dirty="0" smtClean="0">
                <a:solidFill>
                  <a:schemeClr val="tx1"/>
                </a:solidFill>
              </a:rPr>
              <a:t>Contabilidad </a:t>
            </a:r>
            <a:r>
              <a:rPr lang="es-ES" sz="1400" u="sng" dirty="0">
                <a:solidFill>
                  <a:schemeClr val="tx1"/>
                </a:solidFill>
              </a:rPr>
              <a:t>externa o financiera</a:t>
            </a:r>
            <a:r>
              <a:rPr lang="es-ES" sz="1400" dirty="0">
                <a:solidFill>
                  <a:schemeClr val="tx1"/>
                </a:solidFill>
              </a:rPr>
              <a:t>: es la que se encarga de reflejar la imagen fiel de la empresa. Regulada por el PGC</a:t>
            </a:r>
          </a:p>
          <a:p>
            <a:pPr marL="285750" indent="-203200" algn="just">
              <a:buFont typeface="Wingdings" panose="05000000000000000000" pitchFamily="2" charset="2"/>
              <a:buChar char="§"/>
              <a:defRPr/>
            </a:pPr>
            <a:r>
              <a:rPr lang="es-ES" sz="1400" u="sng" dirty="0" smtClean="0">
                <a:solidFill>
                  <a:schemeClr val="tx1"/>
                </a:solidFill>
              </a:rPr>
              <a:t>Contabilidad </a:t>
            </a:r>
            <a:r>
              <a:rPr lang="es-ES" sz="1400" u="sng" dirty="0">
                <a:solidFill>
                  <a:schemeClr val="tx1"/>
                </a:solidFill>
              </a:rPr>
              <a:t>interna o analítica</a:t>
            </a:r>
            <a:r>
              <a:rPr lang="es-ES" sz="1400" dirty="0">
                <a:solidFill>
                  <a:schemeClr val="tx1"/>
                </a:solidFill>
              </a:rPr>
              <a:t>: se encarga de calcular los costes en los que incurre la empresa para obtener su </a:t>
            </a:r>
            <a:r>
              <a:rPr lang="es-ES" sz="1400" dirty="0" smtClean="0">
                <a:solidFill>
                  <a:schemeClr val="tx1"/>
                </a:solidFill>
              </a:rPr>
              <a:t>producto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2. ANÁLISIS DE COSTES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8" name="17 CuadroTexto"/>
          <p:cNvSpPr txBox="1">
            <a:spLocks noChangeArrowheads="1"/>
          </p:cNvSpPr>
          <p:nvPr/>
        </p:nvSpPr>
        <p:spPr bwMode="auto">
          <a:xfrm>
            <a:off x="431824" y="1995686"/>
            <a:ext cx="1835920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2.1 Concepto de coste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11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6577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2. ANÁLISIS DE COSTES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8" name="17 CuadroTexto"/>
          <p:cNvSpPr txBox="1">
            <a:spLocks noChangeArrowheads="1"/>
          </p:cNvSpPr>
          <p:nvPr/>
        </p:nvSpPr>
        <p:spPr bwMode="auto">
          <a:xfrm>
            <a:off x="431824" y="535781"/>
            <a:ext cx="212395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2.2 Clasificación de Costes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285984" y="1000114"/>
            <a:ext cx="1143008" cy="428628"/>
          </a:xfrm>
          <a:prstGeom prst="round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Fijos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3786182" y="857238"/>
            <a:ext cx="5072098" cy="642942"/>
          </a:xfrm>
          <a:prstGeom prst="round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200" dirty="0" smtClean="0">
                <a:solidFill>
                  <a:schemeClr val="tx1"/>
                </a:solidFill>
              </a:rPr>
              <a:t>Permanecen constantes ante variaciones en volumen de producción dentro de un periodo de tiempo</a:t>
            </a:r>
          </a:p>
          <a:p>
            <a:pPr algn="just"/>
            <a:r>
              <a:rPr lang="es-ES" sz="1200" dirty="0" smtClean="0">
                <a:solidFill>
                  <a:schemeClr val="tx1"/>
                </a:solidFill>
              </a:rPr>
              <a:t>(Ejemplo: alquiler del local, salarios trabajadores, gastos de limpieza, etc.)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786182" y="1571618"/>
            <a:ext cx="5072098" cy="458876"/>
          </a:xfrm>
          <a:prstGeom prst="round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200" dirty="0" smtClean="0">
                <a:solidFill>
                  <a:schemeClr val="tx1"/>
                </a:solidFill>
              </a:rPr>
              <a:t>Varían en función del nivel de producción (Ejemplo: el coste de materias primas aumenta si lo hace el número de unidades producidas)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3786182" y="2143122"/>
            <a:ext cx="5072098" cy="316000"/>
          </a:xfrm>
          <a:prstGeom prst="round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200" dirty="0" smtClean="0">
                <a:solidFill>
                  <a:schemeClr val="tx1"/>
                </a:solidFill>
              </a:rPr>
              <a:t>Tienen una parte de costes fijos y otra de costes variables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2285984" y="1571618"/>
            <a:ext cx="1143008" cy="428628"/>
          </a:xfrm>
          <a:prstGeom prst="round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Variables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2285984" y="2143122"/>
            <a:ext cx="1143008" cy="285752"/>
          </a:xfrm>
          <a:prstGeom prst="round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Mixtos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142844" y="1357304"/>
            <a:ext cx="1785950" cy="785818"/>
          </a:xfrm>
          <a:prstGeom prst="round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Dependiendo del volumen de producción</a:t>
            </a:r>
            <a:endParaRPr lang="es-ES" b="1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3428992" y="1214428"/>
            <a:ext cx="360000" cy="158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3428992" y="1785932"/>
            <a:ext cx="360000" cy="158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3428992" y="2285998"/>
            <a:ext cx="360000" cy="158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 redondeado"/>
          <p:cNvSpPr/>
          <p:nvPr/>
        </p:nvSpPr>
        <p:spPr>
          <a:xfrm>
            <a:off x="2285984" y="3071816"/>
            <a:ext cx="1143008" cy="428628"/>
          </a:xfrm>
          <a:prstGeom prst="round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Directos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2285984" y="4143386"/>
            <a:ext cx="1143008" cy="428628"/>
          </a:xfrm>
          <a:prstGeom prst="round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Indirectos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3786182" y="2643188"/>
            <a:ext cx="5000660" cy="1285884"/>
          </a:xfrm>
          <a:prstGeom prst="round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200" dirty="0" smtClean="0">
                <a:solidFill>
                  <a:schemeClr val="tx1"/>
                </a:solidFill>
              </a:rPr>
              <a:t>Son aquellos que se pueden asignar con certeza a una unidad de producto y en una cuantía concreta y objetiva.</a:t>
            </a:r>
          </a:p>
          <a:p>
            <a:pPr algn="just"/>
            <a:r>
              <a:rPr lang="es-ES" sz="1200" dirty="0" smtClean="0">
                <a:solidFill>
                  <a:schemeClr val="tx1"/>
                </a:solidFill>
              </a:rPr>
              <a:t>(Ejemplo: una fábrica de coches produce 10.000 automóviles diarios; la empresa conoce la cantidad exacta de componentes o materias primas que necesita para elaborar cada uno de ellos, por lo tanto, el coste de las materias primas con las que se elabora este producto es un coste directo)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3786182" y="4000510"/>
            <a:ext cx="5000660" cy="785818"/>
          </a:xfrm>
          <a:prstGeom prst="round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200" dirty="0" smtClean="0">
                <a:solidFill>
                  <a:schemeClr val="tx1"/>
                </a:solidFill>
              </a:rPr>
              <a:t>Son aquellos que corresponden a dos o más objetos de coste, por lo que separar cuánto consume cada uno es difícil. (Ejemplo: es muy complicado saber qué parte de lo que cuesta el seguro o el servicio de limpieza corresponde a cada unidad de producto)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3428992" y="3284542"/>
            <a:ext cx="360000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3428992" y="4357700"/>
            <a:ext cx="360000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142844" y="3286130"/>
            <a:ext cx="1785950" cy="1071570"/>
          </a:xfrm>
          <a:prstGeom prst="round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Según estén vinculados a un único objeto de coste o a varios</a:t>
            </a:r>
            <a:endParaRPr lang="es-ES" b="1" dirty="0"/>
          </a:p>
        </p:txBody>
      </p:sp>
      <p:cxnSp>
        <p:nvCxnSpPr>
          <p:cNvPr id="28" name="27 Conector recto"/>
          <p:cNvCxnSpPr/>
          <p:nvPr/>
        </p:nvCxnSpPr>
        <p:spPr>
          <a:xfrm rot="5400000">
            <a:off x="1496464" y="1718990"/>
            <a:ext cx="1152000" cy="0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2071670" y="1142990"/>
            <a:ext cx="216000" cy="1588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2071670" y="2285998"/>
            <a:ext cx="216000" cy="1588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2071670" y="1785932"/>
            <a:ext cx="216000" cy="1588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1927670" y="1785932"/>
            <a:ext cx="144000" cy="1588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rot="5400000">
            <a:off x="1531670" y="3826130"/>
            <a:ext cx="1080000" cy="0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2071670" y="3284542"/>
            <a:ext cx="216000" cy="1588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2071670" y="4356112"/>
            <a:ext cx="216000" cy="1588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1927670" y="3786196"/>
            <a:ext cx="144000" cy="1588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40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39986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 redondeado"/>
          <p:cNvSpPr/>
          <p:nvPr/>
        </p:nvSpPr>
        <p:spPr>
          <a:xfrm>
            <a:off x="251521" y="843558"/>
            <a:ext cx="8641654" cy="50405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Podemos definir el coste total (CT) como la suma de los costes fijos (CF) y los costes variables (CV</a:t>
            </a:r>
            <a:r>
              <a:rPr lang="es-ES" sz="1400" dirty="0" smtClean="0">
                <a:solidFill>
                  <a:schemeClr val="tx1"/>
                </a:solidFill>
              </a:rPr>
              <a:t>).</a:t>
            </a: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24350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2. ANÁLISIS DE COSTES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7 CuadroTexto"/>
          <p:cNvSpPr txBox="1">
            <a:spLocks noChangeArrowheads="1"/>
          </p:cNvSpPr>
          <p:nvPr/>
        </p:nvSpPr>
        <p:spPr bwMode="auto">
          <a:xfrm>
            <a:off x="431824" y="555526"/>
            <a:ext cx="543557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2.3 Determinación del coste total como suma del coste fijo y el variable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134450" y="1491630"/>
            <a:ext cx="3743313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Coste total = Costes fijos + Costes variables</a:t>
            </a:r>
            <a:endParaRPr lang="es-ES" dirty="0"/>
          </a:p>
        </p:txBody>
      </p:sp>
      <p:pic>
        <p:nvPicPr>
          <p:cNvPr id="11" name="10 Imagen" descr="Resultado de imagen de costes totales, fijos y variable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810" y="2067694"/>
            <a:ext cx="6768727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5217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einmark_prof\AppData\Local\Microsoft\Windows\INetCache\IE\1FDI9HX8\bombilla-dinero-680x35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8976" y="386012"/>
            <a:ext cx="3477520" cy="18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Rectángulo redondeado"/>
          <p:cNvSpPr/>
          <p:nvPr/>
        </p:nvSpPr>
        <p:spPr>
          <a:xfrm>
            <a:off x="251521" y="843558"/>
            <a:ext cx="8641654" cy="259228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Existen tres criterios fundamentales para fijar el precio de un </a:t>
            </a:r>
            <a:r>
              <a:rPr lang="es-ES" sz="1400" dirty="0" smtClean="0">
                <a:solidFill>
                  <a:schemeClr val="tx1"/>
                </a:solidFill>
              </a:rPr>
              <a:t>producto: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400" b="1" dirty="0" smtClean="0">
                <a:solidFill>
                  <a:schemeClr val="tx1"/>
                </a:solidFill>
              </a:rPr>
              <a:t>Precio </a:t>
            </a:r>
            <a:r>
              <a:rPr lang="es-ES" sz="1400" b="1" dirty="0">
                <a:solidFill>
                  <a:schemeClr val="tx1"/>
                </a:solidFill>
              </a:rPr>
              <a:t>basado en los costes: </a:t>
            </a:r>
            <a:r>
              <a:rPr lang="es-ES" sz="1400" dirty="0">
                <a:solidFill>
                  <a:schemeClr val="tx1"/>
                </a:solidFill>
              </a:rPr>
              <a:t>añadir al coste un margen de </a:t>
            </a:r>
            <a:r>
              <a:rPr lang="es-ES" sz="1400" dirty="0" smtClean="0">
                <a:solidFill>
                  <a:schemeClr val="tx1"/>
                </a:solidFill>
              </a:rPr>
              <a:t>beneficio.</a:t>
            </a: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  <a:p>
            <a:pPr algn="just">
              <a:defRPr/>
            </a:pPr>
            <a:endParaRPr lang="es-ES" sz="14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s-ES" sz="1400" dirty="0" smtClean="0">
              <a:solidFill>
                <a:schemeClr val="tx1"/>
              </a:solidFill>
            </a:endParaRPr>
          </a:p>
          <a:p>
            <a:pPr algn="just">
              <a:defRPr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400" b="1" dirty="0" smtClean="0">
                <a:solidFill>
                  <a:schemeClr val="tx1"/>
                </a:solidFill>
              </a:rPr>
              <a:t>Precio </a:t>
            </a:r>
            <a:r>
              <a:rPr lang="es-ES" sz="1400" b="1" dirty="0">
                <a:solidFill>
                  <a:schemeClr val="tx1"/>
                </a:solidFill>
              </a:rPr>
              <a:t>basado en la percepción del comprador</a:t>
            </a:r>
            <a:r>
              <a:rPr lang="es-ES" sz="1400" dirty="0">
                <a:solidFill>
                  <a:schemeClr val="tx1"/>
                </a:solidFill>
              </a:rPr>
              <a:t>: realizar una investigación de mercado para verificar la efectiva percepción del precio por parte del comprador y las variaciones de la demanda en función de la variación del </a:t>
            </a:r>
            <a:r>
              <a:rPr lang="es-ES" sz="1400" dirty="0" smtClean="0">
                <a:solidFill>
                  <a:schemeClr val="tx1"/>
                </a:solidFill>
              </a:rPr>
              <a:t>precio</a:t>
            </a:r>
          </a:p>
          <a:p>
            <a:pPr marL="285750" indent="-285750" algn="just">
              <a:defRPr/>
            </a:pPr>
            <a:endParaRPr lang="es-ES" sz="14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400" b="1" dirty="0" smtClean="0">
                <a:solidFill>
                  <a:schemeClr val="tx1"/>
                </a:solidFill>
              </a:rPr>
              <a:t>Precio </a:t>
            </a:r>
            <a:r>
              <a:rPr lang="es-ES" sz="1400" b="1" dirty="0">
                <a:solidFill>
                  <a:schemeClr val="tx1"/>
                </a:solidFill>
              </a:rPr>
              <a:t>basado en la competencia</a:t>
            </a:r>
            <a:r>
              <a:rPr lang="es-ES" sz="1400" dirty="0">
                <a:solidFill>
                  <a:schemeClr val="tx1"/>
                </a:solidFill>
              </a:rPr>
              <a:t>: los precios se fijan atendiendo a los </a:t>
            </a:r>
            <a:r>
              <a:rPr lang="es-ES" sz="1400" dirty="0" smtClean="0">
                <a:solidFill>
                  <a:schemeClr val="tx1"/>
                </a:solidFill>
              </a:rPr>
              <a:t>fijados </a:t>
            </a:r>
            <a:r>
              <a:rPr lang="es-ES" sz="1400" dirty="0">
                <a:solidFill>
                  <a:schemeClr val="tx1"/>
                </a:solidFill>
              </a:rPr>
              <a:t>por los </a:t>
            </a:r>
            <a:r>
              <a:rPr lang="es-ES" sz="1400" dirty="0" smtClean="0">
                <a:solidFill>
                  <a:schemeClr val="tx1"/>
                </a:solidFill>
              </a:rPr>
              <a:t>competidores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24350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2. ANÁLISIS DE COSTES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7 CuadroTexto"/>
          <p:cNvSpPr txBox="1">
            <a:spLocks noChangeArrowheads="1"/>
          </p:cNvSpPr>
          <p:nvPr/>
        </p:nvSpPr>
        <p:spPr bwMode="auto">
          <a:xfrm>
            <a:off x="431824" y="555526"/>
            <a:ext cx="2556000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2.4 Fijación del precio de venta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620223" y="1610385"/>
            <a:ext cx="2735201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Precio = Coste total + Margen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95464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48" y="2379315"/>
            <a:ext cx="44958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18 Rectángulo redondeado"/>
          <p:cNvSpPr/>
          <p:nvPr/>
        </p:nvSpPr>
        <p:spPr>
          <a:xfrm>
            <a:off x="251521" y="843558"/>
            <a:ext cx="8641654" cy="93610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ES" sz="1400" dirty="0">
                <a:solidFill>
                  <a:schemeClr val="tx1"/>
                </a:solidFill>
              </a:rPr>
              <a:t>El </a:t>
            </a:r>
            <a:r>
              <a:rPr lang="es-ES" sz="1400" b="1" u="sng" dirty="0">
                <a:solidFill>
                  <a:schemeClr val="tx1"/>
                </a:solidFill>
              </a:rPr>
              <a:t>umbral de rentabilidad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dirty="0">
                <a:solidFill>
                  <a:schemeClr val="tx1"/>
                </a:solidFill>
              </a:rPr>
              <a:t>viene dado por el volumen de producción y ventas necesario para el que el beneficio de la empresa sea igual a 0, es decir, es el nivel de ventas en el que los ingresos de la empresa cubren todos los costes (fijos y variables), pero sin dar aún </a:t>
            </a:r>
            <a:r>
              <a:rPr lang="es-ES" sz="1400" dirty="0" smtClean="0">
                <a:solidFill>
                  <a:schemeClr val="tx1"/>
                </a:solidFill>
              </a:rPr>
              <a:t>beneficios.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0" y="47319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-24350" y="-5148"/>
            <a:ext cx="9144537" cy="462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48463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2. </a:t>
            </a:r>
            <a:r>
              <a:rPr lang="es-E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ANÁLISIS DE COSTES</a:t>
            </a:r>
            <a:endParaRPr lang="es-ES" sz="2400" b="1" spc="300" dirty="0">
              <a:ln w="11430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solidFill>
                <a:srgbClr val="FF66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0250" name="Text Box 27"/>
          <p:cNvSpPr txBox="1">
            <a:spLocks noChangeArrowheads="1"/>
          </p:cNvSpPr>
          <p:nvPr/>
        </p:nvSpPr>
        <p:spPr bwMode="auto">
          <a:xfrm>
            <a:off x="5867400" y="195263"/>
            <a:ext cx="3025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 smtClean="0">
                <a:latin typeface="+mj-lt"/>
              </a:rPr>
              <a:t>Empresa e iniciativa emprendedora</a:t>
            </a:r>
            <a:endParaRPr lang="es-ES" sz="1200" i="1" dirty="0">
              <a:latin typeface="+mj-lt"/>
            </a:endParaRPr>
          </a:p>
        </p:txBody>
      </p:sp>
      <p:pic>
        <p:nvPicPr>
          <p:cNvPr id="26" name="Picture 2" descr="CEINMARK NUEV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7 CuadroTexto"/>
          <p:cNvSpPr txBox="1">
            <a:spLocks noChangeArrowheads="1"/>
          </p:cNvSpPr>
          <p:nvPr/>
        </p:nvSpPr>
        <p:spPr bwMode="auto">
          <a:xfrm>
            <a:off x="431824" y="555526"/>
            <a:ext cx="428419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sz="1400" b="1" dirty="0" smtClean="0">
                <a:solidFill>
                  <a:schemeClr val="tx1"/>
                </a:solidFill>
                <a:latin typeface="+mj-lt"/>
                <a:cs typeface="Arial" charset="0"/>
              </a:rPr>
              <a:t>2.5 Cálculo del umbral de rentabilidad o punto muerto</a:t>
            </a:r>
            <a:endParaRPr lang="es-ES" sz="14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620223" y="1923678"/>
            <a:ext cx="4463945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Punto muerto: Ingresos Totales = Costes Totales</a:t>
            </a: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4896544" y="2812742"/>
            <a:ext cx="4211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+mn-lt"/>
              </a:rPr>
              <a:t>Cálculo </a:t>
            </a:r>
            <a:r>
              <a:rPr lang="es-ES" sz="1400" dirty="0">
                <a:latin typeface="+mn-lt"/>
              </a:rPr>
              <a:t>matemático del umbral de rentabilidad</a:t>
            </a:r>
          </a:p>
          <a:p>
            <a:pPr algn="ctr"/>
            <a:r>
              <a:rPr lang="es-ES" sz="1400" dirty="0">
                <a:latin typeface="+mn-lt"/>
              </a:rPr>
              <a:t>IT = CT</a:t>
            </a:r>
          </a:p>
          <a:p>
            <a:pPr algn="ctr"/>
            <a:r>
              <a:rPr lang="es-ES" sz="1400" dirty="0">
                <a:latin typeface="+mn-lt"/>
              </a:rPr>
              <a:t>IT = CF + CV</a:t>
            </a:r>
          </a:p>
          <a:p>
            <a:pPr algn="ctr"/>
            <a:r>
              <a:rPr lang="es-ES" sz="1400" dirty="0">
                <a:latin typeface="+mn-lt"/>
              </a:rPr>
              <a:t>p*q = CF + CVU *q</a:t>
            </a:r>
          </a:p>
          <a:p>
            <a:pPr algn="ctr"/>
            <a:r>
              <a:rPr lang="es-ES" sz="1400" dirty="0">
                <a:latin typeface="+mn-lt"/>
              </a:rPr>
              <a:t>p*q – (CVU*q) = CF</a:t>
            </a:r>
          </a:p>
          <a:p>
            <a:pPr algn="ctr"/>
            <a:r>
              <a:rPr lang="es-ES" sz="1400" dirty="0">
                <a:latin typeface="+mn-lt"/>
              </a:rPr>
              <a:t>q (p – CVU) = CF</a:t>
            </a:r>
          </a:p>
          <a:p>
            <a:pPr algn="ctr"/>
            <a:r>
              <a:rPr lang="es-ES" sz="1400" dirty="0">
                <a:latin typeface="+mn-lt"/>
              </a:rPr>
              <a:t>q = CF / (p – CVU)</a:t>
            </a:r>
          </a:p>
        </p:txBody>
      </p:sp>
    </p:spTree>
    <p:extLst>
      <p:ext uri="{BB962C8B-B14F-4D97-AF65-F5344CB8AC3E}">
        <p14:creationId xmlns:p14="http://schemas.microsoft.com/office/powerpoint/2010/main" xmlns="" val="3321439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13659</TotalTime>
  <Words>1108</Words>
  <Application>Microsoft Office PowerPoint</Application>
  <PresentationFormat>Presentación en pantalla (16:9)</PresentationFormat>
  <Paragraphs>101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Lus</dc:creator>
  <cp:lastModifiedBy>Usuario</cp:lastModifiedBy>
  <cp:revision>1313</cp:revision>
  <dcterms:created xsi:type="dcterms:W3CDTF">2013-09-21T08:39:53Z</dcterms:created>
  <dcterms:modified xsi:type="dcterms:W3CDTF">2023-09-12T07:44:47Z</dcterms:modified>
</cp:coreProperties>
</file>