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Gill Sans"/>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7c6e38a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a7c6e38a5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13" name="Shape 13"/>
        <p:cNvGrpSpPr/>
        <p:nvPr/>
      </p:nvGrpSpPr>
      <p:grpSpPr>
        <a:xfrm>
          <a:off x="0" y="0"/>
          <a:ext cx="0" cy="0"/>
          <a:chOff x="0" y="0"/>
          <a:chExt cx="0" cy="0"/>
        </a:xfrm>
      </p:grpSpPr>
      <p:sp>
        <p:nvSpPr>
          <p:cNvPr id="14" name="Google Shape;14;p2"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2"/>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17" name="Google Shape;17;p2"/>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95E04"/>
                </a:solidFill>
                <a:latin typeface="Gill Sans"/>
                <a:ea typeface="Gill Sans"/>
                <a:cs typeface="Gill Sans"/>
                <a:sym typeface="Gill Sans"/>
              </a:defRPr>
            </a:lvl1pPr>
            <a:lvl2pPr indent="0" lvl="1" marL="0" algn="r">
              <a:spcBef>
                <a:spcPts val="0"/>
              </a:spcBef>
              <a:buNone/>
              <a:defRPr b="0" i="0" sz="1200" u="none" cap="none" strike="noStrike">
                <a:solidFill>
                  <a:srgbClr val="895E04"/>
                </a:solidFill>
                <a:latin typeface="Gill Sans"/>
                <a:ea typeface="Gill Sans"/>
                <a:cs typeface="Gill Sans"/>
                <a:sym typeface="Gill Sans"/>
              </a:defRPr>
            </a:lvl2pPr>
            <a:lvl3pPr indent="0" lvl="2" marL="0" algn="r">
              <a:spcBef>
                <a:spcPts val="0"/>
              </a:spcBef>
              <a:buNone/>
              <a:defRPr b="0" i="0" sz="1200" u="none" cap="none" strike="noStrike">
                <a:solidFill>
                  <a:srgbClr val="895E04"/>
                </a:solidFill>
                <a:latin typeface="Gill Sans"/>
                <a:ea typeface="Gill Sans"/>
                <a:cs typeface="Gill Sans"/>
                <a:sym typeface="Gill Sans"/>
              </a:defRPr>
            </a:lvl3pPr>
            <a:lvl4pPr indent="0" lvl="3" marL="0" algn="r">
              <a:spcBef>
                <a:spcPts val="0"/>
              </a:spcBef>
              <a:buNone/>
              <a:defRPr b="0" i="0" sz="1200" u="none" cap="none" strike="noStrike">
                <a:solidFill>
                  <a:srgbClr val="895E04"/>
                </a:solidFill>
                <a:latin typeface="Gill Sans"/>
                <a:ea typeface="Gill Sans"/>
                <a:cs typeface="Gill Sans"/>
                <a:sym typeface="Gill Sans"/>
              </a:defRPr>
            </a:lvl4pPr>
            <a:lvl5pPr indent="0" lvl="4" marL="0" algn="r">
              <a:spcBef>
                <a:spcPts val="0"/>
              </a:spcBef>
              <a:buNone/>
              <a:defRPr b="0" i="0" sz="1200" u="none" cap="none" strike="noStrike">
                <a:solidFill>
                  <a:srgbClr val="895E04"/>
                </a:solidFill>
                <a:latin typeface="Gill Sans"/>
                <a:ea typeface="Gill Sans"/>
                <a:cs typeface="Gill Sans"/>
                <a:sym typeface="Gill Sans"/>
              </a:defRPr>
            </a:lvl5pPr>
            <a:lvl6pPr indent="0" lvl="5" marL="0" algn="r">
              <a:spcBef>
                <a:spcPts val="0"/>
              </a:spcBef>
              <a:buNone/>
              <a:defRPr b="0" i="0" sz="1200" u="none" cap="none" strike="noStrike">
                <a:solidFill>
                  <a:srgbClr val="895E04"/>
                </a:solidFill>
                <a:latin typeface="Gill Sans"/>
                <a:ea typeface="Gill Sans"/>
                <a:cs typeface="Gill Sans"/>
                <a:sym typeface="Gill Sans"/>
              </a:defRPr>
            </a:lvl6pPr>
            <a:lvl7pPr indent="0" lvl="6" marL="0" algn="r">
              <a:spcBef>
                <a:spcPts val="0"/>
              </a:spcBef>
              <a:buNone/>
              <a:defRPr b="0" i="0" sz="1200" u="none" cap="none" strike="noStrike">
                <a:solidFill>
                  <a:srgbClr val="895E04"/>
                </a:solidFill>
                <a:latin typeface="Gill Sans"/>
                <a:ea typeface="Gill Sans"/>
                <a:cs typeface="Gill Sans"/>
                <a:sym typeface="Gill Sans"/>
              </a:defRPr>
            </a:lvl7pPr>
            <a:lvl8pPr indent="0" lvl="7" marL="0" algn="r">
              <a:spcBef>
                <a:spcPts val="0"/>
              </a:spcBef>
              <a:buNone/>
              <a:defRPr b="0" i="0" sz="1200" u="none" cap="none" strike="noStrike">
                <a:solidFill>
                  <a:srgbClr val="895E04"/>
                </a:solidFill>
                <a:latin typeface="Gill Sans"/>
                <a:ea typeface="Gill Sans"/>
                <a:cs typeface="Gill Sans"/>
                <a:sym typeface="Gill Sans"/>
              </a:defRPr>
            </a:lvl8pPr>
            <a:lvl9pPr indent="0" lvl="8" marL="0" algn="r">
              <a:spcBef>
                <a:spcPts val="0"/>
              </a:spcBef>
              <a:buNone/>
              <a:defRPr b="0" i="0" sz="1200" u="none" cap="none" strike="noStrike">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20" name="Google Shape;20;p2"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txBox="1"/>
          <p:nvPr>
            <p:ph idx="1" type="body"/>
          </p:nvPr>
        </p:nvSpPr>
        <p:spPr>
          <a:xfrm rot="5400000">
            <a:off x="4544043" y="-1006365"/>
            <a:ext cx="3593591" cy="10178322"/>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2" name="Google Shape;82;p1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8" name="Google Shape;88;p1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4" name="Google Shape;24;p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0" name="Google Shape;30;p4"/>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Gill Sans"/>
                <a:ea typeface="Gill Sans"/>
                <a:cs typeface="Gill Sans"/>
                <a:sym typeface="Gill Sans"/>
              </a:defRPr>
            </a:lvl1pPr>
            <a:lvl2pPr indent="0" lvl="1" marL="0" algn="r">
              <a:spcBef>
                <a:spcPts val="0"/>
              </a:spcBef>
              <a:buNone/>
              <a:defRPr b="0" i="0" sz="1200" u="none" cap="none" strike="noStrike">
                <a:solidFill>
                  <a:schemeClr val="lt2"/>
                </a:solidFill>
                <a:latin typeface="Gill Sans"/>
                <a:ea typeface="Gill Sans"/>
                <a:cs typeface="Gill Sans"/>
                <a:sym typeface="Gill Sans"/>
              </a:defRPr>
            </a:lvl2pPr>
            <a:lvl3pPr indent="0" lvl="2" marL="0" algn="r">
              <a:spcBef>
                <a:spcPts val="0"/>
              </a:spcBef>
              <a:buNone/>
              <a:defRPr b="0" i="0" sz="1200" u="none" cap="none" strike="noStrike">
                <a:solidFill>
                  <a:schemeClr val="lt2"/>
                </a:solidFill>
                <a:latin typeface="Gill Sans"/>
                <a:ea typeface="Gill Sans"/>
                <a:cs typeface="Gill Sans"/>
                <a:sym typeface="Gill Sans"/>
              </a:defRPr>
            </a:lvl3pPr>
            <a:lvl4pPr indent="0" lvl="3" marL="0" algn="r">
              <a:spcBef>
                <a:spcPts val="0"/>
              </a:spcBef>
              <a:buNone/>
              <a:defRPr b="0" i="0" sz="1200" u="none" cap="none" strike="noStrike">
                <a:solidFill>
                  <a:schemeClr val="lt2"/>
                </a:solidFill>
                <a:latin typeface="Gill Sans"/>
                <a:ea typeface="Gill Sans"/>
                <a:cs typeface="Gill Sans"/>
                <a:sym typeface="Gill Sans"/>
              </a:defRPr>
            </a:lvl4pPr>
            <a:lvl5pPr indent="0" lvl="4" marL="0" algn="r">
              <a:spcBef>
                <a:spcPts val="0"/>
              </a:spcBef>
              <a:buNone/>
              <a:defRPr b="0" i="0" sz="1200" u="none" cap="none" strike="noStrike">
                <a:solidFill>
                  <a:schemeClr val="lt2"/>
                </a:solidFill>
                <a:latin typeface="Gill Sans"/>
                <a:ea typeface="Gill Sans"/>
                <a:cs typeface="Gill Sans"/>
                <a:sym typeface="Gill Sans"/>
              </a:defRPr>
            </a:lvl5pPr>
            <a:lvl6pPr indent="0" lvl="5" marL="0" algn="r">
              <a:spcBef>
                <a:spcPts val="0"/>
              </a:spcBef>
              <a:buNone/>
              <a:defRPr b="0" i="0" sz="1200" u="none" cap="none" strike="noStrike">
                <a:solidFill>
                  <a:schemeClr val="lt2"/>
                </a:solidFill>
                <a:latin typeface="Gill Sans"/>
                <a:ea typeface="Gill Sans"/>
                <a:cs typeface="Gill Sans"/>
                <a:sym typeface="Gill Sans"/>
              </a:defRPr>
            </a:lvl6pPr>
            <a:lvl7pPr indent="0" lvl="6" marL="0" algn="r">
              <a:spcBef>
                <a:spcPts val="0"/>
              </a:spcBef>
              <a:buNone/>
              <a:defRPr b="0" i="0" sz="1200" u="none" cap="none" strike="noStrike">
                <a:solidFill>
                  <a:schemeClr val="lt2"/>
                </a:solidFill>
                <a:latin typeface="Gill Sans"/>
                <a:ea typeface="Gill Sans"/>
                <a:cs typeface="Gill Sans"/>
                <a:sym typeface="Gill Sans"/>
              </a:defRPr>
            </a:lvl7pPr>
            <a:lvl8pPr indent="0" lvl="7" marL="0" algn="r">
              <a:spcBef>
                <a:spcPts val="0"/>
              </a:spcBef>
              <a:buNone/>
              <a:defRPr b="0" i="0" sz="1200" u="none" cap="none" strike="noStrike">
                <a:solidFill>
                  <a:schemeClr val="lt2"/>
                </a:solidFill>
                <a:latin typeface="Gill Sans"/>
                <a:ea typeface="Gill Sans"/>
                <a:cs typeface="Gill Sans"/>
                <a:sym typeface="Gill Sans"/>
              </a:defRPr>
            </a:lvl8pPr>
            <a:lvl9pPr indent="0" lvl="8" marL="0" algn="r">
              <a:spcBef>
                <a:spcPts val="0"/>
              </a:spcBef>
              <a:buNone/>
              <a:defRPr b="0" i="0" sz="12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grpSp>
        <p:nvGrpSpPr>
          <p:cNvPr id="33" name="Google Shape;33;p4" title="left scallop shape"/>
          <p:cNvGrpSpPr/>
          <p:nvPr/>
        </p:nvGrpSpPr>
        <p:grpSpPr>
          <a:xfrm>
            <a:off x="0" y="0"/>
            <a:ext cx="2814638" cy="6858000"/>
            <a:chOff x="0" y="0"/>
            <a:chExt cx="2814638" cy="6858000"/>
          </a:xfrm>
        </p:grpSpPr>
        <p:sp>
          <p:nvSpPr>
            <p:cNvPr id="34" name="Google Shape;34;p4"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5" name="Google Shape;35;p4"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39" name="Google Shape;39;p5"/>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0" name="Google Shape;40;p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6" name="Google Shape;46;p6"/>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7" name="Google Shape;47;p6"/>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48" name="Google Shape;48;p6"/>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9" name="Google Shape;49;p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9"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9"/>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5" name="Google Shape;65;p9"/>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66" name="Google Shape;66;p9"/>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69" name="Google Shape;69;p9"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10"/>
          <p:cNvSpPr/>
          <p:nvPr>
            <p:ph idx="2" type="pic"/>
          </p:nvPr>
        </p:nvSpPr>
        <p:spPr>
          <a:xfrm>
            <a:off x="283464" y="0"/>
            <a:ext cx="7355585" cy="6857999"/>
          </a:xfrm>
          <a:prstGeom prst="rect">
            <a:avLst/>
          </a:prstGeom>
          <a:noFill/>
          <a:ln>
            <a:noFill/>
          </a:ln>
        </p:spPr>
        <p:txBody>
          <a:bodyPr anchorCtr="0" anchor="t" bIns="45700" lIns="91425" spcFirstLastPara="1" rIns="91425" wrap="square" tIns="45700">
            <a:noAutofit/>
          </a:bodyPr>
          <a:lstStyle>
            <a:lvl1pPr lvl="0" marR="0" rtl="0" algn="l">
              <a:lnSpc>
                <a:spcPct val="110000"/>
              </a:lnSpc>
              <a:spcBef>
                <a:spcPts val="700"/>
              </a:spcBef>
              <a:spcAft>
                <a:spcPts val="0"/>
              </a:spcAft>
              <a:buClr>
                <a:schemeClr val="dk2"/>
              </a:buClr>
              <a:buSzPts val="3200"/>
              <a:buFont typeface="Arial"/>
              <a:buNone/>
              <a:defRPr b="0" i="0" sz="3200" u="none" cap="none" strike="noStrike">
                <a:solidFill>
                  <a:srgbClr val="595959"/>
                </a:solidFill>
                <a:latin typeface="Gill Sans"/>
                <a:ea typeface="Gill Sans"/>
                <a:cs typeface="Gill Sans"/>
                <a:sym typeface="Gill Sans"/>
              </a:defRPr>
            </a:lvl1pPr>
            <a:lvl2pPr lvl="1" marR="0" rtl="0" algn="l">
              <a:lnSpc>
                <a:spcPct val="110000"/>
              </a:lnSpc>
              <a:spcBef>
                <a:spcPts val="700"/>
              </a:spcBef>
              <a:spcAft>
                <a:spcPts val="0"/>
              </a:spcAft>
              <a:buClr>
                <a:schemeClr val="dk2"/>
              </a:buClr>
              <a:buSzPts val="2800"/>
              <a:buFont typeface="Gill Sans"/>
              <a:buNone/>
              <a:defRPr b="0" i="0" sz="2800" u="none" cap="none" strike="noStrike">
                <a:solidFill>
                  <a:srgbClr val="595959"/>
                </a:solidFill>
                <a:latin typeface="Gill Sans"/>
                <a:ea typeface="Gill Sans"/>
                <a:cs typeface="Gill Sans"/>
                <a:sym typeface="Gill Sans"/>
              </a:defRPr>
            </a:lvl2pPr>
            <a:lvl3pPr lvl="2" marR="0" rtl="0" algn="l">
              <a:lnSpc>
                <a:spcPct val="110000"/>
              </a:lnSpc>
              <a:spcBef>
                <a:spcPts val="7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3pPr>
            <a:lvl4pPr lvl="3"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4pPr>
            <a:lvl5pPr lvl="4"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5pPr>
            <a:lvl6pPr lvl="5"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6pPr>
            <a:lvl7pPr lvl="6"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7pPr>
            <a:lvl8pPr lvl="7" marR="0" rtl="0" algn="l">
              <a:lnSpc>
                <a:spcPct val="110000"/>
              </a:lnSpc>
              <a:spcBef>
                <a:spcPts val="700"/>
              </a:spcBef>
              <a:spcAft>
                <a:spcPts val="0"/>
              </a:spcAft>
              <a:buClr>
                <a:schemeClr val="dk2"/>
              </a:buClr>
              <a:buSzPts val="2000"/>
              <a:buFont typeface="Gill Sans"/>
              <a:buNone/>
              <a:defRPr b="0" i="0" sz="2000" u="none" cap="none" strike="noStrike">
                <a:solidFill>
                  <a:srgbClr val="595959"/>
                </a:solidFill>
                <a:latin typeface="Gill Sans"/>
                <a:ea typeface="Gill Sans"/>
                <a:cs typeface="Gill Sans"/>
                <a:sym typeface="Gill Sans"/>
              </a:defRPr>
            </a:lvl8pPr>
            <a:lvl9pPr lvl="8" marR="0" rtl="0" algn="l">
              <a:lnSpc>
                <a:spcPct val="110000"/>
              </a:lnSpc>
              <a:spcBef>
                <a:spcPts val="700"/>
              </a:spcBef>
              <a:spcAft>
                <a:spcPts val="0"/>
              </a:spcAft>
              <a:buClr>
                <a:schemeClr val="dk2"/>
              </a:buClr>
              <a:buSzPts val="2000"/>
              <a:buFont typeface="Arial"/>
              <a:buNone/>
              <a:defRPr b="0" i="0" sz="2000" u="none" cap="none" strike="noStrike">
                <a:solidFill>
                  <a:srgbClr val="595959"/>
                </a:solidFill>
                <a:latin typeface="Gill Sans"/>
                <a:ea typeface="Gill Sans"/>
                <a:cs typeface="Gill Sans"/>
                <a:sym typeface="Gill Sans"/>
              </a:defRPr>
            </a:lvl9pPr>
          </a:lstStyle>
          <a:p/>
        </p:txBody>
      </p:sp>
      <p:sp>
        <p:nvSpPr>
          <p:cNvPr id="72" name="Google Shape;72;p10"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10"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6" name="Google Shape;76;p10"/>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8" name="Google Shape;8;p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s-ES"/>
              <a:t>‹#›</a:t>
            </a:fld>
            <a:endParaRPr/>
          </a:p>
        </p:txBody>
      </p:sp>
      <p:sp>
        <p:nvSpPr>
          <p:cNvPr id="11" name="Google Shape;11;p1"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blindtextgenerator.com/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0000"/>
              <a:buFont typeface="Impact"/>
              <a:buNone/>
            </a:pPr>
            <a:r>
              <a:rPr lang="es-ES"/>
              <a:t>WELCOME TO</a:t>
            </a:r>
            <a:br>
              <a:rPr lang="es-ES"/>
            </a:br>
            <a:r>
              <a:rPr lang="es-ES"/>
              <a:t>GIT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PRÁCTICA 0: </a:t>
            </a:r>
            <a:r>
              <a:rPr lang="es-ES"/>
              <a:t>TRABAJO EN CLASE</a:t>
            </a:r>
            <a:endParaRPr/>
          </a:p>
        </p:txBody>
      </p:sp>
      <p:sp>
        <p:nvSpPr>
          <p:cNvPr id="153" name="Google Shape;153;p22"/>
          <p:cNvSpPr txBox="1"/>
          <p:nvPr>
            <p:ph idx="1" type="body"/>
          </p:nvPr>
        </p:nvSpPr>
        <p:spPr>
          <a:xfrm>
            <a:off x="1251678" y="1479178"/>
            <a:ext cx="10178322" cy="5208493"/>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1850"/>
              <a:buFont typeface="Impact"/>
              <a:buAutoNum type="arabicPeriod"/>
            </a:pPr>
            <a:r>
              <a:rPr lang="es-ES" sz="1850"/>
              <a:t>Mediante cd accedemos a la carpeta “trabajo” que se acaba de crear</a:t>
            </a:r>
            <a:endParaRPr/>
          </a:p>
          <a:p>
            <a:pPr indent="-228600" lvl="1" marL="685800" rtl="0" algn="l">
              <a:lnSpc>
                <a:spcPct val="90000"/>
              </a:lnSpc>
              <a:spcBef>
                <a:spcPts val="700"/>
              </a:spcBef>
              <a:spcAft>
                <a:spcPts val="0"/>
              </a:spcAft>
              <a:buSzPts val="1665"/>
              <a:buChar char="–"/>
            </a:pPr>
            <a:r>
              <a:rPr lang="es-ES" sz="1665"/>
              <a:t>Vemos como además de la ruta vemos (master) que es la rama en la que estamos</a:t>
            </a:r>
            <a:endParaRPr/>
          </a:p>
          <a:p>
            <a:pPr indent="-457200" lvl="0" marL="457200" rtl="0" algn="l">
              <a:lnSpc>
                <a:spcPct val="90000"/>
              </a:lnSpc>
              <a:spcBef>
                <a:spcPts val="700"/>
              </a:spcBef>
              <a:spcAft>
                <a:spcPts val="0"/>
              </a:spcAft>
              <a:buSzPts val="1850"/>
              <a:buFont typeface="Impact"/>
              <a:buAutoNum type="arabicPeriod"/>
            </a:pPr>
            <a:r>
              <a:rPr lang="es-ES" sz="1850"/>
              <a:t>A continuación crearemos un documento .txt (texto plano) con un texto aleatorio (podemos usar </a:t>
            </a:r>
            <a:r>
              <a:rPr lang="es-ES" sz="1850" u="sng">
                <a:solidFill>
                  <a:schemeClr val="hlink"/>
                </a:solidFill>
                <a:hlinkClick r:id="rId3"/>
              </a:rPr>
              <a:t>https://www.blindtextgenerator.com/es</a:t>
            </a:r>
            <a:r>
              <a:rPr lang="es-ES" sz="1850"/>
              <a:t>) en la carpeta trabajo y lo guardamos.</a:t>
            </a:r>
            <a:endParaRPr/>
          </a:p>
          <a:p>
            <a:pPr indent="-457200" lvl="0" marL="457200" rtl="0" algn="l">
              <a:lnSpc>
                <a:spcPct val="90000"/>
              </a:lnSpc>
              <a:spcBef>
                <a:spcPts val="700"/>
              </a:spcBef>
              <a:spcAft>
                <a:spcPts val="0"/>
              </a:spcAft>
              <a:buSzPts val="1850"/>
              <a:buFont typeface="Impact"/>
              <a:buAutoNum type="arabicPeriod"/>
            </a:pPr>
            <a:r>
              <a:rPr lang="es-ES" sz="1850"/>
              <a:t>Como hemos realizado una parte significativa de la tarea ejecutamos los siguientes comandos:</a:t>
            </a:r>
            <a:endParaRPr/>
          </a:p>
          <a:p>
            <a:pPr indent="-228600" lvl="1" marL="685800" rtl="0" algn="l">
              <a:lnSpc>
                <a:spcPct val="90000"/>
              </a:lnSpc>
              <a:spcBef>
                <a:spcPts val="700"/>
              </a:spcBef>
              <a:spcAft>
                <a:spcPts val="0"/>
              </a:spcAft>
              <a:buSzPts val="1665"/>
              <a:buChar char="–"/>
            </a:pPr>
            <a:r>
              <a:rPr lang="es-ES" sz="1665"/>
              <a:t>git add .</a:t>
            </a:r>
            <a:endParaRPr/>
          </a:p>
          <a:p>
            <a:pPr indent="-228600" lvl="1" marL="685800" rtl="0" algn="l">
              <a:lnSpc>
                <a:spcPct val="90000"/>
              </a:lnSpc>
              <a:spcBef>
                <a:spcPts val="700"/>
              </a:spcBef>
              <a:spcAft>
                <a:spcPts val="0"/>
              </a:spcAft>
              <a:buSzPts val="1665"/>
              <a:buChar char="–"/>
            </a:pPr>
            <a:r>
              <a:rPr lang="es-ES" sz="1665"/>
              <a:t>git commit –m “Trabajo en clase empezado”</a:t>
            </a:r>
            <a:endParaRPr/>
          </a:p>
          <a:p>
            <a:pPr indent="-457200" lvl="0" marL="457200" rtl="0" algn="l">
              <a:lnSpc>
                <a:spcPct val="90000"/>
              </a:lnSpc>
              <a:spcBef>
                <a:spcPts val="700"/>
              </a:spcBef>
              <a:spcAft>
                <a:spcPts val="0"/>
              </a:spcAft>
              <a:buSzPts val="1850"/>
              <a:buFont typeface="Impact"/>
              <a:buAutoNum type="arabicPeriod"/>
            </a:pPr>
            <a:r>
              <a:rPr lang="es-ES" sz="1850"/>
              <a:t>Actualizamos el texto borrando varias líneas y añadiendo un párrafo más.</a:t>
            </a:r>
            <a:endParaRPr/>
          </a:p>
          <a:p>
            <a:pPr indent="-457200" lvl="0" marL="457200" rtl="0" algn="l">
              <a:lnSpc>
                <a:spcPct val="90000"/>
              </a:lnSpc>
              <a:spcBef>
                <a:spcPts val="700"/>
              </a:spcBef>
              <a:spcAft>
                <a:spcPts val="0"/>
              </a:spcAft>
              <a:buSzPts val="1850"/>
              <a:buFont typeface="Impact"/>
              <a:buAutoNum type="arabicPeriod"/>
            </a:pPr>
            <a:r>
              <a:rPr lang="es-ES" sz="1850"/>
              <a:t>Como ya hemos terminado nuestro trabajo en clase volvemos a ejecutar:</a:t>
            </a:r>
            <a:endParaRPr/>
          </a:p>
          <a:p>
            <a:pPr indent="-228600" lvl="1" marL="685800" rtl="0" algn="l">
              <a:lnSpc>
                <a:spcPct val="90000"/>
              </a:lnSpc>
              <a:spcBef>
                <a:spcPts val="700"/>
              </a:spcBef>
              <a:spcAft>
                <a:spcPts val="0"/>
              </a:spcAft>
              <a:buSzPts val="1665"/>
              <a:buChar char="–"/>
            </a:pPr>
            <a:r>
              <a:rPr lang="es-ES" sz="1665"/>
              <a:t>git add .</a:t>
            </a:r>
            <a:endParaRPr/>
          </a:p>
          <a:p>
            <a:pPr indent="-228600" lvl="1" marL="685800" rtl="0" algn="l">
              <a:lnSpc>
                <a:spcPct val="90000"/>
              </a:lnSpc>
              <a:spcBef>
                <a:spcPts val="700"/>
              </a:spcBef>
              <a:spcAft>
                <a:spcPts val="0"/>
              </a:spcAft>
              <a:buSzPts val="1665"/>
              <a:buChar char="–"/>
            </a:pPr>
            <a:r>
              <a:rPr lang="es-ES" sz="1665"/>
              <a:t>git commit –m “Trabajo en clase finalizado”</a:t>
            </a:r>
            <a:endParaRPr/>
          </a:p>
          <a:p>
            <a:pPr indent="-228600" lvl="1" marL="685800" rtl="0" algn="l">
              <a:lnSpc>
                <a:spcPct val="90000"/>
              </a:lnSpc>
              <a:spcBef>
                <a:spcPts val="700"/>
              </a:spcBef>
              <a:spcAft>
                <a:spcPts val="0"/>
              </a:spcAft>
              <a:buSzPts val="1665"/>
              <a:buChar char="–"/>
            </a:pPr>
            <a:r>
              <a:rPr lang="es-ES" sz="1665"/>
              <a:t>git push origin master</a:t>
            </a:r>
            <a:endParaRPr sz="1665"/>
          </a:p>
          <a:p>
            <a:pPr indent="-457200" lvl="0" marL="457200" marR="0" rtl="0" algn="l">
              <a:lnSpc>
                <a:spcPct val="90000"/>
              </a:lnSpc>
              <a:spcBef>
                <a:spcPts val="700"/>
              </a:spcBef>
              <a:spcAft>
                <a:spcPts val="0"/>
              </a:spcAft>
              <a:buSzPts val="1850"/>
              <a:buFont typeface="Impact"/>
              <a:buAutoNum type="arabicPeriod"/>
            </a:pPr>
            <a:r>
              <a:rPr lang="es-ES" sz="1850"/>
              <a:t>Introducimos</a:t>
            </a:r>
            <a:r>
              <a:rPr lang="es-ES" sz="1665"/>
              <a:t> el usuario y la contraseña de gitlab.com cuando nos lo pida (sólo lo pedirá la primera vez)</a:t>
            </a:r>
            <a:endParaRPr sz="1665"/>
          </a:p>
          <a:p>
            <a:pPr indent="-228600" lvl="1" marL="685800" rtl="0" algn="l">
              <a:lnSpc>
                <a:spcPct val="90000"/>
              </a:lnSpc>
              <a:spcBef>
                <a:spcPts val="700"/>
              </a:spcBef>
              <a:spcAft>
                <a:spcPts val="0"/>
              </a:spcAft>
              <a:buSzPts val="1665"/>
              <a:buChar char="–"/>
            </a:pPr>
            <a:r>
              <a:rPr lang="es-ES" sz="1665"/>
              <a:t>De esta manera podemos ver cómo nuestro documento está en el repositorio remoto en GitLab</a:t>
            </a:r>
            <a:endParaRPr sz="1665"/>
          </a:p>
          <a:p>
            <a:pPr indent="-228600" lvl="1" marL="685800" rtl="0" algn="l">
              <a:lnSpc>
                <a:spcPct val="90000"/>
              </a:lnSpc>
              <a:spcBef>
                <a:spcPts val="700"/>
              </a:spcBef>
              <a:spcAft>
                <a:spcPts val="0"/>
              </a:spcAft>
              <a:buSzPts val="1665"/>
              <a:buChar char="–"/>
            </a:pPr>
            <a:r>
              <a:rPr lang="es-ES" sz="1665"/>
              <a:t>Además consultando Repositorio 🡪 Cambios, podemos ver los cambios que hemos efectuado en el documento</a:t>
            </a:r>
            <a:endParaRPr sz="1665"/>
          </a:p>
          <a:p>
            <a:pPr indent="-111125" lvl="0" marL="228600" rtl="0" algn="l">
              <a:lnSpc>
                <a:spcPct val="90000"/>
              </a:lnSpc>
              <a:spcBef>
                <a:spcPts val="700"/>
              </a:spcBef>
              <a:spcAft>
                <a:spcPts val="0"/>
              </a:spcAft>
              <a:buSzPts val="1850"/>
              <a:buNone/>
            </a:pPr>
            <a:r>
              <a:t/>
            </a:r>
            <a:endParaRPr sz="18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PRÁCTICA 0: </a:t>
            </a:r>
            <a:r>
              <a:rPr lang="es-ES"/>
              <a:t>TRABAJO EN CASA</a:t>
            </a:r>
            <a:endParaRPr/>
          </a:p>
        </p:txBody>
      </p:sp>
      <p:sp>
        <p:nvSpPr>
          <p:cNvPr id="159" name="Google Shape;159;p23"/>
          <p:cNvSpPr txBox="1"/>
          <p:nvPr>
            <p:ph idx="1" type="body"/>
          </p:nvPr>
        </p:nvSpPr>
        <p:spPr>
          <a:xfrm>
            <a:off x="1251678" y="1470213"/>
            <a:ext cx="10178322" cy="4948516"/>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0"/>
              </a:spcBef>
              <a:spcAft>
                <a:spcPts val="0"/>
              </a:spcAft>
              <a:buSzPts val="1850"/>
              <a:buFont typeface="Impact"/>
              <a:buAutoNum type="arabicPeriod"/>
            </a:pPr>
            <a:r>
              <a:rPr lang="es-ES" sz="1850"/>
              <a:t>Llegamos a casa y queremos seguir trabajando, por lo tanto en nuestro ordenador creamos una carpeta llamada “casa” y la abrimos</a:t>
            </a:r>
            <a:endParaRPr/>
          </a:p>
          <a:p>
            <a:pPr indent="-457200" lvl="0" marL="457200" rtl="0" algn="l">
              <a:lnSpc>
                <a:spcPct val="90000"/>
              </a:lnSpc>
              <a:spcBef>
                <a:spcPts val="700"/>
              </a:spcBef>
              <a:spcAft>
                <a:spcPts val="0"/>
              </a:spcAft>
              <a:buSzPts val="1850"/>
              <a:buFont typeface="Impact"/>
              <a:buAutoNum type="arabicPeriod"/>
            </a:pPr>
            <a:r>
              <a:rPr lang="es-ES" sz="1850"/>
              <a:t>Hacemos clic con el botón derecho dentro de la carpeta (será nuestro repositorio local en el ordenador) y hacemos clic en “Git Bash Here”</a:t>
            </a:r>
            <a:endParaRPr/>
          </a:p>
          <a:p>
            <a:pPr indent="-457200" lvl="0" marL="457200" rtl="0" algn="l">
              <a:lnSpc>
                <a:spcPct val="90000"/>
              </a:lnSpc>
              <a:spcBef>
                <a:spcPts val="700"/>
              </a:spcBef>
              <a:spcAft>
                <a:spcPts val="0"/>
              </a:spcAft>
              <a:buSzPts val="1850"/>
              <a:buFont typeface="Impact"/>
              <a:buAutoNum type="arabicPeriod"/>
            </a:pPr>
            <a:r>
              <a:rPr lang="es-ES" sz="1850"/>
              <a:t>Ejecutaremos el comando git init (para inicializar el repositorio local)</a:t>
            </a:r>
            <a:endParaRPr/>
          </a:p>
          <a:p>
            <a:pPr indent="-457200" lvl="0" marL="457200" rtl="0" algn="l">
              <a:lnSpc>
                <a:spcPct val="90000"/>
              </a:lnSpc>
              <a:spcBef>
                <a:spcPts val="700"/>
              </a:spcBef>
              <a:spcAft>
                <a:spcPts val="0"/>
              </a:spcAft>
              <a:buSzPts val="1850"/>
              <a:buFont typeface="Impact"/>
              <a:buAutoNum type="arabicPeriod"/>
            </a:pPr>
            <a:r>
              <a:rPr lang="es-ES" sz="1850"/>
              <a:t>A continuación ejecutamos git remote add origin + el enlace que está en el botón Clonar del proyecto de GitLab y posteriormente:  “</a:t>
            </a:r>
            <a:r>
              <a:rPr b="1" lang="es-ES" sz="1850"/>
              <a:t>Clonar con HTTPS</a:t>
            </a:r>
            <a:r>
              <a:rPr lang="es-ES" sz="1850"/>
              <a:t>”</a:t>
            </a:r>
            <a:endParaRPr/>
          </a:p>
          <a:p>
            <a:pPr indent="-457200" lvl="0" marL="457200" rtl="0" algn="l">
              <a:lnSpc>
                <a:spcPct val="90000"/>
              </a:lnSpc>
              <a:spcBef>
                <a:spcPts val="700"/>
              </a:spcBef>
              <a:spcAft>
                <a:spcPts val="0"/>
              </a:spcAft>
              <a:buSzPts val="1850"/>
              <a:buFont typeface="Impact"/>
              <a:buAutoNum type="arabicPeriod"/>
            </a:pPr>
            <a:r>
              <a:rPr lang="es-ES" sz="1850"/>
              <a:t>Finalmente utilizaremos git pull origin master para recuperar el trabajo que habíamos hecho en clase</a:t>
            </a:r>
            <a:endParaRPr/>
          </a:p>
          <a:p>
            <a:pPr indent="-457200" lvl="0" marL="457200" rtl="0" algn="l">
              <a:lnSpc>
                <a:spcPct val="90000"/>
              </a:lnSpc>
              <a:spcBef>
                <a:spcPts val="700"/>
              </a:spcBef>
              <a:spcAft>
                <a:spcPts val="0"/>
              </a:spcAft>
              <a:buSzPts val="1850"/>
              <a:buFont typeface="Impact"/>
              <a:buAutoNum type="arabicPeriod"/>
            </a:pPr>
            <a:r>
              <a:rPr lang="es-ES" sz="1850"/>
              <a:t>Añadimos un nuevo párrafo en el archivo de texto </a:t>
            </a:r>
            <a:endParaRPr/>
          </a:p>
          <a:p>
            <a:pPr indent="-457200" lvl="0" marL="457200" rtl="0" algn="l">
              <a:lnSpc>
                <a:spcPct val="90000"/>
              </a:lnSpc>
              <a:spcBef>
                <a:spcPts val="700"/>
              </a:spcBef>
              <a:spcAft>
                <a:spcPts val="0"/>
              </a:spcAft>
              <a:buSzPts val="1850"/>
              <a:buFont typeface="Impact"/>
              <a:buAutoNum type="arabicPeriod"/>
            </a:pPr>
            <a:r>
              <a:rPr lang="es-ES" sz="1850"/>
              <a:t>Como ya hemos terminado nuestro trabajo en casa volvemos a ejecutar:</a:t>
            </a:r>
            <a:endParaRPr/>
          </a:p>
          <a:p>
            <a:pPr indent="-228600" lvl="1" marL="685800" rtl="0" algn="l">
              <a:lnSpc>
                <a:spcPct val="90000"/>
              </a:lnSpc>
              <a:spcBef>
                <a:spcPts val="700"/>
              </a:spcBef>
              <a:spcAft>
                <a:spcPts val="0"/>
              </a:spcAft>
              <a:buSzPts val="1665"/>
              <a:buChar char="–"/>
            </a:pPr>
            <a:r>
              <a:rPr lang="es-ES" sz="1665"/>
              <a:t>git add .</a:t>
            </a:r>
            <a:endParaRPr/>
          </a:p>
          <a:p>
            <a:pPr indent="-228600" lvl="1" marL="685800" rtl="0" algn="l">
              <a:lnSpc>
                <a:spcPct val="90000"/>
              </a:lnSpc>
              <a:spcBef>
                <a:spcPts val="700"/>
              </a:spcBef>
              <a:spcAft>
                <a:spcPts val="0"/>
              </a:spcAft>
              <a:buSzPts val="1665"/>
              <a:buChar char="–"/>
            </a:pPr>
            <a:r>
              <a:rPr lang="es-ES" sz="1665"/>
              <a:t>git commit –m “Trabajo de casa finalizado”</a:t>
            </a:r>
            <a:endParaRPr/>
          </a:p>
          <a:p>
            <a:pPr indent="-228600" lvl="1" marL="685800" rtl="0" algn="l">
              <a:lnSpc>
                <a:spcPct val="90000"/>
              </a:lnSpc>
              <a:spcBef>
                <a:spcPts val="700"/>
              </a:spcBef>
              <a:spcAft>
                <a:spcPts val="0"/>
              </a:spcAft>
              <a:buSzPts val="1665"/>
              <a:buChar char="–"/>
            </a:pPr>
            <a:r>
              <a:rPr lang="es-ES" sz="1665"/>
              <a:t>git push origin master</a:t>
            </a:r>
            <a:endParaRPr/>
          </a:p>
          <a:p>
            <a:pPr indent="-457200" lvl="0" marL="457200" rtl="0" algn="l">
              <a:lnSpc>
                <a:spcPct val="90000"/>
              </a:lnSpc>
              <a:spcBef>
                <a:spcPts val="700"/>
              </a:spcBef>
              <a:spcAft>
                <a:spcPts val="0"/>
              </a:spcAft>
              <a:buSzPts val="1850"/>
              <a:buFont typeface="Impact"/>
              <a:buAutoNum type="arabicPeriod"/>
            </a:pPr>
            <a:r>
              <a:rPr lang="es-ES" sz="1850"/>
              <a:t>Observamos los cambios en GitLab (Repositorio 🡪 Cambios)</a:t>
            </a:r>
            <a:endParaRPr sz="1850"/>
          </a:p>
          <a:p>
            <a:pPr indent="-339725" lvl="0" marL="457200" rtl="0" algn="l">
              <a:lnSpc>
                <a:spcPct val="90000"/>
              </a:lnSpc>
              <a:spcBef>
                <a:spcPts val="700"/>
              </a:spcBef>
              <a:spcAft>
                <a:spcPts val="0"/>
              </a:spcAft>
              <a:buSzPts val="1850"/>
              <a:buFont typeface="Impact"/>
              <a:buNone/>
            </a:pPr>
            <a:r>
              <a:t/>
            </a:r>
            <a:endParaRPr sz="1850"/>
          </a:p>
          <a:p>
            <a:pPr indent="-339725" lvl="0" marL="457200" rtl="0" algn="l">
              <a:lnSpc>
                <a:spcPct val="90000"/>
              </a:lnSpc>
              <a:spcBef>
                <a:spcPts val="700"/>
              </a:spcBef>
              <a:spcAft>
                <a:spcPts val="0"/>
              </a:spcAft>
              <a:buSzPts val="1850"/>
              <a:buFont typeface="Impact"/>
              <a:buNone/>
            </a:pPr>
            <a:r>
              <a:t/>
            </a:r>
            <a:endParaRPr sz="1850"/>
          </a:p>
          <a:p>
            <a:pPr indent="-339725" lvl="0" marL="457200" rtl="0" algn="l">
              <a:lnSpc>
                <a:spcPct val="90000"/>
              </a:lnSpc>
              <a:spcBef>
                <a:spcPts val="700"/>
              </a:spcBef>
              <a:spcAft>
                <a:spcPts val="0"/>
              </a:spcAft>
              <a:buSzPts val="1850"/>
              <a:buFont typeface="Impact"/>
              <a:buNone/>
            </a:pPr>
            <a:r>
              <a:t/>
            </a:r>
            <a:endParaRPr sz="1850"/>
          </a:p>
          <a:p>
            <a:pPr indent="-339725" lvl="0" marL="457200" rtl="0" algn="l">
              <a:lnSpc>
                <a:spcPct val="90000"/>
              </a:lnSpc>
              <a:spcBef>
                <a:spcPts val="700"/>
              </a:spcBef>
              <a:spcAft>
                <a:spcPts val="0"/>
              </a:spcAft>
              <a:buSzPts val="1850"/>
              <a:buFont typeface="Impact"/>
              <a:buNone/>
            </a:pPr>
            <a:r>
              <a:t/>
            </a:r>
            <a:endParaRPr sz="1850"/>
          </a:p>
          <a:p>
            <a:pPr indent="-339725" lvl="0" marL="457200" rtl="0" algn="l">
              <a:lnSpc>
                <a:spcPct val="90000"/>
              </a:lnSpc>
              <a:spcBef>
                <a:spcPts val="700"/>
              </a:spcBef>
              <a:spcAft>
                <a:spcPts val="0"/>
              </a:spcAft>
              <a:buSzPts val="1850"/>
              <a:buFont typeface="Impact"/>
              <a:buNone/>
            </a:pPr>
            <a:r>
              <a:t/>
            </a:r>
            <a:endParaRPr sz="18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PROPUESTA DE TRABAJO AUTÓNOMO</a:t>
            </a:r>
            <a:endParaRPr/>
          </a:p>
        </p:txBody>
      </p:sp>
      <p:sp>
        <p:nvSpPr>
          <p:cNvPr id="165" name="Google Shape;165;p24"/>
          <p:cNvSpPr txBox="1"/>
          <p:nvPr>
            <p:ph idx="1" type="body"/>
          </p:nvPr>
        </p:nvSpPr>
        <p:spPr>
          <a:xfrm>
            <a:off x="1251678" y="1389531"/>
            <a:ext cx="10178322" cy="2160493"/>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2000"/>
              <a:buChar char="•"/>
            </a:pPr>
            <a:r>
              <a:rPr lang="es-ES"/>
              <a:t>En parejas cread  un subgrupo llamado ejercicio 1 y cada uno un proyecto en GitLab con vuestro nombre y primer apellido</a:t>
            </a:r>
            <a:endParaRPr/>
          </a:p>
          <a:p>
            <a:pPr indent="-228600" lvl="0" marL="228600" rtl="0" algn="l">
              <a:lnSpc>
                <a:spcPct val="110000"/>
              </a:lnSpc>
              <a:spcBef>
                <a:spcPts val="700"/>
              </a:spcBef>
              <a:spcAft>
                <a:spcPts val="0"/>
              </a:spcAft>
              <a:buSzPts val="2000"/>
              <a:buChar char="•"/>
            </a:pPr>
            <a:r>
              <a:rPr lang="es-ES"/>
              <a:t>Clonáoslo en un repositorio local</a:t>
            </a:r>
            <a:endParaRPr/>
          </a:p>
          <a:p>
            <a:pPr indent="-228600" lvl="0" marL="228600" rtl="0" algn="l">
              <a:lnSpc>
                <a:spcPct val="110000"/>
              </a:lnSpc>
              <a:spcBef>
                <a:spcPts val="700"/>
              </a:spcBef>
              <a:spcAft>
                <a:spcPts val="0"/>
              </a:spcAft>
              <a:buSzPts val="2000"/>
              <a:buChar char="•"/>
            </a:pPr>
            <a:r>
              <a:rPr lang="es-ES"/>
              <a:t>Añadid contenido, incluyendo carpetas, imágenes y archivos de texto plano</a:t>
            </a:r>
            <a:endParaRPr/>
          </a:p>
          <a:p>
            <a:pPr indent="-228600" lvl="0" marL="228600" rtl="0" algn="l">
              <a:lnSpc>
                <a:spcPct val="110000"/>
              </a:lnSpc>
              <a:spcBef>
                <a:spcPts val="700"/>
              </a:spcBef>
              <a:spcAft>
                <a:spcPts val="0"/>
              </a:spcAft>
              <a:buSzPts val="2000"/>
              <a:buChar char="•"/>
            </a:pPr>
            <a:r>
              <a:rPr lang="es-ES"/>
              <a:t>Actualizad vuestro repositorio local, comiteadlo (cada vez que añadáis información o un archivo que consideréis importante) y pusheadlo a vuestro repositorio remoto</a:t>
            </a:r>
            <a:endParaRPr/>
          </a:p>
        </p:txBody>
      </p:sp>
      <p:sp>
        <p:nvSpPr>
          <p:cNvPr id="166" name="Google Shape;166;p24"/>
          <p:cNvSpPr txBox="1"/>
          <p:nvPr/>
        </p:nvSpPr>
        <p:spPr>
          <a:xfrm>
            <a:off x="1251675" y="3908625"/>
            <a:ext cx="10539900" cy="26535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10000"/>
              </a:lnSpc>
              <a:spcBef>
                <a:spcPts val="0"/>
              </a:spcBef>
              <a:spcAft>
                <a:spcPts val="0"/>
              </a:spcAft>
              <a:buClr>
                <a:schemeClr val="dk2"/>
              </a:buClr>
              <a:buSzPts val="2000"/>
              <a:buFont typeface="Arial"/>
              <a:buChar char="•"/>
            </a:pPr>
            <a:r>
              <a:rPr b="0" i="0" lang="es-ES" sz="2000" u="none" cap="none" strike="noStrike">
                <a:solidFill>
                  <a:srgbClr val="595959"/>
                </a:solidFill>
                <a:latin typeface="Gill Sans"/>
                <a:ea typeface="Gill Sans"/>
                <a:cs typeface="Gill Sans"/>
                <a:sym typeface="Gill Sans"/>
              </a:rPr>
              <a:t>Cread un </a:t>
            </a:r>
            <a:r>
              <a:rPr lang="es-ES" sz="2000">
                <a:solidFill>
                  <a:srgbClr val="595959"/>
                </a:solidFill>
                <a:latin typeface="Gill Sans"/>
                <a:ea typeface="Gill Sans"/>
                <a:cs typeface="Gill Sans"/>
                <a:sym typeface="Gill Sans"/>
              </a:rPr>
              <a:t>proyecto </a:t>
            </a:r>
            <a:r>
              <a:rPr b="0" i="0" lang="es-ES" sz="2000" u="none" cap="none" strike="noStrike">
                <a:solidFill>
                  <a:srgbClr val="595959"/>
                </a:solidFill>
                <a:latin typeface="Gill Sans"/>
                <a:ea typeface="Gill Sans"/>
                <a:cs typeface="Gill Sans"/>
                <a:sym typeface="Gill Sans"/>
              </a:rPr>
              <a:t>para almacenar el proyecto de vuestro compañero en el subgrupo ejercic</a:t>
            </a:r>
            <a:r>
              <a:rPr lang="es-ES" sz="2000">
                <a:solidFill>
                  <a:srgbClr val="595959"/>
                </a:solidFill>
                <a:latin typeface="Gill Sans"/>
                <a:ea typeface="Gill Sans"/>
                <a:cs typeface="Gill Sans"/>
                <a:sym typeface="Gill Sans"/>
              </a:rPr>
              <a:t>io 1</a:t>
            </a:r>
            <a:endParaRPr/>
          </a:p>
          <a:p>
            <a:pPr indent="-228600" lvl="0" marL="228600" marR="0" rtl="0" algn="l">
              <a:lnSpc>
                <a:spcPct val="110000"/>
              </a:lnSpc>
              <a:spcBef>
                <a:spcPts val="700"/>
              </a:spcBef>
              <a:spcAft>
                <a:spcPts val="0"/>
              </a:spcAft>
              <a:buClr>
                <a:schemeClr val="dk2"/>
              </a:buClr>
              <a:buSzPts val="2000"/>
              <a:buFont typeface="Arial"/>
              <a:buChar char="•"/>
            </a:pPr>
            <a:r>
              <a:rPr b="0" i="0" lang="es-ES" sz="2000" u="none" cap="none" strike="noStrike">
                <a:solidFill>
                  <a:srgbClr val="595959"/>
                </a:solidFill>
                <a:latin typeface="Gill Sans"/>
                <a:ea typeface="Gill Sans"/>
                <a:cs typeface="Gill Sans"/>
                <a:sym typeface="Gill Sans"/>
              </a:rPr>
              <a:t>Clonad el repositorio de vuestro compañero</a:t>
            </a:r>
            <a:endParaRPr/>
          </a:p>
          <a:p>
            <a:pPr indent="-228600" lvl="0" marL="228600" marR="0" rtl="0" algn="l">
              <a:lnSpc>
                <a:spcPct val="110000"/>
              </a:lnSpc>
              <a:spcBef>
                <a:spcPts val="700"/>
              </a:spcBef>
              <a:spcAft>
                <a:spcPts val="0"/>
              </a:spcAft>
              <a:buClr>
                <a:schemeClr val="dk2"/>
              </a:buClr>
              <a:buSzPts val="2000"/>
              <a:buFont typeface="Arial"/>
              <a:buChar char="•"/>
            </a:pPr>
            <a:r>
              <a:rPr b="0" i="0" lang="es-ES" sz="2000" u="none" cap="none" strike="noStrike">
                <a:solidFill>
                  <a:srgbClr val="595959"/>
                </a:solidFill>
                <a:latin typeface="Gill Sans"/>
                <a:ea typeface="Gill Sans"/>
                <a:cs typeface="Gill Sans"/>
                <a:sym typeface="Gill Sans"/>
              </a:rPr>
              <a:t>Eliminad el remote de vuestro compañero y añadid el del repositorio que acabáis de crear</a:t>
            </a:r>
            <a:endParaRPr/>
          </a:p>
          <a:p>
            <a:pPr indent="-228600" lvl="0" marL="228600" marR="0" rtl="0" algn="l">
              <a:lnSpc>
                <a:spcPct val="110000"/>
              </a:lnSpc>
              <a:spcBef>
                <a:spcPts val="700"/>
              </a:spcBef>
              <a:spcAft>
                <a:spcPts val="0"/>
              </a:spcAft>
              <a:buClr>
                <a:schemeClr val="dk2"/>
              </a:buClr>
              <a:buSzPts val="2000"/>
              <a:buFont typeface="Arial"/>
              <a:buChar char="•"/>
            </a:pPr>
            <a:r>
              <a:rPr b="0" i="0" lang="es-ES" sz="2000" u="none" cap="none" strike="noStrike">
                <a:solidFill>
                  <a:srgbClr val="595959"/>
                </a:solidFill>
                <a:latin typeface="Gill Sans"/>
                <a:ea typeface="Gill Sans"/>
                <a:cs typeface="Gill Sans"/>
                <a:sym typeface="Gill Sans"/>
              </a:rPr>
              <a:t>Añadid nuevo contenido al proyecto que era de vuestro compañero</a:t>
            </a:r>
            <a:endParaRPr/>
          </a:p>
          <a:p>
            <a:pPr indent="-228600" lvl="0" marL="228600" marR="0" rtl="0" algn="l">
              <a:lnSpc>
                <a:spcPct val="110000"/>
              </a:lnSpc>
              <a:spcBef>
                <a:spcPts val="700"/>
              </a:spcBef>
              <a:spcAft>
                <a:spcPts val="0"/>
              </a:spcAft>
              <a:buClr>
                <a:schemeClr val="dk2"/>
              </a:buClr>
              <a:buSzPts val="2000"/>
              <a:buFont typeface="Arial"/>
              <a:buChar char="•"/>
            </a:pPr>
            <a:r>
              <a:rPr b="0" i="0" lang="es-ES" sz="2000" u="none" cap="none" strike="noStrike">
                <a:solidFill>
                  <a:srgbClr val="595959"/>
                </a:solidFill>
                <a:latin typeface="Gill Sans"/>
                <a:ea typeface="Gill Sans"/>
                <a:cs typeface="Gill Sans"/>
                <a:sym typeface="Gill Sans"/>
              </a:rPr>
              <a:t>Actualizad vuestro repositorio local, comiteadlo (cada vez que añadáis información o un archivo que consideréis importante) y pusheadlo a vuestro repositorio remoto</a:t>
            </a:r>
            <a:endParaRPr/>
          </a:p>
          <a:p>
            <a:pPr indent="-101600" lvl="0" marL="228600" marR="0" rtl="0" algn="l">
              <a:lnSpc>
                <a:spcPct val="110000"/>
              </a:lnSpc>
              <a:spcBef>
                <a:spcPts val="700"/>
              </a:spcBef>
              <a:spcAft>
                <a:spcPts val="0"/>
              </a:spcAft>
              <a:buClr>
                <a:schemeClr val="dk2"/>
              </a:buClr>
              <a:buSzPts val="2000"/>
              <a:buFont typeface="Arial"/>
              <a:buNone/>
            </a:pPr>
            <a:r>
              <a:t/>
            </a:r>
            <a:endParaRPr b="0" i="0" sz="2000" u="none" cap="none" strike="noStrike">
              <a:solidFill>
                <a:srgbClr val="595959"/>
              </a:solidFill>
              <a:latin typeface="Gill Sans"/>
              <a:ea typeface="Gill Sans"/>
              <a:cs typeface="Gill Sans"/>
              <a:sym typeface="Gill Sans"/>
            </a:endParaRPr>
          </a:p>
          <a:p>
            <a:pPr indent="-101600" lvl="0" marL="228600" marR="0" rtl="0" algn="l">
              <a:lnSpc>
                <a:spcPct val="110000"/>
              </a:lnSpc>
              <a:spcBef>
                <a:spcPts val="700"/>
              </a:spcBef>
              <a:spcAft>
                <a:spcPts val="0"/>
              </a:spcAft>
              <a:buClr>
                <a:schemeClr val="dk2"/>
              </a:buClr>
              <a:buSzPts val="2000"/>
              <a:buFont typeface="Arial"/>
              <a:buNone/>
            </a:pPr>
            <a:r>
              <a:t/>
            </a:r>
            <a:endParaRPr b="0" i="0" sz="2000" u="none" cap="none" strike="noStrike">
              <a:solidFill>
                <a:srgbClr val="595959"/>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4800"/>
              <a:buFont typeface="Impact"/>
              <a:buNone/>
            </a:pPr>
            <a:r>
              <a:rPr lang="es-ES" sz="4800"/>
              <a:t>PROPUESTA DE TRABAJO AUTÓNOMO II</a:t>
            </a:r>
            <a:endParaRPr sz="4800"/>
          </a:p>
        </p:txBody>
      </p:sp>
      <p:sp>
        <p:nvSpPr>
          <p:cNvPr id="172" name="Google Shape;172;p25"/>
          <p:cNvSpPr txBox="1"/>
          <p:nvPr>
            <p:ph idx="1" type="body"/>
          </p:nvPr>
        </p:nvSpPr>
        <p:spPr>
          <a:xfrm>
            <a:off x="1251678" y="1063254"/>
            <a:ext cx="10178400" cy="5039100"/>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2000"/>
              <a:buChar char="•"/>
            </a:pPr>
            <a:r>
              <a:rPr lang="es-ES"/>
              <a:t>Al igual que en el ejercicio anterior vais a trabajar en parejas:</a:t>
            </a:r>
            <a:endParaRPr/>
          </a:p>
          <a:p>
            <a:pPr indent="-457200" lvl="0" marL="457200" rtl="0" algn="l">
              <a:lnSpc>
                <a:spcPct val="110000"/>
              </a:lnSpc>
              <a:spcBef>
                <a:spcPts val="700"/>
              </a:spcBef>
              <a:spcAft>
                <a:spcPts val="0"/>
              </a:spcAft>
              <a:buSzPts val="2000"/>
              <a:buFont typeface="Impact"/>
              <a:buAutoNum type="arabicPeriod"/>
            </a:pPr>
            <a:r>
              <a:rPr lang="es-ES"/>
              <a:t>Cread un nuevo proyecto en el subgrupo “control de versiones” llamado Web</a:t>
            </a:r>
            <a:endParaRPr/>
          </a:p>
          <a:p>
            <a:pPr indent="-457200" lvl="0" marL="457200" rtl="0" algn="l">
              <a:lnSpc>
                <a:spcPct val="110000"/>
              </a:lnSpc>
              <a:spcBef>
                <a:spcPts val="700"/>
              </a:spcBef>
              <a:spcAft>
                <a:spcPts val="0"/>
              </a:spcAft>
              <a:buSzPts val="2000"/>
              <a:buFont typeface="Impact"/>
              <a:buAutoNum type="arabicPeriod"/>
            </a:pPr>
            <a:r>
              <a:rPr lang="es-ES"/>
              <a:t>Clonad el proyecto en vuestro ordenador</a:t>
            </a:r>
            <a:endParaRPr/>
          </a:p>
          <a:p>
            <a:pPr indent="-457200" lvl="0" marL="457200" rtl="0" algn="l">
              <a:lnSpc>
                <a:spcPct val="110000"/>
              </a:lnSpc>
              <a:spcBef>
                <a:spcPts val="700"/>
              </a:spcBef>
              <a:spcAft>
                <a:spcPts val="0"/>
              </a:spcAft>
              <a:buSzPts val="2000"/>
              <a:buFont typeface="Impact"/>
              <a:buAutoNum type="arabicPeriod"/>
            </a:pPr>
            <a:r>
              <a:rPr lang="es-ES"/>
              <a:t>Añadid en el repositorio local una carpeta llamada html</a:t>
            </a:r>
            <a:endParaRPr/>
          </a:p>
          <a:p>
            <a:pPr indent="-457200" lvl="0" marL="457200" rtl="0" algn="l">
              <a:lnSpc>
                <a:spcPct val="110000"/>
              </a:lnSpc>
              <a:spcBef>
                <a:spcPts val="700"/>
              </a:spcBef>
              <a:spcAft>
                <a:spcPts val="0"/>
              </a:spcAft>
              <a:buSzPts val="2000"/>
              <a:buFont typeface="Impact"/>
              <a:buAutoNum type="arabicPeriod"/>
            </a:pPr>
            <a:r>
              <a:rPr lang="es-ES"/>
              <a:t>Añadid un archivo con código html para visualizar (contenido a vuestra elección) dentro de la carpeta html</a:t>
            </a:r>
            <a:endParaRPr/>
          </a:p>
          <a:p>
            <a:pPr indent="-457200" lvl="0" marL="457200" rtl="0" algn="l">
              <a:lnSpc>
                <a:spcPct val="110000"/>
              </a:lnSpc>
              <a:spcBef>
                <a:spcPts val="700"/>
              </a:spcBef>
              <a:spcAft>
                <a:spcPts val="0"/>
              </a:spcAft>
              <a:buSzPts val="2000"/>
              <a:buFont typeface="Impact"/>
              <a:buAutoNum type="arabicPeriod"/>
            </a:pPr>
            <a:r>
              <a:rPr lang="es-ES"/>
              <a:t>Comitead los cambios según vayáis haciéndolos y finalmente pusheadlos</a:t>
            </a:r>
            <a:endParaRPr/>
          </a:p>
          <a:p>
            <a:pPr indent="-457200" lvl="0" marL="457200" rtl="0" algn="l">
              <a:lnSpc>
                <a:spcPct val="110000"/>
              </a:lnSpc>
              <a:spcBef>
                <a:spcPts val="700"/>
              </a:spcBef>
              <a:spcAft>
                <a:spcPts val="0"/>
              </a:spcAft>
              <a:buSzPts val="2000"/>
              <a:buFont typeface="Impact"/>
              <a:buAutoNum type="arabicPeriod"/>
            </a:pPr>
            <a:r>
              <a:rPr lang="es-ES"/>
              <a:t>Clonad el proyecto Web de vuestro compañero</a:t>
            </a:r>
            <a:endParaRPr/>
          </a:p>
          <a:p>
            <a:pPr indent="-444500" lvl="0" marL="457200" rtl="0" algn="l">
              <a:lnSpc>
                <a:spcPct val="110000"/>
              </a:lnSpc>
              <a:spcBef>
                <a:spcPts val="700"/>
              </a:spcBef>
              <a:spcAft>
                <a:spcPts val="0"/>
              </a:spcAft>
              <a:buSzPts val="1800"/>
              <a:buAutoNum type="arabicPeriod"/>
            </a:pPr>
            <a:r>
              <a:rPr lang="es-ES"/>
              <a:t>Cread un proyecto en el subgrupo “control de versiones” llamado Web[nombre de vuestro compañero]</a:t>
            </a:r>
            <a:endParaRPr/>
          </a:p>
          <a:p>
            <a:pPr indent="-457200" lvl="0" marL="457200" rtl="0" algn="l">
              <a:lnSpc>
                <a:spcPct val="110000"/>
              </a:lnSpc>
              <a:spcBef>
                <a:spcPts val="700"/>
              </a:spcBef>
              <a:spcAft>
                <a:spcPts val="0"/>
              </a:spcAft>
              <a:buSzPts val="2000"/>
              <a:buFont typeface="Impact"/>
              <a:buAutoNum type="arabicPeriod"/>
            </a:pPr>
            <a:r>
              <a:rPr lang="es-ES"/>
              <a:t>Eliminad el remote de vuestro compañero y añadid el vuestro (git remote remove origin / git remote add origin + enlace </a:t>
            </a:r>
            <a:r>
              <a:rPr b="1" lang="es-ES"/>
              <a:t>Clonar con HTTPS</a:t>
            </a:r>
            <a:r>
              <a:rPr lang="es-ES"/>
              <a:t>)</a:t>
            </a:r>
            <a:endParaRPr/>
          </a:p>
          <a:p>
            <a:pPr indent="-457200" lvl="0" marL="457200" rtl="0" algn="l">
              <a:lnSpc>
                <a:spcPct val="110000"/>
              </a:lnSpc>
              <a:spcBef>
                <a:spcPts val="700"/>
              </a:spcBef>
              <a:spcAft>
                <a:spcPts val="0"/>
              </a:spcAft>
              <a:buSzPts val="2000"/>
              <a:buFont typeface="Impact"/>
              <a:buAutoNum type="arabicPeriod"/>
            </a:pPr>
            <a:r>
              <a:rPr lang="es-ES"/>
              <a:t>Añadid un archivo .css para aplicar estilos al documento de vuestro compañero</a:t>
            </a:r>
            <a:endParaRPr/>
          </a:p>
          <a:p>
            <a:pPr indent="-457200" lvl="0" marL="457200" rtl="0" algn="l">
              <a:lnSpc>
                <a:spcPct val="110000"/>
              </a:lnSpc>
              <a:spcBef>
                <a:spcPts val="700"/>
              </a:spcBef>
              <a:spcAft>
                <a:spcPts val="0"/>
              </a:spcAft>
              <a:buSzPts val="2000"/>
              <a:buFont typeface="Impact"/>
              <a:buAutoNum type="arabicPeriod"/>
            </a:pPr>
            <a:r>
              <a:rPr lang="es-ES"/>
              <a:t>Comitead los cambios según vayáis haciéndolos y finalmente pusheadlos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4800"/>
              <a:buFont typeface="Impact"/>
              <a:buNone/>
            </a:pPr>
            <a:r>
              <a:rPr lang="es-ES" sz="4800"/>
              <a:t>PROPUESTA DE TRABAJO AUTÓNOMO III</a:t>
            </a:r>
            <a:endParaRPr sz="4800"/>
          </a:p>
        </p:txBody>
      </p:sp>
      <p:sp>
        <p:nvSpPr>
          <p:cNvPr id="178" name="Google Shape;178;p26"/>
          <p:cNvSpPr txBox="1"/>
          <p:nvPr>
            <p:ph idx="1" type="body"/>
          </p:nvPr>
        </p:nvSpPr>
        <p:spPr>
          <a:xfrm>
            <a:off x="1251678" y="1408629"/>
            <a:ext cx="10178322" cy="5039063"/>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2000"/>
              <a:buChar char="•"/>
            </a:pPr>
            <a:r>
              <a:rPr lang="es-ES"/>
              <a:t>Para seguir practicando con Git vamos a subir un proyecto de uno de nuestros compañeros a nuestro repositorio remoto en GitLab (en un proyecto llamado autonomo</a:t>
            </a:r>
            <a:r>
              <a:rPr lang="es-ES"/>
              <a:t>3</a:t>
            </a:r>
            <a:r>
              <a:rPr lang="es-ES"/>
              <a:t>)</a:t>
            </a:r>
            <a:endParaRPr/>
          </a:p>
          <a:p>
            <a:pPr indent="-228600" lvl="0" marL="228600" rtl="0" algn="l">
              <a:lnSpc>
                <a:spcPct val="110000"/>
              </a:lnSpc>
              <a:spcBef>
                <a:spcPts val="700"/>
              </a:spcBef>
              <a:spcAft>
                <a:spcPts val="0"/>
              </a:spcAft>
              <a:buSzPts val="2000"/>
              <a:buChar char="•"/>
            </a:pPr>
            <a:r>
              <a:rPr lang="es-ES"/>
              <a:t>Escoged uno de los proyectos de vuestro compañero para replicar</a:t>
            </a:r>
            <a:endParaRPr/>
          </a:p>
          <a:p>
            <a:pPr indent="-228600" lvl="0" marL="228600" rtl="0" algn="l">
              <a:lnSpc>
                <a:spcPct val="110000"/>
              </a:lnSpc>
              <a:spcBef>
                <a:spcPts val="700"/>
              </a:spcBef>
              <a:spcAft>
                <a:spcPts val="0"/>
              </a:spcAft>
              <a:buSzPts val="2000"/>
              <a:buChar char="•"/>
            </a:pPr>
            <a:r>
              <a:rPr lang="es-ES"/>
              <a:t>En lugar de clonar el proyecto, lleváoslo a remoto inicializando el repositorio en local (git init), añadid el remote de vuestro compañero, y traeros el contenido y sus commits (git pull origin master)</a:t>
            </a:r>
            <a:endParaRPr/>
          </a:p>
          <a:p>
            <a:pPr indent="-228600" lvl="0" marL="228600" rtl="0" algn="l">
              <a:lnSpc>
                <a:spcPct val="110000"/>
              </a:lnSpc>
              <a:spcBef>
                <a:spcPts val="700"/>
              </a:spcBef>
              <a:spcAft>
                <a:spcPts val="0"/>
              </a:spcAft>
              <a:buSzPts val="2000"/>
              <a:buChar char="•"/>
            </a:pPr>
            <a:r>
              <a:rPr lang="es-ES"/>
              <a:t>Una vez tengáis el contenido en local, eliminad su remote y añadid el remote de vuestro nuevo proyecto en vuestro GitLab</a:t>
            </a:r>
            <a:endParaRPr/>
          </a:p>
          <a:p>
            <a:pPr indent="-228600" lvl="0" marL="228600" rtl="0" algn="l">
              <a:lnSpc>
                <a:spcPct val="110000"/>
              </a:lnSpc>
              <a:spcBef>
                <a:spcPts val="700"/>
              </a:spcBef>
              <a:spcAft>
                <a:spcPts val="0"/>
              </a:spcAft>
              <a:buSzPts val="2000"/>
              <a:buChar char="•"/>
            </a:pPr>
            <a:r>
              <a:rPr lang="es-ES"/>
              <a:t>Para evitar desincronizar los repositorios local/remoto, pushead el contenido a remoto.</a:t>
            </a:r>
            <a:endParaRPr/>
          </a:p>
          <a:p>
            <a:pPr indent="-228600" lvl="0" marL="228600" rtl="0" algn="l">
              <a:lnSpc>
                <a:spcPct val="110000"/>
              </a:lnSpc>
              <a:spcBef>
                <a:spcPts val="700"/>
              </a:spcBef>
              <a:spcAft>
                <a:spcPts val="0"/>
              </a:spcAft>
              <a:buSzPts val="2000"/>
              <a:buChar char="•"/>
            </a:pPr>
            <a:r>
              <a:rPr lang="es-ES"/>
              <a:t>Añadid nuevo contenido en dicho proyecto, comiteadlo y pusheadlo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4590"/>
              <a:buFont typeface="Impact"/>
              <a:buNone/>
            </a:pPr>
            <a:r>
              <a:rPr lang="es-ES" sz="4590"/>
              <a:t>¿QUÉ ES UN SISTEMA DE CONTROL DE VERSIONES Y CÓMO AFECTA DIRECTAMENTE A VUESTRA FELICIDAD?</a:t>
            </a:r>
            <a:endParaRPr/>
          </a:p>
        </p:txBody>
      </p:sp>
      <p:sp>
        <p:nvSpPr>
          <p:cNvPr id="101" name="Google Shape;101;p14"/>
          <p:cNvSpPr txBox="1"/>
          <p:nvPr>
            <p:ph idx="1" type="body"/>
          </p:nvPr>
        </p:nvSpPr>
        <p:spPr>
          <a:xfrm>
            <a:off x="1251678" y="3043882"/>
            <a:ext cx="10178322" cy="3593591"/>
          </a:xfrm>
          <a:prstGeom prst="rect">
            <a:avLst/>
          </a:prstGeom>
          <a:noFill/>
          <a:ln>
            <a:noFill/>
          </a:ln>
        </p:spPr>
        <p:txBody>
          <a:bodyPr anchorCtr="0" anchor="t" bIns="45700" lIns="91425" spcFirstLastPara="1" rIns="91425" wrap="square" tIns="45700">
            <a:noAutofit/>
          </a:bodyPr>
          <a:lstStyle/>
          <a:p>
            <a:pPr indent="-228600" lvl="0" marL="228600" rtl="0" algn="l">
              <a:lnSpc>
                <a:spcPct val="110000"/>
              </a:lnSpc>
              <a:spcBef>
                <a:spcPts val="0"/>
              </a:spcBef>
              <a:spcAft>
                <a:spcPts val="0"/>
              </a:spcAft>
              <a:buSzPts val="2000"/>
              <a:buChar char="•"/>
            </a:pPr>
            <a:r>
              <a:rPr lang="es-ES"/>
              <a:t>Proporciona copias de seguridad automáticas de los ficheros.</a:t>
            </a:r>
            <a:endParaRPr/>
          </a:p>
          <a:p>
            <a:pPr indent="-228600" lvl="0" marL="228600" rtl="0" algn="l">
              <a:lnSpc>
                <a:spcPct val="110000"/>
              </a:lnSpc>
              <a:spcBef>
                <a:spcPts val="700"/>
              </a:spcBef>
              <a:spcAft>
                <a:spcPts val="0"/>
              </a:spcAft>
              <a:buSzPts val="2000"/>
              <a:buChar char="•"/>
            </a:pPr>
            <a:r>
              <a:rPr lang="es-ES"/>
              <a:t>Permite volver a un estado anterior de nuestros ficheros. (NO)</a:t>
            </a:r>
            <a:endParaRPr/>
          </a:p>
          <a:p>
            <a:pPr indent="-228600" lvl="0" marL="228600" rtl="0" algn="l">
              <a:lnSpc>
                <a:spcPct val="110000"/>
              </a:lnSpc>
              <a:spcBef>
                <a:spcPts val="700"/>
              </a:spcBef>
              <a:spcAft>
                <a:spcPts val="0"/>
              </a:spcAft>
              <a:buSzPts val="2000"/>
              <a:buChar char="•"/>
            </a:pPr>
            <a:r>
              <a:rPr lang="es-ES"/>
              <a:t>Ayuda a trabajar de una forma más organizada.</a:t>
            </a:r>
            <a:endParaRPr/>
          </a:p>
          <a:p>
            <a:pPr indent="-228600" lvl="0" marL="228600" rtl="0" algn="l">
              <a:lnSpc>
                <a:spcPct val="110000"/>
              </a:lnSpc>
              <a:spcBef>
                <a:spcPts val="700"/>
              </a:spcBef>
              <a:spcAft>
                <a:spcPts val="0"/>
              </a:spcAft>
              <a:buSzPts val="2000"/>
              <a:buChar char="•"/>
            </a:pPr>
            <a:r>
              <a:rPr lang="es-ES"/>
              <a:t>Permite que varias personas trabajen en los mismos ficheros (FIJANDO REGIONES CRÍTICAS)</a:t>
            </a:r>
            <a:endParaRPr/>
          </a:p>
          <a:p>
            <a:pPr indent="-228600" lvl="0" marL="228600" rtl="0" algn="l">
              <a:lnSpc>
                <a:spcPct val="110000"/>
              </a:lnSpc>
              <a:spcBef>
                <a:spcPts val="700"/>
              </a:spcBef>
              <a:spcAft>
                <a:spcPts val="0"/>
              </a:spcAft>
              <a:buSzPts val="2000"/>
              <a:buChar char="•"/>
            </a:pPr>
            <a:r>
              <a:rPr lang="es-ES"/>
              <a:t>Permiten trabajar en varias funcionalidades en paralelo por separado (RAMAS).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UN POCO DE HISTORIA</a:t>
            </a:r>
            <a:endParaRPr/>
          </a:p>
        </p:txBody>
      </p:sp>
      <p:sp>
        <p:nvSpPr>
          <p:cNvPr id="107" name="Google Shape;107;p15"/>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50"/>
              <a:buChar char="•"/>
            </a:pPr>
            <a:r>
              <a:rPr lang="es-ES" sz="1850"/>
              <a:t>En 2005, Linus Torvalds inició el desarrollo de Git como alternativa a BitKeeper, el sistema de control de versiones que se usó hasta el momento para desarrollar el kernel de Linux. BitKeeper había pasado a ser software propietario con necesidad de licencia y ninguno de los sistemas gratuitos del momento cumplía las necesidades que Linus quería.</a:t>
            </a:r>
            <a:endParaRPr sz="1850"/>
          </a:p>
          <a:p>
            <a:pPr indent="0" lvl="0" marL="228600" rtl="0" algn="l">
              <a:lnSpc>
                <a:spcPct val="100000"/>
              </a:lnSpc>
              <a:spcBef>
                <a:spcPts val="0"/>
              </a:spcBef>
              <a:spcAft>
                <a:spcPts val="0"/>
              </a:spcAft>
              <a:buNone/>
            </a:pPr>
            <a:r>
              <a:t/>
            </a:r>
            <a:endParaRPr sz="1850"/>
          </a:p>
          <a:p>
            <a:pPr indent="-228600" lvl="0" marL="228600" rtl="0" algn="l">
              <a:lnSpc>
                <a:spcPct val="100000"/>
              </a:lnSpc>
              <a:spcBef>
                <a:spcPts val="700"/>
              </a:spcBef>
              <a:spcAft>
                <a:spcPts val="0"/>
              </a:spcAft>
              <a:buSzPts val="1850"/>
              <a:buChar char="•"/>
            </a:pPr>
            <a:r>
              <a:rPr lang="es-ES" sz="1850"/>
              <a:t>Por esto, Git nace con las principales necesidades de ser rápido, eficiente y distribuido:</a:t>
            </a:r>
            <a:endParaRPr/>
          </a:p>
          <a:p>
            <a:pPr indent="-228600" lvl="1" marL="685800" rtl="0" algn="l">
              <a:lnSpc>
                <a:spcPct val="100000"/>
              </a:lnSpc>
              <a:spcBef>
                <a:spcPts val="700"/>
              </a:spcBef>
              <a:spcAft>
                <a:spcPts val="0"/>
              </a:spcAft>
              <a:buSzPts val="1665"/>
              <a:buChar char="–"/>
            </a:pPr>
            <a:r>
              <a:rPr lang="es-ES" sz="1665"/>
              <a:t>Rápido: combinando el trabajo sobre el repositorio local y la posterior distribución remota.</a:t>
            </a:r>
            <a:endParaRPr/>
          </a:p>
          <a:p>
            <a:pPr indent="-228600" lvl="1" marL="685800" rtl="0" algn="l">
              <a:lnSpc>
                <a:spcPct val="100000"/>
              </a:lnSpc>
              <a:spcBef>
                <a:spcPts val="700"/>
              </a:spcBef>
              <a:spcAft>
                <a:spcPts val="0"/>
              </a:spcAft>
              <a:buSzPts val="1665"/>
              <a:buChar char="–"/>
            </a:pPr>
            <a:r>
              <a:rPr lang="es-ES" sz="1665"/>
              <a:t>Eficiente: pensado para manejar grandes proyectos con muchos ficheros (Linux) y no se vuelve lento a medida que la historia del proyecto crece.</a:t>
            </a:r>
            <a:endParaRPr/>
          </a:p>
          <a:p>
            <a:pPr indent="-228600" lvl="1" marL="685800" rtl="0" algn="l">
              <a:lnSpc>
                <a:spcPct val="100000"/>
              </a:lnSpc>
              <a:spcBef>
                <a:spcPts val="700"/>
              </a:spcBef>
              <a:spcAft>
                <a:spcPts val="0"/>
              </a:spcAft>
              <a:buSzPts val="1665"/>
              <a:buChar char="–"/>
            </a:pPr>
            <a:r>
              <a:rPr lang="es-ES" sz="1665"/>
              <a:t>Distribuido: fundamental para el trabajo concurrente y en remoto de muchos usuarios. Cada usuario tiene una copia local en la que trabajar, que posteriormente sincroniza con el resto de usuarios. Es también especialmente efectivo a la hora de combinar los cambios hechos por distintos usuarios.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CONCEPTOS GENERALES</a:t>
            </a:r>
            <a:endParaRPr/>
          </a:p>
        </p:txBody>
      </p:sp>
      <p:sp>
        <p:nvSpPr>
          <p:cNvPr id="113" name="Google Shape;113;p16"/>
          <p:cNvSpPr txBox="1"/>
          <p:nvPr>
            <p:ph idx="1" type="body"/>
          </p:nvPr>
        </p:nvSpPr>
        <p:spPr>
          <a:xfrm>
            <a:off x="1251678" y="1550201"/>
            <a:ext cx="10178400" cy="35937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700"/>
              <a:buChar char="•"/>
            </a:pPr>
            <a:r>
              <a:rPr b="1" lang="es-ES" sz="1700"/>
              <a:t>Repositorios</a:t>
            </a:r>
            <a:endParaRPr b="1" sz="1700"/>
          </a:p>
          <a:p>
            <a:pPr indent="-222250" lvl="1" marL="685800" rtl="0" algn="l">
              <a:lnSpc>
                <a:spcPct val="100000"/>
              </a:lnSpc>
              <a:spcBef>
                <a:spcPts val="0"/>
              </a:spcBef>
              <a:spcAft>
                <a:spcPts val="0"/>
              </a:spcAft>
              <a:buSzPts val="1700"/>
              <a:buChar char="–"/>
            </a:pPr>
            <a:r>
              <a:rPr lang="es-ES" sz="1700"/>
              <a:t>Contaremos con repositorio local (corresponderá con una carpeta en nuestro ordenador y un repositorio remoto (que puede estar alojada en plataformas como GitHub o Gitlab)</a:t>
            </a:r>
            <a:endParaRPr sz="1700"/>
          </a:p>
          <a:p>
            <a:pPr indent="-222250" lvl="0" marL="228600" rtl="0" algn="l">
              <a:lnSpc>
                <a:spcPct val="100000"/>
              </a:lnSpc>
              <a:spcBef>
                <a:spcPts val="700"/>
              </a:spcBef>
              <a:spcAft>
                <a:spcPts val="0"/>
              </a:spcAft>
              <a:buSzPts val="1700"/>
              <a:buChar char="•"/>
            </a:pPr>
            <a:r>
              <a:rPr b="1" lang="es-ES" sz="1700"/>
              <a:t>Commits</a:t>
            </a:r>
            <a:endParaRPr b="1" sz="1700"/>
          </a:p>
          <a:p>
            <a:pPr indent="-211455" lvl="1" marL="685800" rtl="0" algn="l">
              <a:lnSpc>
                <a:spcPct val="100000"/>
              </a:lnSpc>
              <a:spcBef>
                <a:spcPts val="700"/>
              </a:spcBef>
              <a:spcAft>
                <a:spcPts val="0"/>
              </a:spcAft>
              <a:buSzPts val="1530"/>
              <a:buChar char="–"/>
            </a:pPr>
            <a:r>
              <a:rPr lang="es-ES" sz="1530"/>
              <a:t>Los commits son los puntos de guardado que se van realizando en los que fijamos los cambios realizados en el código. Podremos volver a ellos para recuperar el estado del código en un determinado momento.</a:t>
            </a:r>
            <a:endParaRPr sz="1700"/>
          </a:p>
          <a:p>
            <a:pPr indent="0" lvl="0" marL="685800" rtl="0" algn="l">
              <a:lnSpc>
                <a:spcPct val="100000"/>
              </a:lnSpc>
              <a:spcBef>
                <a:spcPts val="0"/>
              </a:spcBef>
              <a:spcAft>
                <a:spcPts val="0"/>
              </a:spcAft>
              <a:buNone/>
            </a:pPr>
            <a:r>
              <a:t/>
            </a:r>
            <a:endParaRPr sz="1700"/>
          </a:p>
          <a:p>
            <a:pPr indent="-222250" lvl="0" marL="228600" rtl="0" algn="l">
              <a:lnSpc>
                <a:spcPct val="100000"/>
              </a:lnSpc>
              <a:spcBef>
                <a:spcPts val="0"/>
              </a:spcBef>
              <a:spcAft>
                <a:spcPts val="0"/>
              </a:spcAft>
              <a:buSzPts val="1700"/>
              <a:buChar char="•"/>
            </a:pPr>
            <a:r>
              <a:rPr b="1" lang="es-ES" sz="1700"/>
              <a:t>Remote</a:t>
            </a:r>
            <a:endParaRPr b="1" sz="1700"/>
          </a:p>
          <a:p>
            <a:pPr indent="-222250" lvl="1" marL="685800" rtl="0" algn="l">
              <a:lnSpc>
                <a:spcPct val="100000"/>
              </a:lnSpc>
              <a:spcBef>
                <a:spcPts val="0"/>
              </a:spcBef>
              <a:spcAft>
                <a:spcPts val="0"/>
              </a:spcAft>
              <a:buSzPts val="1700"/>
              <a:buChar char="–"/>
            </a:pPr>
            <a:r>
              <a:rPr lang="es-ES" sz="1700"/>
              <a:t>Conexión que establecemos entre el repositorio local y remoto para la sincronización</a:t>
            </a:r>
            <a:endParaRPr sz="1700"/>
          </a:p>
          <a:p>
            <a:pPr indent="0" lvl="0" marL="685800" rtl="0" algn="l">
              <a:lnSpc>
                <a:spcPct val="100000"/>
              </a:lnSpc>
              <a:spcBef>
                <a:spcPts val="0"/>
              </a:spcBef>
              <a:spcAft>
                <a:spcPts val="0"/>
              </a:spcAft>
              <a:buNone/>
            </a:pPr>
            <a:r>
              <a:t/>
            </a:r>
            <a:endParaRPr sz="1700"/>
          </a:p>
          <a:p>
            <a:pPr indent="-228600" lvl="0" marL="228600" rtl="0" algn="l">
              <a:lnSpc>
                <a:spcPct val="100000"/>
              </a:lnSpc>
              <a:spcBef>
                <a:spcPts val="0"/>
              </a:spcBef>
              <a:spcAft>
                <a:spcPts val="0"/>
              </a:spcAft>
              <a:buSzPts val="1700"/>
              <a:buChar char="•"/>
            </a:pPr>
            <a:r>
              <a:rPr b="1" lang="es-ES" sz="1700"/>
              <a:t>Sincronización (Acciones Pull y Push)</a:t>
            </a:r>
            <a:endParaRPr/>
          </a:p>
          <a:p>
            <a:pPr indent="-228600" lvl="1" marL="685800" rtl="0" algn="l">
              <a:lnSpc>
                <a:spcPct val="100000"/>
              </a:lnSpc>
              <a:spcBef>
                <a:spcPts val="700"/>
              </a:spcBef>
              <a:spcAft>
                <a:spcPts val="0"/>
              </a:spcAft>
              <a:buSzPts val="1530"/>
              <a:buChar char="–"/>
            </a:pPr>
            <a:r>
              <a:rPr lang="es-ES" sz="1530"/>
              <a:t>Son los procesos para sincronizar el estado de nuestros sistemas locales con el repositorio remoto, tanto para subir los cambios locales como para descargar las últimas actualizaciones</a:t>
            </a:r>
            <a:endParaRPr/>
          </a:p>
          <a:p>
            <a:pPr indent="-228600" lvl="0" marL="228600" rtl="0" algn="l">
              <a:lnSpc>
                <a:spcPct val="100000"/>
              </a:lnSpc>
              <a:spcBef>
                <a:spcPts val="700"/>
              </a:spcBef>
              <a:spcAft>
                <a:spcPts val="0"/>
              </a:spcAft>
              <a:buSzPts val="1700"/>
              <a:buChar char="•"/>
            </a:pPr>
            <a:r>
              <a:rPr b="1" lang="es-ES" sz="1700"/>
              <a:t>Branches</a:t>
            </a:r>
            <a:endParaRPr b="1" sz="1700"/>
          </a:p>
          <a:p>
            <a:pPr indent="-228600" lvl="1" marL="685800" rtl="0" algn="l">
              <a:lnSpc>
                <a:spcPct val="100000"/>
              </a:lnSpc>
              <a:spcBef>
                <a:spcPts val="700"/>
              </a:spcBef>
              <a:spcAft>
                <a:spcPts val="0"/>
              </a:spcAft>
              <a:buSzPts val="1530"/>
              <a:buChar char="–"/>
            </a:pPr>
            <a:r>
              <a:rPr lang="es-ES" sz="1530"/>
              <a:t>Branches o ramas, son herramientas proporcionadas por los sistemas de control de versiones para poder trabajar paralelamente en distintas versiones del código sin interferir entre sí. Suelen utilizarse ramas de largo recorrido para las principales versiones de la aplicación (</a:t>
            </a:r>
            <a:r>
              <a:rPr i="1" lang="es-ES" sz="1530"/>
              <a:t>master </a:t>
            </a:r>
            <a:r>
              <a:rPr lang="es-ES" sz="1530"/>
              <a:t>para la aplicación en producción, </a:t>
            </a:r>
            <a:r>
              <a:rPr i="1" lang="es-ES" sz="1530"/>
              <a:t>staging </a:t>
            </a:r>
            <a:r>
              <a:rPr lang="es-ES" sz="1530"/>
              <a:t>para aplicación en pruebas...) y ramas puntuales para distintos desarrolladores que participen en el proyecto.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GITLAB VS GITHUB</a:t>
            </a:r>
            <a:endParaRPr/>
          </a:p>
        </p:txBody>
      </p:sp>
      <p:pic>
        <p:nvPicPr>
          <p:cNvPr id="119" name="Google Shape;119;p17"/>
          <p:cNvPicPr preferRelativeResize="0"/>
          <p:nvPr>
            <p:ph idx="1" type="body"/>
          </p:nvPr>
        </p:nvPicPr>
        <p:blipFill rotWithShape="1">
          <a:blip r:embed="rId3">
            <a:alphaModFix/>
          </a:blip>
          <a:srcRect b="0" l="0" r="0" t="0"/>
          <a:stretch/>
        </p:blipFill>
        <p:spPr>
          <a:xfrm>
            <a:off x="6834000" y="1640540"/>
            <a:ext cx="4272794" cy="4813301"/>
          </a:xfrm>
          <a:prstGeom prst="rect">
            <a:avLst/>
          </a:prstGeom>
          <a:noFill/>
          <a:ln>
            <a:noFill/>
          </a:ln>
        </p:spPr>
      </p:pic>
      <p:pic>
        <p:nvPicPr>
          <p:cNvPr id="120" name="Google Shape;120;p17"/>
          <p:cNvPicPr preferRelativeResize="0"/>
          <p:nvPr/>
        </p:nvPicPr>
        <p:blipFill rotWithShape="1">
          <a:blip r:embed="rId4">
            <a:alphaModFix/>
          </a:blip>
          <a:srcRect b="0" l="0" r="0" t="0"/>
          <a:stretch/>
        </p:blipFill>
        <p:spPr>
          <a:xfrm>
            <a:off x="2021156" y="1640540"/>
            <a:ext cx="3458539" cy="2420471"/>
          </a:xfrm>
          <a:prstGeom prst="rect">
            <a:avLst/>
          </a:prstGeom>
          <a:noFill/>
          <a:ln>
            <a:noFill/>
          </a:ln>
        </p:spPr>
      </p:pic>
      <p:sp>
        <p:nvSpPr>
          <p:cNvPr id="121" name="Google Shape;121;p17"/>
          <p:cNvSpPr txBox="1"/>
          <p:nvPr/>
        </p:nvSpPr>
        <p:spPr>
          <a:xfrm>
            <a:off x="2021156" y="4554071"/>
            <a:ext cx="3458539" cy="10772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3200" u="none" cap="none" strike="noStrike">
                <a:solidFill>
                  <a:schemeClr val="dk1"/>
                </a:solidFill>
                <a:latin typeface="Gill Sans"/>
                <a:ea typeface="Gill Sans"/>
                <a:cs typeface="Gill Sans"/>
                <a:sym typeface="Gill Sans"/>
              </a:rPr>
              <a:t>Vamos a crear una cuenta en GitLab</a:t>
            </a:r>
            <a:endParaRPr b="0" i="0" sz="32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GITLAB</a:t>
            </a:r>
            <a:endParaRPr/>
          </a:p>
        </p:txBody>
      </p:sp>
      <p:sp>
        <p:nvSpPr>
          <p:cNvPr id="127" name="Google Shape;127;p18"/>
          <p:cNvSpPr txBox="1"/>
          <p:nvPr>
            <p:ph idx="1" type="body"/>
          </p:nvPr>
        </p:nvSpPr>
        <p:spPr>
          <a:xfrm>
            <a:off x="1251675" y="1481025"/>
            <a:ext cx="5097000" cy="48816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Impact"/>
              <a:buAutoNum type="arabicPeriod"/>
            </a:pPr>
            <a:r>
              <a:rPr lang="es-ES"/>
              <a:t>Nos damos de alta en GitLab (¡¡¡IMPORTANTE!!! anotamos el email y el nombre de usuario porque lo utilizaremos luego)</a:t>
            </a:r>
            <a:endParaRPr/>
          </a:p>
          <a:p>
            <a:pPr indent="-228600" lvl="1" marL="685800" marR="0" rtl="0" algn="l">
              <a:lnSpc>
                <a:spcPct val="100000"/>
              </a:lnSpc>
              <a:spcBef>
                <a:spcPts val="0"/>
              </a:spcBef>
              <a:spcAft>
                <a:spcPts val="0"/>
              </a:spcAft>
              <a:buSzPts val="1800"/>
              <a:buChar char="–"/>
            </a:pPr>
            <a:r>
              <a:rPr lang="es-ES"/>
              <a:t>No utilizaremos el email de Ceinmark ya que es temporal</a:t>
            </a:r>
            <a:endParaRPr/>
          </a:p>
          <a:p>
            <a:pPr indent="-228600" lvl="1" marL="685800" rtl="0" algn="l">
              <a:lnSpc>
                <a:spcPct val="100000"/>
              </a:lnSpc>
              <a:spcBef>
                <a:spcPts val="0"/>
              </a:spcBef>
              <a:spcAft>
                <a:spcPts val="0"/>
              </a:spcAft>
              <a:buSzPts val="1800"/>
              <a:buChar char="–"/>
            </a:pPr>
            <a:r>
              <a:rPr lang="es-ES"/>
              <a:t>Nos registraremos en modalidad de free trial (después de los 30 días podéis seguir utilizándolo)</a:t>
            </a:r>
            <a:endParaRPr/>
          </a:p>
          <a:p>
            <a:pPr indent="-228600" lvl="1" marL="685800" rtl="0" algn="l">
              <a:lnSpc>
                <a:spcPct val="100000"/>
              </a:lnSpc>
              <a:spcBef>
                <a:spcPts val="0"/>
              </a:spcBef>
              <a:spcAft>
                <a:spcPts val="0"/>
              </a:spcAft>
              <a:buSzPts val="1800"/>
              <a:buChar char="–"/>
            </a:pPr>
            <a:r>
              <a:rPr lang="es-ES"/>
              <a:t>En el rol seleccionaremos ‘Otro’</a:t>
            </a:r>
            <a:endParaRPr/>
          </a:p>
          <a:p>
            <a:pPr indent="-228600" lvl="1" marL="685800" rtl="0" algn="l">
              <a:lnSpc>
                <a:spcPct val="100000"/>
              </a:lnSpc>
              <a:spcBef>
                <a:spcPts val="0"/>
              </a:spcBef>
              <a:spcAft>
                <a:spcPts val="0"/>
              </a:spcAft>
              <a:buSzPts val="1800"/>
              <a:buChar char="–"/>
            </a:pPr>
            <a:r>
              <a:rPr lang="es-ES"/>
              <a:t>Trabajaremos en solos (no formando parte de un equipo)</a:t>
            </a:r>
            <a:endParaRPr/>
          </a:p>
          <a:p>
            <a:pPr indent="-228600" lvl="1" marL="685800" rtl="0" algn="l">
              <a:lnSpc>
                <a:spcPct val="100000"/>
              </a:lnSpc>
              <a:spcBef>
                <a:spcPts val="0"/>
              </a:spcBef>
              <a:spcAft>
                <a:spcPts val="0"/>
              </a:spcAft>
              <a:buSzPts val="1800"/>
              <a:buChar char="–"/>
            </a:pPr>
            <a:r>
              <a:rPr lang="es-ES"/>
              <a:t>Nuestro propósito es aprender a utilizar Git</a:t>
            </a:r>
            <a:endParaRPr/>
          </a:p>
          <a:p>
            <a:pPr indent="0" lvl="0" marL="0" rtl="0" algn="l">
              <a:lnSpc>
                <a:spcPct val="100000"/>
              </a:lnSpc>
              <a:spcBef>
                <a:spcPts val="700"/>
              </a:spcBef>
              <a:spcAft>
                <a:spcPts val="0"/>
              </a:spcAft>
              <a:buNone/>
            </a:pPr>
            <a:r>
              <a:t/>
            </a:r>
            <a:endParaRPr sz="1500"/>
          </a:p>
        </p:txBody>
      </p:sp>
      <p:pic>
        <p:nvPicPr>
          <p:cNvPr id="128" name="Google Shape;128;p18"/>
          <p:cNvPicPr preferRelativeResize="0"/>
          <p:nvPr/>
        </p:nvPicPr>
        <p:blipFill>
          <a:blip r:embed="rId3">
            <a:alphaModFix/>
          </a:blip>
          <a:stretch>
            <a:fillRect/>
          </a:stretch>
        </p:blipFill>
        <p:spPr>
          <a:xfrm>
            <a:off x="6768313" y="382375"/>
            <a:ext cx="4371975" cy="561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GITLAB</a:t>
            </a:r>
            <a:endParaRPr/>
          </a:p>
        </p:txBody>
      </p:sp>
      <p:sp>
        <p:nvSpPr>
          <p:cNvPr id="134" name="Google Shape;134;p19"/>
          <p:cNvSpPr txBox="1"/>
          <p:nvPr>
            <p:ph idx="1" type="body"/>
          </p:nvPr>
        </p:nvSpPr>
        <p:spPr>
          <a:xfrm>
            <a:off x="1251675" y="1481025"/>
            <a:ext cx="5097000" cy="4881600"/>
          </a:xfrm>
          <a:prstGeom prst="rect">
            <a:avLst/>
          </a:prstGeom>
          <a:noFill/>
          <a:ln>
            <a:noFill/>
          </a:ln>
        </p:spPr>
        <p:txBody>
          <a:bodyPr anchorCtr="0" anchor="t" bIns="45700" lIns="91425" spcFirstLastPara="1" rIns="91425" wrap="square" tIns="45700">
            <a:noAutofit/>
          </a:bodyPr>
          <a:lstStyle/>
          <a:p>
            <a:pPr indent="-222250" lvl="0" marL="228600" rtl="0" algn="l">
              <a:lnSpc>
                <a:spcPct val="100000"/>
              </a:lnSpc>
              <a:spcBef>
                <a:spcPts val="700"/>
              </a:spcBef>
              <a:spcAft>
                <a:spcPts val="0"/>
              </a:spcAft>
              <a:buSzPts val="1700"/>
              <a:buFont typeface="Impact"/>
              <a:buChar char="•"/>
            </a:pPr>
            <a:r>
              <a:rPr lang="es-ES" sz="1700"/>
              <a:t>Creamos un grupo nuevo</a:t>
            </a:r>
            <a:endParaRPr sz="1700"/>
          </a:p>
          <a:p>
            <a:pPr indent="-209550" lvl="1" marL="685800" rtl="0" algn="l">
              <a:lnSpc>
                <a:spcPct val="100000"/>
              </a:lnSpc>
              <a:spcBef>
                <a:spcPts val="700"/>
              </a:spcBef>
              <a:spcAft>
                <a:spcPts val="0"/>
              </a:spcAft>
              <a:buSzPts val="1500"/>
              <a:buChar char="–"/>
            </a:pPr>
            <a:r>
              <a:rPr lang="es-ES" sz="1500"/>
              <a:t>El nombre del grupo será vuestro nombre</a:t>
            </a:r>
            <a:endParaRPr sz="1500"/>
          </a:p>
          <a:p>
            <a:pPr indent="-209550" lvl="1" marL="685800" rtl="0" algn="l">
              <a:lnSpc>
                <a:spcPct val="100000"/>
              </a:lnSpc>
              <a:spcBef>
                <a:spcPts val="700"/>
              </a:spcBef>
              <a:spcAft>
                <a:spcPts val="0"/>
              </a:spcAft>
              <a:buSzPts val="1500"/>
              <a:buChar char="–"/>
            </a:pPr>
            <a:r>
              <a:rPr lang="es-ES" sz="1500"/>
              <a:t>Nivel de visibilidad: Público</a:t>
            </a:r>
            <a:endParaRPr sz="1500"/>
          </a:p>
          <a:p>
            <a:pPr indent="-222250" lvl="0" marL="228600" rtl="0" algn="l">
              <a:lnSpc>
                <a:spcPct val="100000"/>
              </a:lnSpc>
              <a:spcBef>
                <a:spcPts val="700"/>
              </a:spcBef>
              <a:spcAft>
                <a:spcPts val="0"/>
              </a:spcAft>
              <a:buSzPts val="1700"/>
              <a:buFont typeface="Impact"/>
              <a:buChar char="•"/>
            </a:pPr>
            <a:r>
              <a:rPr lang="es-ES" sz="1700"/>
              <a:t>Creamos un subgrupo por cada módulo, y otro subgrupo llamado “control de versiones”</a:t>
            </a:r>
            <a:endParaRPr sz="1700"/>
          </a:p>
          <a:p>
            <a:pPr indent="-330200" lvl="0" marL="457200" rtl="0" algn="l">
              <a:lnSpc>
                <a:spcPct val="100000"/>
              </a:lnSpc>
              <a:spcBef>
                <a:spcPts val="700"/>
              </a:spcBef>
              <a:spcAft>
                <a:spcPts val="0"/>
              </a:spcAft>
              <a:buNone/>
            </a:pPr>
            <a:r>
              <a:t/>
            </a:r>
            <a:endParaRPr sz="1700"/>
          </a:p>
          <a:p>
            <a:pPr indent="0" lvl="0" marL="0" rtl="0" algn="l">
              <a:lnSpc>
                <a:spcPct val="100000"/>
              </a:lnSpc>
              <a:spcBef>
                <a:spcPts val="700"/>
              </a:spcBef>
              <a:spcAft>
                <a:spcPts val="0"/>
              </a:spcAft>
              <a:buNone/>
            </a:pPr>
            <a:r>
              <a:rPr lang="es-ES" sz="1700"/>
              <a:t>Posteriormente dentro de los subgrupos podremos tendremos proyectos </a:t>
            </a:r>
            <a:endParaRPr sz="1700"/>
          </a:p>
          <a:p>
            <a:pPr indent="-222250" lvl="0" marL="228600" rtl="0" algn="l">
              <a:lnSpc>
                <a:spcPct val="100000"/>
              </a:lnSpc>
              <a:spcBef>
                <a:spcPts val="700"/>
              </a:spcBef>
              <a:spcAft>
                <a:spcPts val="0"/>
              </a:spcAft>
              <a:buSzPts val="1700"/>
              <a:buChar char="•"/>
            </a:pPr>
            <a:r>
              <a:rPr lang="es-ES" sz="1700"/>
              <a:t>Un proyecto puede estar formado por varias carpetas y archivos</a:t>
            </a:r>
            <a:endParaRPr sz="1700"/>
          </a:p>
          <a:p>
            <a:pPr indent="0" lvl="0" marL="228600" rtl="0" algn="l">
              <a:lnSpc>
                <a:spcPct val="100000"/>
              </a:lnSpc>
              <a:spcBef>
                <a:spcPts val="700"/>
              </a:spcBef>
              <a:spcAft>
                <a:spcPts val="0"/>
              </a:spcAft>
              <a:buNone/>
            </a:pPr>
            <a:r>
              <a:t/>
            </a:r>
            <a:endParaRPr sz="1700"/>
          </a:p>
          <a:p>
            <a:pPr indent="-209550" lvl="0" marL="228600" rtl="0" algn="l">
              <a:lnSpc>
                <a:spcPct val="100000"/>
              </a:lnSpc>
              <a:spcBef>
                <a:spcPts val="700"/>
              </a:spcBef>
              <a:spcAft>
                <a:spcPts val="0"/>
              </a:spcAft>
              <a:buSzPts val="1500"/>
              <a:buChar char="•"/>
            </a:pPr>
            <a:r>
              <a:rPr lang="es-ES" sz="1700"/>
              <a:t>Completad la tarea de Classroom enviándome la dirección de vuestro repositorio</a:t>
            </a:r>
            <a:endParaRPr sz="1700"/>
          </a:p>
          <a:p>
            <a:pPr indent="0" lvl="0" marL="228600" rtl="0" algn="l">
              <a:lnSpc>
                <a:spcPct val="100000"/>
              </a:lnSpc>
              <a:spcBef>
                <a:spcPts val="700"/>
              </a:spcBef>
              <a:spcAft>
                <a:spcPts val="0"/>
              </a:spcAft>
              <a:buNone/>
            </a:pPr>
            <a:r>
              <a:t/>
            </a:r>
            <a:endParaRPr sz="1500"/>
          </a:p>
          <a:p>
            <a:pPr indent="0" lvl="0" marL="0" rtl="0" algn="l">
              <a:lnSpc>
                <a:spcPct val="100000"/>
              </a:lnSpc>
              <a:spcBef>
                <a:spcPts val="700"/>
              </a:spcBef>
              <a:spcAft>
                <a:spcPts val="0"/>
              </a:spcAft>
              <a:buNone/>
            </a:pPr>
            <a:r>
              <a:t/>
            </a:r>
            <a:endParaRPr sz="1500"/>
          </a:p>
        </p:txBody>
      </p:sp>
      <p:pic>
        <p:nvPicPr>
          <p:cNvPr id="135" name="Google Shape;135;p19"/>
          <p:cNvPicPr preferRelativeResize="0"/>
          <p:nvPr/>
        </p:nvPicPr>
        <p:blipFill>
          <a:blip r:embed="rId3">
            <a:alphaModFix/>
          </a:blip>
          <a:stretch>
            <a:fillRect/>
          </a:stretch>
        </p:blipFill>
        <p:spPr>
          <a:xfrm>
            <a:off x="6029425" y="1234542"/>
            <a:ext cx="5538525" cy="40818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CONTROL DE VERSIONES PARA TRABAJO INDIVIDUAL</a:t>
            </a:r>
            <a:endParaRPr/>
          </a:p>
        </p:txBody>
      </p:sp>
      <p:pic>
        <p:nvPicPr>
          <p:cNvPr id="141" name="Google Shape;141;p20"/>
          <p:cNvPicPr preferRelativeResize="0"/>
          <p:nvPr>
            <p:ph idx="1" type="body"/>
          </p:nvPr>
        </p:nvPicPr>
        <p:blipFill rotWithShape="1">
          <a:blip r:embed="rId3">
            <a:alphaModFix/>
          </a:blip>
          <a:srcRect b="0" l="0" r="0" t="0"/>
          <a:stretch/>
        </p:blipFill>
        <p:spPr>
          <a:xfrm>
            <a:off x="3146083" y="2483224"/>
            <a:ext cx="6389511" cy="359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2"/>
              </a:buClr>
              <a:buSzPts val="5100"/>
              <a:buFont typeface="Impact"/>
              <a:buNone/>
            </a:pPr>
            <a:r>
              <a:rPr lang="es-ES"/>
              <a:t>PRÁCTICA 0: SIMULACIÓN DE TRABAJO EN CLASE Y EN CASA CON 2 PCS</a:t>
            </a:r>
            <a:endParaRPr/>
          </a:p>
        </p:txBody>
      </p:sp>
      <p:sp>
        <p:nvSpPr>
          <p:cNvPr id="147" name="Google Shape;147;p21"/>
          <p:cNvSpPr txBox="1"/>
          <p:nvPr>
            <p:ph idx="1" type="body"/>
          </p:nvPr>
        </p:nvSpPr>
        <p:spPr>
          <a:xfrm>
            <a:off x="1251678" y="2286001"/>
            <a:ext cx="10178322" cy="4374775"/>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000"/>
              <a:buFont typeface="Impact"/>
              <a:buAutoNum type="arabicPeriod"/>
            </a:pPr>
            <a:r>
              <a:rPr lang="es-ES"/>
              <a:t>Crea un proyecto nuevo en blanco en GitLab con visibilidad pública dentro del subgrupo “control de versiones”. Lo llamaremos “trabajo”</a:t>
            </a:r>
            <a:endParaRPr/>
          </a:p>
          <a:p>
            <a:pPr indent="-457200" lvl="0" marL="457200" rtl="0" algn="l">
              <a:lnSpc>
                <a:spcPct val="100000"/>
              </a:lnSpc>
              <a:spcBef>
                <a:spcPts val="700"/>
              </a:spcBef>
              <a:spcAft>
                <a:spcPts val="0"/>
              </a:spcAft>
              <a:buSzPts val="2000"/>
              <a:buFont typeface="Impact"/>
              <a:buAutoNum type="arabicPeriod"/>
            </a:pPr>
            <a:r>
              <a:rPr lang="es-ES"/>
              <a:t>Copiamos el enlace que está en el botón Clonar y posteriormente:  “</a:t>
            </a:r>
            <a:r>
              <a:rPr b="1" lang="es-ES"/>
              <a:t>Clonar con HTTPS</a:t>
            </a:r>
            <a:r>
              <a:rPr lang="es-ES"/>
              <a:t>”</a:t>
            </a:r>
            <a:endParaRPr/>
          </a:p>
          <a:p>
            <a:pPr indent="-457200" lvl="0" marL="457200" rtl="0" algn="l">
              <a:lnSpc>
                <a:spcPct val="100000"/>
              </a:lnSpc>
              <a:spcBef>
                <a:spcPts val="700"/>
              </a:spcBef>
              <a:spcAft>
                <a:spcPts val="0"/>
              </a:spcAft>
              <a:buSzPts val="2000"/>
              <a:buFont typeface="Impact"/>
              <a:buAutoNum type="arabicPeriod"/>
            </a:pPr>
            <a:r>
              <a:rPr lang="es-ES"/>
              <a:t>En nuestro ordenador creamos una carpeta llamada “clase” y la abrimos</a:t>
            </a:r>
            <a:endParaRPr/>
          </a:p>
          <a:p>
            <a:pPr indent="-457200" lvl="0" marL="457200" rtl="0" algn="l">
              <a:lnSpc>
                <a:spcPct val="100000"/>
              </a:lnSpc>
              <a:spcBef>
                <a:spcPts val="700"/>
              </a:spcBef>
              <a:spcAft>
                <a:spcPts val="0"/>
              </a:spcAft>
              <a:buSzPts val="2000"/>
              <a:buFont typeface="Impact"/>
              <a:buAutoNum type="arabicPeriod"/>
            </a:pPr>
            <a:r>
              <a:rPr lang="es-ES"/>
              <a:t>Hacemos clic con el botón derecho dentro de la carpeta (será nuestro repositorio local en el ordenador) y hacemos clic en “Git Bash Here”</a:t>
            </a:r>
            <a:endParaRPr/>
          </a:p>
          <a:p>
            <a:pPr indent="-457200" lvl="0" marL="457200" rtl="0" algn="l">
              <a:lnSpc>
                <a:spcPct val="100000"/>
              </a:lnSpc>
              <a:spcBef>
                <a:spcPts val="700"/>
              </a:spcBef>
              <a:spcAft>
                <a:spcPts val="0"/>
              </a:spcAft>
              <a:buSzPts val="2000"/>
              <a:buFont typeface="Impact"/>
              <a:buAutoNum type="arabicPeriod"/>
            </a:pPr>
            <a:r>
              <a:rPr lang="es-ES"/>
              <a:t>Para empezar insertaremos nuestras credenciales ejecutando los siguientes comandos</a:t>
            </a:r>
            <a:endParaRPr/>
          </a:p>
          <a:p>
            <a:pPr indent="-228600" lvl="1" marL="685800" rtl="0" algn="l">
              <a:lnSpc>
                <a:spcPct val="100000"/>
              </a:lnSpc>
              <a:spcBef>
                <a:spcPts val="700"/>
              </a:spcBef>
              <a:spcAft>
                <a:spcPts val="0"/>
              </a:spcAft>
              <a:buSzPts val="1800"/>
              <a:buChar char="–"/>
            </a:pPr>
            <a:r>
              <a:rPr lang="es-ES"/>
              <a:t>git config --global user.name [escribe aquí tu </a:t>
            </a:r>
            <a:r>
              <a:rPr b="1" lang="es-ES"/>
              <a:t>nombre de usuario</a:t>
            </a:r>
            <a:r>
              <a:rPr lang="es-ES"/>
              <a:t> de GitLab entre comillas] </a:t>
            </a:r>
            <a:endParaRPr/>
          </a:p>
          <a:p>
            <a:pPr indent="-228600" lvl="1" marL="685800" rtl="0" algn="l">
              <a:lnSpc>
                <a:spcPct val="100000"/>
              </a:lnSpc>
              <a:spcBef>
                <a:spcPts val="700"/>
              </a:spcBef>
              <a:spcAft>
                <a:spcPts val="0"/>
              </a:spcAft>
              <a:buSzPts val="1800"/>
              <a:buChar char="–"/>
            </a:pPr>
            <a:r>
              <a:rPr lang="es-ES"/>
              <a:t>git config --global user.email [escribe aquí el email utilizado en GitLab entre comillas]</a:t>
            </a:r>
            <a:endParaRPr/>
          </a:p>
          <a:p>
            <a:pPr indent="-228600" lvl="1" marL="685800" rtl="0" algn="l">
              <a:lnSpc>
                <a:spcPct val="100000"/>
              </a:lnSpc>
              <a:spcBef>
                <a:spcPts val="700"/>
              </a:spcBef>
              <a:spcAft>
                <a:spcPts val="0"/>
              </a:spcAft>
              <a:buSzPts val="1800"/>
              <a:buChar char="–"/>
            </a:pPr>
            <a:r>
              <a:rPr lang="es-ES"/>
              <a:t>// Esto sólo hará falta realizarlo la primera vez que usemos git en nuestro ordenador</a:t>
            </a:r>
            <a:endParaRPr/>
          </a:p>
          <a:p>
            <a:pPr indent="-457200" lvl="0" marL="457200" rtl="0" algn="l">
              <a:lnSpc>
                <a:spcPct val="100000"/>
              </a:lnSpc>
              <a:spcBef>
                <a:spcPts val="700"/>
              </a:spcBef>
              <a:spcAft>
                <a:spcPts val="0"/>
              </a:spcAft>
              <a:buSzPts val="2000"/>
              <a:buFont typeface="Impact"/>
              <a:buAutoNum type="arabicPeriod"/>
            </a:pPr>
            <a:r>
              <a:rPr lang="es-ES"/>
              <a:t>Ejecutaremos el comando git clone + [enlace que habíamos copiado de GitLab]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