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grandir" panose="020B0604020202020204" charset="0"/>
      <p:regular r:id="rId20"/>
    </p:embeddedFont>
    <p:embeddedFont>
      <p:font typeface="Agrandir Bold" panose="020B0604020202020204" charset="0"/>
      <p:regular r:id="rId21"/>
    </p:embeddedFont>
    <p:embeddedFont>
      <p:font typeface="Open Sans Bold" panose="020B0604020202020204" charset="0"/>
      <p:regular r:id="rId22"/>
    </p:embeddedFont>
    <p:embeddedFont>
      <p:font typeface="Playfair Display" panose="00000500000000000000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5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8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4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Relationship Id="rId9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472596" y="0"/>
            <a:ext cx="6815404" cy="4114800"/>
          </a:xfrm>
          <a:custGeom>
            <a:avLst/>
            <a:gdLst/>
            <a:ahLst/>
            <a:cxnLst/>
            <a:rect l="l" t="t" r="r" b="b"/>
            <a:pathLst>
              <a:path w="6815404" h="4114800">
                <a:moveTo>
                  <a:pt x="0" y="4114800"/>
                </a:moveTo>
                <a:lnTo>
                  <a:pt x="6815404" y="4114800"/>
                </a:lnTo>
                <a:lnTo>
                  <a:pt x="681540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0" y="7616952"/>
            <a:ext cx="7315200" cy="2670048"/>
          </a:xfrm>
          <a:custGeom>
            <a:avLst/>
            <a:gdLst/>
            <a:ahLst/>
            <a:cxnLst/>
            <a:rect l="l" t="t" r="r" b="b"/>
            <a:pathLst>
              <a:path w="7315200" h="2670048">
                <a:moveTo>
                  <a:pt x="0" y="0"/>
                </a:moveTo>
                <a:lnTo>
                  <a:pt x="7315200" y="0"/>
                </a:lnTo>
                <a:lnTo>
                  <a:pt x="7315200" y="2670048"/>
                </a:lnTo>
                <a:lnTo>
                  <a:pt x="0" y="2670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2643476" y="1685141"/>
            <a:ext cx="8658508" cy="146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80"/>
              </a:lnSpc>
            </a:pPr>
            <a:r>
              <a:rPr lang="en-US" sz="9000">
                <a:solidFill>
                  <a:srgbClr val="AD3333"/>
                </a:solidFill>
                <a:latin typeface="Agrandir Bold"/>
              </a:rPr>
              <a:t>LaRetroVuelta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2643476" y="3622257"/>
            <a:ext cx="5294164" cy="3520619"/>
          </a:xfrm>
          <a:custGeom>
            <a:avLst/>
            <a:gdLst/>
            <a:ahLst/>
            <a:cxnLst/>
            <a:rect l="l" t="t" r="r" b="b"/>
            <a:pathLst>
              <a:path w="5294164" h="3520619">
                <a:moveTo>
                  <a:pt x="5294164" y="0"/>
                </a:moveTo>
                <a:lnTo>
                  <a:pt x="0" y="0"/>
                </a:lnTo>
                <a:lnTo>
                  <a:pt x="0" y="3520619"/>
                </a:lnTo>
                <a:lnTo>
                  <a:pt x="5294164" y="3520619"/>
                </a:lnTo>
                <a:lnTo>
                  <a:pt x="52941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12166187" y="7187062"/>
            <a:ext cx="5470886" cy="2510341"/>
            <a:chOff x="0" y="0"/>
            <a:chExt cx="7294515" cy="3347121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5229081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60"/>
                </a:lnSpc>
              </a:pPr>
              <a:r>
                <a:rPr lang="en-US" sz="3000">
                  <a:solidFill>
                    <a:srgbClr val="AD3333"/>
                  </a:solidFill>
                  <a:latin typeface="Agrandir Bold"/>
                </a:rPr>
                <a:t>Grupo Alan Turing: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61736" y="1218092"/>
              <a:ext cx="5732778" cy="2129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sz="2400">
                  <a:solidFill>
                    <a:srgbClr val="AD3333"/>
                  </a:solidFill>
                  <a:latin typeface="Agrandir Bold"/>
                </a:rPr>
                <a:t>Marta Tirador Gutiérrez</a:t>
              </a:r>
            </a:p>
            <a:p>
              <a:pPr>
                <a:lnSpc>
                  <a:spcPts val="2448"/>
                </a:lnSpc>
              </a:pPr>
              <a:r>
                <a:rPr lang="en-US" sz="2400">
                  <a:solidFill>
                    <a:srgbClr val="AD3333"/>
                  </a:solidFill>
                  <a:latin typeface="Agrandir Bold"/>
                </a:rPr>
                <a:t>Víctor García Murillo</a:t>
              </a:r>
            </a:p>
            <a:p>
              <a:pPr>
                <a:lnSpc>
                  <a:spcPts val="2448"/>
                </a:lnSpc>
              </a:pPr>
              <a:r>
                <a:rPr lang="en-US" sz="2400">
                  <a:solidFill>
                    <a:srgbClr val="AD3333"/>
                  </a:solidFill>
                  <a:latin typeface="Agrandir Bold"/>
                </a:rPr>
                <a:t>Álvaro Bellón Lanz</a:t>
              </a:r>
            </a:p>
            <a:p>
              <a:pPr>
                <a:lnSpc>
                  <a:spcPts val="2448"/>
                </a:lnSpc>
              </a:pPr>
              <a:r>
                <a:rPr lang="en-US" sz="2400">
                  <a:solidFill>
                    <a:srgbClr val="AD3333"/>
                  </a:solidFill>
                  <a:latin typeface="Agrandir Bold"/>
                </a:rPr>
                <a:t>Irene Verdeja Díaz</a:t>
              </a:r>
            </a:p>
            <a:p>
              <a:pPr>
                <a:lnSpc>
                  <a:spcPts val="2346"/>
                </a:lnSpc>
              </a:pPr>
              <a:endParaRPr lang="en-US" sz="2400">
                <a:solidFill>
                  <a:srgbClr val="AD3333"/>
                </a:solidFill>
                <a:latin typeface="Agrandir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826" y="3459324"/>
            <a:ext cx="4198776" cy="4114800"/>
          </a:xfrm>
          <a:custGeom>
            <a:avLst/>
            <a:gdLst/>
            <a:ahLst/>
            <a:cxnLst/>
            <a:rect l="l" t="t" r="r" b="b"/>
            <a:pathLst>
              <a:path w="4198776" h="4114800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5969960" y="876300"/>
            <a:ext cx="5764840" cy="1368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92B5F"/>
                </a:solidFill>
                <a:latin typeface="Open Sans Bold"/>
              </a:rPr>
              <a:t>Tipografía</a:t>
            </a:r>
            <a:endParaRPr lang="en-US" sz="8000" dirty="0">
              <a:solidFill>
                <a:srgbClr val="092B5F"/>
              </a:solidFill>
              <a:latin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6939" y="4857750"/>
            <a:ext cx="4369702" cy="645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7"/>
              </a:lnSpc>
              <a:spcBef>
                <a:spcPct val="0"/>
              </a:spcBef>
            </a:pPr>
            <a:r>
              <a:rPr lang="en-US" sz="4899">
                <a:solidFill>
                  <a:srgbClr val="092B5F"/>
                </a:solidFill>
                <a:latin typeface="Playfair Display"/>
              </a:rPr>
              <a:t>Playfair Display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59965" y="5588888"/>
            <a:ext cx="4325585" cy="576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7"/>
              </a:lnSpc>
              <a:spcBef>
                <a:spcPct val="0"/>
              </a:spcBef>
            </a:pPr>
            <a:r>
              <a:rPr lang="en-US" sz="4399">
                <a:solidFill>
                  <a:srgbClr val="092B5F"/>
                </a:solidFill>
                <a:latin typeface="Playfair Display"/>
              </a:rPr>
              <a:t>Playfair Display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60444" y="6311949"/>
            <a:ext cx="3746197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999">
                <a:solidFill>
                  <a:srgbClr val="092B5F"/>
                </a:solidFill>
                <a:latin typeface="Playfair Display"/>
              </a:rPr>
              <a:t>Playfair Display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84613" y="6965364"/>
            <a:ext cx="3322028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  <a:spcBef>
                <a:spcPct val="0"/>
              </a:spcBef>
            </a:pPr>
            <a:r>
              <a:rPr lang="en-US" sz="3500">
                <a:solidFill>
                  <a:srgbClr val="092B5F"/>
                </a:solidFill>
                <a:latin typeface="Playfair Display"/>
              </a:rPr>
              <a:t>Playfair Display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467890" y="0"/>
            <a:ext cx="6820110" cy="4114800"/>
          </a:xfrm>
          <a:custGeom>
            <a:avLst/>
            <a:gdLst/>
            <a:ahLst/>
            <a:cxnLst/>
            <a:rect l="l" t="t" r="r" b="b"/>
            <a:pathLst>
              <a:path w="6820110" h="4114800">
                <a:moveTo>
                  <a:pt x="0" y="4114800"/>
                </a:moveTo>
                <a:lnTo>
                  <a:pt x="6820110" y="4114800"/>
                </a:lnTo>
                <a:lnTo>
                  <a:pt x="682011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0" y="6379417"/>
            <a:ext cx="4459439" cy="3907583"/>
          </a:xfrm>
          <a:custGeom>
            <a:avLst/>
            <a:gdLst/>
            <a:ahLst/>
            <a:cxnLst/>
            <a:rect l="l" t="t" r="r" b="b"/>
            <a:pathLst>
              <a:path w="4459439" h="3907583">
                <a:moveTo>
                  <a:pt x="0" y="0"/>
                </a:moveTo>
                <a:lnTo>
                  <a:pt x="4459439" y="0"/>
                </a:lnTo>
                <a:lnTo>
                  <a:pt x="4459439" y="3907583"/>
                </a:lnTo>
                <a:lnTo>
                  <a:pt x="0" y="3907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6572507" y="5521273"/>
            <a:ext cx="4640567" cy="3493081"/>
          </a:xfrm>
          <a:custGeom>
            <a:avLst/>
            <a:gdLst/>
            <a:ahLst/>
            <a:cxnLst/>
            <a:rect l="l" t="t" r="r" b="b"/>
            <a:pathLst>
              <a:path w="4640567" h="3493081">
                <a:moveTo>
                  <a:pt x="0" y="0"/>
                </a:moveTo>
                <a:lnTo>
                  <a:pt x="4640566" y="0"/>
                </a:lnTo>
                <a:lnTo>
                  <a:pt x="4640566" y="3493081"/>
                </a:lnTo>
                <a:lnTo>
                  <a:pt x="0" y="349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2493343" y="3038475"/>
            <a:ext cx="12798894" cy="160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BB03B"/>
                </a:solidFill>
                <a:latin typeface="Agrandir Bold"/>
              </a:rPr>
              <a:t>Funciones de la aplicación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23539" y="5143500"/>
            <a:ext cx="6286330" cy="5641981"/>
          </a:xfrm>
          <a:custGeom>
            <a:avLst/>
            <a:gdLst/>
            <a:ahLst/>
            <a:cxnLst/>
            <a:rect l="l" t="t" r="r" b="b"/>
            <a:pathLst>
              <a:path w="6286330" h="5641981">
                <a:moveTo>
                  <a:pt x="0" y="0"/>
                </a:moveTo>
                <a:lnTo>
                  <a:pt x="6286330" y="0"/>
                </a:lnTo>
                <a:lnTo>
                  <a:pt x="6286330" y="5641981"/>
                </a:lnTo>
                <a:lnTo>
                  <a:pt x="0" y="5641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3904819" y="4159261"/>
            <a:ext cx="10478361" cy="263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BD59"/>
                </a:solidFill>
                <a:latin typeface="Agrandir Bold"/>
              </a:rPr>
              <a:t>Conocimientos Adquiridos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13672274" y="0"/>
            <a:ext cx="6286330" cy="5641981"/>
          </a:xfrm>
          <a:custGeom>
            <a:avLst/>
            <a:gdLst/>
            <a:ahLst/>
            <a:cxnLst/>
            <a:rect l="l" t="t" r="r" b="b"/>
            <a:pathLst>
              <a:path w="6286330" h="5641981">
                <a:moveTo>
                  <a:pt x="0" y="0"/>
                </a:moveTo>
                <a:lnTo>
                  <a:pt x="6286330" y="0"/>
                </a:lnTo>
                <a:lnTo>
                  <a:pt x="6286330" y="5641981"/>
                </a:lnTo>
                <a:lnTo>
                  <a:pt x="0" y="5641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5248656" y="6039076"/>
            <a:ext cx="7315200" cy="475488"/>
          </a:xfrm>
          <a:custGeom>
            <a:avLst/>
            <a:gdLst/>
            <a:ahLst/>
            <a:cxnLst/>
            <a:rect l="l" t="t" r="r" b="b"/>
            <a:pathLst>
              <a:path w="7315200" h="475488">
                <a:moveTo>
                  <a:pt x="0" y="0"/>
                </a:moveTo>
                <a:lnTo>
                  <a:pt x="7315200" y="0"/>
                </a:lnTo>
                <a:lnTo>
                  <a:pt x="7315200" y="475488"/>
                </a:lnTo>
                <a:lnTo>
                  <a:pt x="0" y="475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4906241" y="762000"/>
            <a:ext cx="8475519" cy="1098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92B5F"/>
                </a:solidFill>
                <a:latin typeface="Agrandir Bold"/>
              </a:rPr>
              <a:t>Widgets de visualización</a:t>
            </a:r>
          </a:p>
        </p:txBody>
      </p:sp>
      <p:sp>
        <p:nvSpPr>
          <p:cNvPr id="4" name="Freeform 4"/>
          <p:cNvSpPr/>
          <p:nvPr/>
        </p:nvSpPr>
        <p:spPr>
          <a:xfrm>
            <a:off x="2958307" y="5503587"/>
            <a:ext cx="11895899" cy="773233"/>
          </a:xfrm>
          <a:custGeom>
            <a:avLst/>
            <a:gdLst/>
            <a:ahLst/>
            <a:cxnLst/>
            <a:rect l="l" t="t" r="r" b="b"/>
            <a:pathLst>
              <a:path w="11895899" h="773233">
                <a:moveTo>
                  <a:pt x="0" y="0"/>
                </a:moveTo>
                <a:lnTo>
                  <a:pt x="11895898" y="0"/>
                </a:lnTo>
                <a:lnTo>
                  <a:pt x="11895898" y="773233"/>
                </a:lnTo>
                <a:lnTo>
                  <a:pt x="0" y="77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4804165" y="3801943"/>
            <a:ext cx="2169644" cy="65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999">
                <a:solidFill>
                  <a:srgbClr val="092B5F"/>
                </a:solidFill>
                <a:latin typeface="Agrandir Bold"/>
              </a:rPr>
              <a:t>ListView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80754" y="3811468"/>
            <a:ext cx="2312735" cy="632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7"/>
              </a:lnSpc>
              <a:spcBef>
                <a:spcPct val="0"/>
              </a:spcBef>
            </a:pPr>
            <a:r>
              <a:rPr lang="en-US" sz="3899">
                <a:solidFill>
                  <a:srgbClr val="092B5F"/>
                </a:solidFill>
                <a:latin typeface="Agrandir Bold"/>
              </a:rPr>
              <a:t>GridView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33833" y="6484771"/>
            <a:ext cx="3411760" cy="1892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6"/>
              </a:lnSpc>
              <a:spcBef>
                <a:spcPct val="0"/>
              </a:spcBef>
            </a:pPr>
            <a:r>
              <a:rPr lang="en-US" sz="2800">
                <a:solidFill>
                  <a:srgbClr val="092B5F"/>
                </a:solidFill>
                <a:latin typeface="Agrandir"/>
              </a:rPr>
              <a:t>Define la estructura de cada elemento de la lista y maneja la paginación de manera automática.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0015" y="6484771"/>
            <a:ext cx="3701744" cy="1892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6"/>
              </a:lnSpc>
              <a:spcBef>
                <a:spcPct val="0"/>
              </a:spcBef>
            </a:pPr>
            <a:r>
              <a:rPr lang="en-US" sz="2800">
                <a:solidFill>
                  <a:srgbClr val="092B5F"/>
                </a:solidFill>
                <a:latin typeface="Agrandir"/>
              </a:rPr>
              <a:t>Proporciona una forma estructurada de presentar información en forma de filas y columnas.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54226">
            <a:off x="2334164" y="483327"/>
            <a:ext cx="3949773" cy="3925087"/>
          </a:xfrm>
          <a:custGeom>
            <a:avLst/>
            <a:gdLst/>
            <a:ahLst/>
            <a:cxnLst/>
            <a:rect l="l" t="t" r="r" b="b"/>
            <a:pathLst>
              <a:path w="3949773" h="3925087">
                <a:moveTo>
                  <a:pt x="0" y="0"/>
                </a:moveTo>
                <a:lnTo>
                  <a:pt x="3949772" y="0"/>
                </a:lnTo>
                <a:lnTo>
                  <a:pt x="3949772" y="3925087"/>
                </a:lnTo>
                <a:lnTo>
                  <a:pt x="0" y="3925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7314713" y="2322046"/>
            <a:ext cx="3658574" cy="1127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92B5F"/>
                </a:solidFill>
                <a:latin typeface="Open Sans Bold"/>
              </a:rPr>
              <a:t>Carousel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22716" y="4795731"/>
            <a:ext cx="6842569" cy="280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  <a:spcBef>
                <a:spcPct val="0"/>
              </a:spcBef>
            </a:pPr>
            <a:r>
              <a:rPr lang="en-US" sz="3499">
                <a:solidFill>
                  <a:srgbClr val="092B5F"/>
                </a:solidFill>
                <a:latin typeface="Agrandir"/>
              </a:rPr>
              <a:t>Es un componente de interfaz de usuario que muestra una serie de elementos de manera secuencial o aleatoria, permitiendo a los usuarios navegar entre ellos.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08129" y="2573265"/>
            <a:ext cx="3986213" cy="4114800"/>
          </a:xfrm>
          <a:custGeom>
            <a:avLst/>
            <a:gdLst/>
            <a:ahLst/>
            <a:cxnLst/>
            <a:rect l="l" t="t" r="r" b="b"/>
            <a:pathLst>
              <a:path w="3986213" h="4114800">
                <a:moveTo>
                  <a:pt x="0" y="0"/>
                </a:moveTo>
                <a:lnTo>
                  <a:pt x="3986213" y="0"/>
                </a:lnTo>
                <a:lnTo>
                  <a:pt x="3986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 rot="-1181866">
            <a:off x="10006357" y="8594917"/>
            <a:ext cx="899633" cy="756133"/>
          </a:xfrm>
          <a:custGeom>
            <a:avLst/>
            <a:gdLst/>
            <a:ahLst/>
            <a:cxnLst/>
            <a:rect l="l" t="t" r="r" b="b"/>
            <a:pathLst>
              <a:path w="899633" h="756133">
                <a:moveTo>
                  <a:pt x="0" y="0"/>
                </a:moveTo>
                <a:lnTo>
                  <a:pt x="899633" y="0"/>
                </a:lnTo>
                <a:lnTo>
                  <a:pt x="899633" y="756134"/>
                </a:lnTo>
                <a:lnTo>
                  <a:pt x="0" y="756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1797020" y="1544577"/>
            <a:ext cx="4579902" cy="1028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92B5F"/>
                </a:solidFill>
                <a:latin typeface="Open Sans Bold"/>
              </a:rPr>
              <a:t>HightCharts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498533"/>
            <a:ext cx="7542283" cy="325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  <a:spcBef>
                <a:spcPct val="0"/>
              </a:spcBef>
            </a:pPr>
            <a:r>
              <a:rPr lang="en-US" sz="3499">
                <a:solidFill>
                  <a:srgbClr val="092B5F"/>
                </a:solidFill>
                <a:latin typeface="Agrandir"/>
              </a:rPr>
              <a:t>El widget HighCharts en Yii2 se utiliza para representar gráficos de alta calidad en las vistas. Puedes configurar y personalizar varios aspectos del gráfico, como el tipo de gráfico, títulos, ejes, series de datos, leyendas, entre otros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56173" y="7721740"/>
            <a:ext cx="6890305" cy="1758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1"/>
              </a:lnSpc>
            </a:pPr>
            <a:r>
              <a:rPr lang="en-US" sz="3187">
                <a:solidFill>
                  <a:srgbClr val="FE1022"/>
                </a:solidFill>
                <a:latin typeface="Agrandir"/>
              </a:rPr>
              <a:t>Mención súper especial a nuestros compañeros del grupo Grace Hopper 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3187">
                <a:solidFill>
                  <a:srgbClr val="FE1022"/>
                </a:solidFill>
                <a:latin typeface="Agrandir"/>
              </a:rPr>
              <a:t>¡Gracias!</a:t>
            </a:r>
          </a:p>
        </p:txBody>
      </p:sp>
      <p:sp>
        <p:nvSpPr>
          <p:cNvPr id="7" name="Freeform 7"/>
          <p:cNvSpPr/>
          <p:nvPr/>
        </p:nvSpPr>
        <p:spPr>
          <a:xfrm rot="1628840">
            <a:off x="17129138" y="8338574"/>
            <a:ext cx="899633" cy="756133"/>
          </a:xfrm>
          <a:custGeom>
            <a:avLst/>
            <a:gdLst/>
            <a:ahLst/>
            <a:cxnLst/>
            <a:rect l="l" t="t" r="r" b="b"/>
            <a:pathLst>
              <a:path w="899633" h="756133">
                <a:moveTo>
                  <a:pt x="0" y="0"/>
                </a:moveTo>
                <a:lnTo>
                  <a:pt x="899633" y="0"/>
                </a:lnTo>
                <a:lnTo>
                  <a:pt x="899633" y="756133"/>
                </a:lnTo>
                <a:lnTo>
                  <a:pt x="0" y="756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8580" y="1028700"/>
            <a:ext cx="4013921" cy="1555395"/>
          </a:xfrm>
          <a:custGeom>
            <a:avLst/>
            <a:gdLst/>
            <a:ahLst/>
            <a:cxnLst/>
            <a:rect l="l" t="t" r="r" b="b"/>
            <a:pathLst>
              <a:path w="4013921" h="1555395">
                <a:moveTo>
                  <a:pt x="0" y="0"/>
                </a:moveTo>
                <a:lnTo>
                  <a:pt x="4013921" y="0"/>
                </a:lnTo>
                <a:lnTo>
                  <a:pt x="4013921" y="1555395"/>
                </a:lnTo>
                <a:lnTo>
                  <a:pt x="0" y="1555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5873772" y="2263495"/>
            <a:ext cx="4350936" cy="1229139"/>
          </a:xfrm>
          <a:custGeom>
            <a:avLst/>
            <a:gdLst/>
            <a:ahLst/>
            <a:cxnLst/>
            <a:rect l="l" t="t" r="r" b="b"/>
            <a:pathLst>
              <a:path w="4350936" h="1229139">
                <a:moveTo>
                  <a:pt x="0" y="0"/>
                </a:moveTo>
                <a:lnTo>
                  <a:pt x="4350936" y="0"/>
                </a:lnTo>
                <a:lnTo>
                  <a:pt x="4350936" y="1229140"/>
                </a:lnTo>
                <a:lnTo>
                  <a:pt x="0" y="1229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10224708" y="968107"/>
            <a:ext cx="5521578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92B5F"/>
                </a:solidFill>
                <a:latin typeface="Open Sans Bold"/>
              </a:rPr>
              <a:t>Bootstrap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45185" y="5114925"/>
            <a:ext cx="5711063" cy="124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92B5F"/>
                </a:solidFill>
                <a:latin typeface="Agrandir"/>
              </a:rPr>
              <a:t>Amplia gama de componentes predefinidos, y su facilidad de uso.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4819" y="4159261"/>
            <a:ext cx="10478361" cy="1393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253C78"/>
                </a:solidFill>
                <a:latin typeface="Agrandir Bold"/>
              </a:rPr>
              <a:t>Muestra de la App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6379417"/>
            <a:ext cx="4459439" cy="3907583"/>
          </a:xfrm>
          <a:custGeom>
            <a:avLst/>
            <a:gdLst/>
            <a:ahLst/>
            <a:cxnLst/>
            <a:rect l="l" t="t" r="r" b="b"/>
            <a:pathLst>
              <a:path w="4459439" h="3907583">
                <a:moveTo>
                  <a:pt x="0" y="0"/>
                </a:moveTo>
                <a:lnTo>
                  <a:pt x="4459439" y="0"/>
                </a:lnTo>
                <a:lnTo>
                  <a:pt x="4459439" y="3907583"/>
                </a:lnTo>
                <a:lnTo>
                  <a:pt x="0" y="3907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 flipV="1">
            <a:off x="11467890" y="0"/>
            <a:ext cx="6820110" cy="4114800"/>
          </a:xfrm>
          <a:custGeom>
            <a:avLst/>
            <a:gdLst/>
            <a:ahLst/>
            <a:cxnLst/>
            <a:rect l="l" t="t" r="r" b="b"/>
            <a:pathLst>
              <a:path w="6820110" h="4114800">
                <a:moveTo>
                  <a:pt x="0" y="4114800"/>
                </a:moveTo>
                <a:lnTo>
                  <a:pt x="6820110" y="4114800"/>
                </a:lnTo>
                <a:lnTo>
                  <a:pt x="682011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366162" y="366162"/>
            <a:ext cx="5917771" cy="5185447"/>
          </a:xfrm>
          <a:custGeom>
            <a:avLst/>
            <a:gdLst/>
            <a:ahLst/>
            <a:cxnLst/>
            <a:rect l="l" t="t" r="r" b="b"/>
            <a:pathLst>
              <a:path w="5917771" h="5185447">
                <a:moveTo>
                  <a:pt x="0" y="0"/>
                </a:moveTo>
                <a:lnTo>
                  <a:pt x="5917771" y="0"/>
                </a:lnTo>
                <a:lnTo>
                  <a:pt x="5917771" y="5185447"/>
                </a:lnTo>
                <a:lnTo>
                  <a:pt x="0" y="518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2367424" y="6346557"/>
            <a:ext cx="5920576" cy="4114800"/>
          </a:xfrm>
          <a:custGeom>
            <a:avLst/>
            <a:gdLst/>
            <a:ahLst/>
            <a:cxnLst/>
            <a:rect l="l" t="t" r="r" b="b"/>
            <a:pathLst>
              <a:path w="5920576" h="4114800">
                <a:moveTo>
                  <a:pt x="0" y="0"/>
                </a:moveTo>
                <a:lnTo>
                  <a:pt x="5920576" y="0"/>
                </a:lnTo>
                <a:lnTo>
                  <a:pt x="59205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9139238" y="4691062"/>
            <a:ext cx="9525" cy="48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2018596" y="3609892"/>
            <a:ext cx="14174608" cy="378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3C78"/>
                </a:solidFill>
                <a:latin typeface="Agrandir"/>
              </a:rPr>
              <a:t>1. Público objetivo de vuestra aplicación</a:t>
            </a:r>
          </a:p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3C78"/>
                </a:solidFill>
                <a:latin typeface="Agrandir"/>
              </a:rPr>
              <a:t>2. Nombre de la aplicación</a:t>
            </a:r>
          </a:p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3C78"/>
                </a:solidFill>
                <a:latin typeface="Agrandir"/>
              </a:rPr>
              <a:t>3. Diseño de la aplicación</a:t>
            </a:r>
          </a:p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3C78"/>
                </a:solidFill>
                <a:latin typeface="Agrandir"/>
              </a:rPr>
              <a:t>4. Funciones de la aplicación</a:t>
            </a:r>
          </a:p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3C78"/>
                </a:solidFill>
                <a:latin typeface="Agrandir"/>
              </a:rPr>
              <a:t>5. Conocimientos adquiridos a lo largo del desarrollo de la aplicación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53C78"/>
                </a:solidFill>
                <a:latin typeface="Agrandir"/>
              </a:rPr>
              <a:t>6. Muestra de uso de la aplicación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2032" y="1880161"/>
            <a:ext cx="6356981" cy="1233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63"/>
              </a:lnSpc>
            </a:pPr>
            <a:r>
              <a:rPr lang="en-US" sz="6188">
                <a:solidFill>
                  <a:srgbClr val="253C78"/>
                </a:solidFill>
                <a:latin typeface="Agrandir Bold"/>
              </a:rPr>
              <a:t>Índice</a:t>
            </a:r>
          </a:p>
        </p:txBody>
      </p:sp>
      <p:sp>
        <p:nvSpPr>
          <p:cNvPr id="7" name="Freeform 7"/>
          <p:cNvSpPr/>
          <p:nvPr/>
        </p:nvSpPr>
        <p:spPr>
          <a:xfrm>
            <a:off x="13027239" y="558175"/>
            <a:ext cx="3776716" cy="3213642"/>
          </a:xfrm>
          <a:custGeom>
            <a:avLst/>
            <a:gdLst/>
            <a:ahLst/>
            <a:cxnLst/>
            <a:rect l="l" t="t" r="r" b="b"/>
            <a:pathLst>
              <a:path w="3776716" h="3213642">
                <a:moveTo>
                  <a:pt x="0" y="0"/>
                </a:moveTo>
                <a:lnTo>
                  <a:pt x="3776716" y="0"/>
                </a:lnTo>
                <a:lnTo>
                  <a:pt x="3776716" y="3213642"/>
                </a:lnTo>
                <a:lnTo>
                  <a:pt x="0" y="3213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467890" y="0"/>
            <a:ext cx="6820110" cy="4114800"/>
          </a:xfrm>
          <a:custGeom>
            <a:avLst/>
            <a:gdLst/>
            <a:ahLst/>
            <a:cxnLst/>
            <a:rect l="l" t="t" r="r" b="b"/>
            <a:pathLst>
              <a:path w="6820110" h="4114800">
                <a:moveTo>
                  <a:pt x="0" y="4114800"/>
                </a:moveTo>
                <a:lnTo>
                  <a:pt x="6820110" y="4114800"/>
                </a:lnTo>
                <a:lnTo>
                  <a:pt x="682011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0" y="6379417"/>
            <a:ext cx="4459439" cy="3907583"/>
          </a:xfrm>
          <a:custGeom>
            <a:avLst/>
            <a:gdLst/>
            <a:ahLst/>
            <a:cxnLst/>
            <a:rect l="l" t="t" r="r" b="b"/>
            <a:pathLst>
              <a:path w="4459439" h="3907583">
                <a:moveTo>
                  <a:pt x="0" y="0"/>
                </a:moveTo>
                <a:lnTo>
                  <a:pt x="4459439" y="0"/>
                </a:lnTo>
                <a:lnTo>
                  <a:pt x="4459439" y="3907583"/>
                </a:lnTo>
                <a:lnTo>
                  <a:pt x="0" y="3907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6744467" y="4696921"/>
            <a:ext cx="7315200" cy="3364992"/>
          </a:xfrm>
          <a:custGeom>
            <a:avLst/>
            <a:gdLst/>
            <a:ahLst/>
            <a:cxnLst/>
            <a:rect l="l" t="t" r="r" b="b"/>
            <a:pathLst>
              <a:path w="7315200" h="3364992">
                <a:moveTo>
                  <a:pt x="0" y="0"/>
                </a:moveTo>
                <a:lnTo>
                  <a:pt x="7315200" y="0"/>
                </a:lnTo>
                <a:lnTo>
                  <a:pt x="7315200" y="3364992"/>
                </a:lnTo>
                <a:lnTo>
                  <a:pt x="0" y="3364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3305073" y="2508256"/>
            <a:ext cx="8162817" cy="160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BD59"/>
                </a:solidFill>
                <a:latin typeface="Agrandir Bold"/>
              </a:rPr>
              <a:t>Público Objetivo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4459439" cy="3907583"/>
          </a:xfrm>
          <a:custGeom>
            <a:avLst/>
            <a:gdLst/>
            <a:ahLst/>
            <a:cxnLst/>
            <a:rect l="l" t="t" r="r" b="b"/>
            <a:pathLst>
              <a:path w="4459439" h="3907583">
                <a:moveTo>
                  <a:pt x="0" y="3907583"/>
                </a:moveTo>
                <a:lnTo>
                  <a:pt x="4459439" y="3907583"/>
                </a:lnTo>
                <a:lnTo>
                  <a:pt x="4459439" y="0"/>
                </a:lnTo>
                <a:lnTo>
                  <a:pt x="0" y="0"/>
                </a:lnTo>
                <a:lnTo>
                  <a:pt x="0" y="39075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2224063" y="5276672"/>
            <a:ext cx="6063937" cy="5010328"/>
          </a:xfrm>
          <a:custGeom>
            <a:avLst/>
            <a:gdLst/>
            <a:ahLst/>
            <a:cxnLst/>
            <a:rect l="l" t="t" r="r" b="b"/>
            <a:pathLst>
              <a:path w="6063937" h="5010328">
                <a:moveTo>
                  <a:pt x="0" y="0"/>
                </a:moveTo>
                <a:lnTo>
                  <a:pt x="6063937" y="0"/>
                </a:lnTo>
                <a:lnTo>
                  <a:pt x="6063937" y="5010328"/>
                </a:lnTo>
                <a:lnTo>
                  <a:pt x="0" y="5010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3109366" y="3057347"/>
            <a:ext cx="8930843" cy="3075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grandir Bold"/>
              </a:rPr>
              <a:t>Nuestra plataforma ha sido diseñada pensando en aquellos que encuentran en el ciclismo una fuente inagotable de emoción, estrategia y hazañas deportivas.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467890" y="0"/>
            <a:ext cx="6820110" cy="4114800"/>
          </a:xfrm>
          <a:custGeom>
            <a:avLst/>
            <a:gdLst/>
            <a:ahLst/>
            <a:cxnLst/>
            <a:rect l="l" t="t" r="r" b="b"/>
            <a:pathLst>
              <a:path w="6820110" h="4114800">
                <a:moveTo>
                  <a:pt x="0" y="4114800"/>
                </a:moveTo>
                <a:lnTo>
                  <a:pt x="6820110" y="4114800"/>
                </a:lnTo>
                <a:lnTo>
                  <a:pt x="682011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0" y="6595093"/>
            <a:ext cx="4459439" cy="3907583"/>
          </a:xfrm>
          <a:custGeom>
            <a:avLst/>
            <a:gdLst/>
            <a:ahLst/>
            <a:cxnLst/>
            <a:rect l="l" t="t" r="r" b="b"/>
            <a:pathLst>
              <a:path w="4459439" h="3907583">
                <a:moveTo>
                  <a:pt x="0" y="0"/>
                </a:moveTo>
                <a:lnTo>
                  <a:pt x="4459439" y="0"/>
                </a:lnTo>
                <a:lnTo>
                  <a:pt x="4459439" y="3907583"/>
                </a:lnTo>
                <a:lnTo>
                  <a:pt x="0" y="3907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 rot="979547">
            <a:off x="2317250" y="6093862"/>
            <a:ext cx="1897483" cy="2013245"/>
          </a:xfrm>
          <a:custGeom>
            <a:avLst/>
            <a:gdLst/>
            <a:ahLst/>
            <a:cxnLst/>
            <a:rect l="l" t="t" r="r" b="b"/>
            <a:pathLst>
              <a:path w="1897483" h="2013245">
                <a:moveTo>
                  <a:pt x="0" y="0"/>
                </a:moveTo>
                <a:lnTo>
                  <a:pt x="1897483" y="0"/>
                </a:lnTo>
                <a:lnTo>
                  <a:pt x="1897483" y="2013245"/>
                </a:lnTo>
                <a:lnTo>
                  <a:pt x="0" y="20132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 rot="-832471">
            <a:off x="1291138" y="771303"/>
            <a:ext cx="2834038" cy="1239892"/>
          </a:xfrm>
          <a:custGeom>
            <a:avLst/>
            <a:gdLst/>
            <a:ahLst/>
            <a:cxnLst/>
            <a:rect l="l" t="t" r="r" b="b"/>
            <a:pathLst>
              <a:path w="2834038" h="1239892">
                <a:moveTo>
                  <a:pt x="0" y="0"/>
                </a:moveTo>
                <a:lnTo>
                  <a:pt x="2834038" y="0"/>
                </a:lnTo>
                <a:lnTo>
                  <a:pt x="2834038" y="1239891"/>
                </a:lnTo>
                <a:lnTo>
                  <a:pt x="0" y="12398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2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 rot="956471">
            <a:off x="14562971" y="3130933"/>
            <a:ext cx="2673762" cy="2416109"/>
          </a:xfrm>
          <a:custGeom>
            <a:avLst/>
            <a:gdLst/>
            <a:ahLst/>
            <a:cxnLst/>
            <a:rect l="l" t="t" r="r" b="b"/>
            <a:pathLst>
              <a:path w="2673762" h="2416109">
                <a:moveTo>
                  <a:pt x="0" y="0"/>
                </a:moveTo>
                <a:lnTo>
                  <a:pt x="2673762" y="0"/>
                </a:lnTo>
                <a:lnTo>
                  <a:pt x="2673762" y="2416109"/>
                </a:lnTo>
                <a:lnTo>
                  <a:pt x="0" y="24161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529320">
            <a:off x="11694702" y="7675112"/>
            <a:ext cx="3065868" cy="1747545"/>
          </a:xfrm>
          <a:custGeom>
            <a:avLst/>
            <a:gdLst/>
            <a:ahLst/>
            <a:cxnLst/>
            <a:rect l="l" t="t" r="r" b="b"/>
            <a:pathLst>
              <a:path w="3065868" h="1747545">
                <a:moveTo>
                  <a:pt x="0" y="0"/>
                </a:moveTo>
                <a:lnTo>
                  <a:pt x="3065868" y="0"/>
                </a:lnTo>
                <a:lnTo>
                  <a:pt x="3065868" y="1747544"/>
                </a:lnTo>
                <a:lnTo>
                  <a:pt x="0" y="1747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 rot="-1810681">
            <a:off x="6892981" y="5808118"/>
            <a:ext cx="3150764" cy="1878643"/>
          </a:xfrm>
          <a:custGeom>
            <a:avLst/>
            <a:gdLst/>
            <a:ahLst/>
            <a:cxnLst/>
            <a:rect l="l" t="t" r="r" b="b"/>
            <a:pathLst>
              <a:path w="3150764" h="1878643">
                <a:moveTo>
                  <a:pt x="0" y="0"/>
                </a:moveTo>
                <a:lnTo>
                  <a:pt x="3150764" y="0"/>
                </a:lnTo>
                <a:lnTo>
                  <a:pt x="3150764" y="1878643"/>
                </a:lnTo>
                <a:lnTo>
                  <a:pt x="0" y="18786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2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TextBox 9"/>
          <p:cNvSpPr txBox="1"/>
          <p:nvPr/>
        </p:nvSpPr>
        <p:spPr>
          <a:xfrm>
            <a:off x="2708157" y="2467796"/>
            <a:ext cx="10423273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92B5F"/>
                </a:solidFill>
                <a:latin typeface="Agrandir Bold"/>
              </a:rPr>
              <a:t>Nombre de la aplicación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0705717" cy="3907587"/>
          </a:xfrm>
          <a:custGeom>
            <a:avLst/>
            <a:gdLst/>
            <a:ahLst/>
            <a:cxnLst/>
            <a:rect l="l" t="t" r="r" b="b"/>
            <a:pathLst>
              <a:path w="10705717" h="3907587">
                <a:moveTo>
                  <a:pt x="0" y="3907587"/>
                </a:moveTo>
                <a:lnTo>
                  <a:pt x="10705717" y="3907587"/>
                </a:lnTo>
                <a:lnTo>
                  <a:pt x="10705717" y="0"/>
                </a:lnTo>
                <a:lnTo>
                  <a:pt x="0" y="0"/>
                </a:lnTo>
                <a:lnTo>
                  <a:pt x="0" y="39075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2367424" y="6172200"/>
            <a:ext cx="5920576" cy="4114800"/>
          </a:xfrm>
          <a:custGeom>
            <a:avLst/>
            <a:gdLst/>
            <a:ahLst/>
            <a:cxnLst/>
            <a:rect l="l" t="t" r="r" b="b"/>
            <a:pathLst>
              <a:path w="5920576" h="4114800">
                <a:moveTo>
                  <a:pt x="0" y="0"/>
                </a:moveTo>
                <a:lnTo>
                  <a:pt x="5920576" y="0"/>
                </a:lnTo>
                <a:lnTo>
                  <a:pt x="59205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 rot="-1193386" flipH="1">
            <a:off x="11101804" y="5212159"/>
            <a:ext cx="5684044" cy="3779889"/>
          </a:xfrm>
          <a:custGeom>
            <a:avLst/>
            <a:gdLst/>
            <a:ahLst/>
            <a:cxnLst/>
            <a:rect l="l" t="t" r="r" b="b"/>
            <a:pathLst>
              <a:path w="5684044" h="3779889">
                <a:moveTo>
                  <a:pt x="5684044" y="0"/>
                </a:moveTo>
                <a:lnTo>
                  <a:pt x="0" y="0"/>
                </a:lnTo>
                <a:lnTo>
                  <a:pt x="0" y="3779890"/>
                </a:lnTo>
                <a:lnTo>
                  <a:pt x="5684044" y="3779890"/>
                </a:lnTo>
                <a:lnTo>
                  <a:pt x="56840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485492" y="646958"/>
            <a:ext cx="8658508" cy="1306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60"/>
              </a:lnSpc>
            </a:pPr>
            <a:r>
              <a:rPr lang="en-US" sz="8000">
                <a:solidFill>
                  <a:srgbClr val="FBB03B"/>
                </a:solidFill>
                <a:latin typeface="Agrandir Bold"/>
              </a:rPr>
              <a:t>LaRetroVuelta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50317" y="4215132"/>
            <a:ext cx="8727711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Significa un viaje al pasado del ciclismo, recordando su época dorada, ese ciclismo que nos llena de emoción, que nos ilusiona. “Retro” y “Vuelta” un juego de  palabras.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467890" y="0"/>
            <a:ext cx="6820110" cy="4114800"/>
          </a:xfrm>
          <a:custGeom>
            <a:avLst/>
            <a:gdLst/>
            <a:ahLst/>
            <a:cxnLst/>
            <a:rect l="l" t="t" r="r" b="b"/>
            <a:pathLst>
              <a:path w="6820110" h="4114800">
                <a:moveTo>
                  <a:pt x="0" y="4114800"/>
                </a:moveTo>
                <a:lnTo>
                  <a:pt x="6820110" y="4114800"/>
                </a:lnTo>
                <a:lnTo>
                  <a:pt x="682011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0" y="6379417"/>
            <a:ext cx="4459439" cy="3907583"/>
          </a:xfrm>
          <a:custGeom>
            <a:avLst/>
            <a:gdLst/>
            <a:ahLst/>
            <a:cxnLst/>
            <a:rect l="l" t="t" r="r" b="b"/>
            <a:pathLst>
              <a:path w="4459439" h="3907583">
                <a:moveTo>
                  <a:pt x="0" y="0"/>
                </a:moveTo>
                <a:lnTo>
                  <a:pt x="4459439" y="0"/>
                </a:lnTo>
                <a:lnTo>
                  <a:pt x="4459439" y="3907583"/>
                </a:lnTo>
                <a:lnTo>
                  <a:pt x="0" y="3907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2229719" y="1351895"/>
            <a:ext cx="6006314" cy="5525809"/>
          </a:xfrm>
          <a:custGeom>
            <a:avLst/>
            <a:gdLst/>
            <a:ahLst/>
            <a:cxnLst/>
            <a:rect l="l" t="t" r="r" b="b"/>
            <a:pathLst>
              <a:path w="6006314" h="5525809">
                <a:moveTo>
                  <a:pt x="0" y="0"/>
                </a:moveTo>
                <a:lnTo>
                  <a:pt x="6006315" y="0"/>
                </a:lnTo>
                <a:lnTo>
                  <a:pt x="6006315" y="5525810"/>
                </a:lnTo>
                <a:lnTo>
                  <a:pt x="0" y="5525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8871173" y="5144340"/>
            <a:ext cx="4227801" cy="199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92B5F"/>
                </a:solidFill>
                <a:latin typeface="Agrandir Bold"/>
              </a:rPr>
              <a:t>Diseño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6225" y="1441464"/>
            <a:ext cx="7667192" cy="1393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9F2A22"/>
                </a:solidFill>
                <a:latin typeface="Agrandir Bold"/>
              </a:rPr>
              <a:t>Paleta de colores</a:t>
            </a:r>
          </a:p>
        </p:txBody>
      </p:sp>
      <p:sp>
        <p:nvSpPr>
          <p:cNvPr id="3" name="Freeform 3"/>
          <p:cNvSpPr/>
          <p:nvPr/>
        </p:nvSpPr>
        <p:spPr>
          <a:xfrm>
            <a:off x="12395627" y="-1354325"/>
            <a:ext cx="4964636" cy="4766050"/>
          </a:xfrm>
          <a:custGeom>
            <a:avLst/>
            <a:gdLst/>
            <a:ahLst/>
            <a:cxnLst/>
            <a:rect l="l" t="t" r="r" b="b"/>
            <a:pathLst>
              <a:path w="4964636" h="4766050">
                <a:moveTo>
                  <a:pt x="0" y="0"/>
                </a:moveTo>
                <a:lnTo>
                  <a:pt x="4964636" y="0"/>
                </a:lnTo>
                <a:lnTo>
                  <a:pt x="4964636" y="4766050"/>
                </a:lnTo>
                <a:lnTo>
                  <a:pt x="0" y="476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9243417" y="778649"/>
            <a:ext cx="8507491" cy="8729702"/>
          </a:xfrm>
          <a:custGeom>
            <a:avLst/>
            <a:gdLst/>
            <a:ahLst/>
            <a:cxnLst/>
            <a:rect l="l" t="t" r="r" b="b"/>
            <a:pathLst>
              <a:path w="8507491" h="8729702">
                <a:moveTo>
                  <a:pt x="0" y="0"/>
                </a:moveTo>
                <a:lnTo>
                  <a:pt x="8507492" y="0"/>
                </a:lnTo>
                <a:lnTo>
                  <a:pt x="8507492" y="8729702"/>
                </a:lnTo>
                <a:lnTo>
                  <a:pt x="0" y="8729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5" name="Group 5"/>
          <p:cNvGrpSpPr/>
          <p:nvPr/>
        </p:nvGrpSpPr>
        <p:grpSpPr>
          <a:xfrm>
            <a:off x="9884983" y="8098363"/>
            <a:ext cx="964757" cy="935697"/>
            <a:chOff x="0" y="0"/>
            <a:chExt cx="254092" cy="2464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4092" cy="246439"/>
            </a:xfrm>
            <a:custGeom>
              <a:avLst/>
              <a:gdLst/>
              <a:ahLst/>
              <a:cxnLst/>
              <a:rect l="l" t="t" r="r" b="b"/>
              <a:pathLst>
                <a:path w="254092" h="246439">
                  <a:moveTo>
                    <a:pt x="0" y="0"/>
                  </a:moveTo>
                  <a:lnTo>
                    <a:pt x="254092" y="0"/>
                  </a:lnTo>
                  <a:lnTo>
                    <a:pt x="254092" y="246439"/>
                  </a:lnTo>
                  <a:lnTo>
                    <a:pt x="0" y="246439"/>
                  </a:ln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4092" cy="28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4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84983" y="6619741"/>
            <a:ext cx="964757" cy="935697"/>
            <a:chOff x="0" y="0"/>
            <a:chExt cx="254092" cy="2464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4092" cy="246439"/>
            </a:xfrm>
            <a:custGeom>
              <a:avLst/>
              <a:gdLst/>
              <a:ahLst/>
              <a:cxnLst/>
              <a:rect l="l" t="t" r="r" b="b"/>
              <a:pathLst>
                <a:path w="254092" h="246439">
                  <a:moveTo>
                    <a:pt x="0" y="0"/>
                  </a:moveTo>
                  <a:lnTo>
                    <a:pt x="254092" y="0"/>
                  </a:lnTo>
                  <a:lnTo>
                    <a:pt x="254092" y="246439"/>
                  </a:lnTo>
                  <a:lnTo>
                    <a:pt x="0" y="246439"/>
                  </a:lnTo>
                  <a:close/>
                </a:path>
              </a:pathLst>
            </a:custGeom>
            <a:solidFill>
              <a:srgbClr val="AD3333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4092" cy="28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4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84983" y="5143500"/>
            <a:ext cx="964757" cy="935697"/>
            <a:chOff x="0" y="0"/>
            <a:chExt cx="254092" cy="2464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4092" cy="246439"/>
            </a:xfrm>
            <a:custGeom>
              <a:avLst/>
              <a:gdLst/>
              <a:ahLst/>
              <a:cxnLst/>
              <a:rect l="l" t="t" r="r" b="b"/>
              <a:pathLst>
                <a:path w="254092" h="246439">
                  <a:moveTo>
                    <a:pt x="0" y="0"/>
                  </a:moveTo>
                  <a:lnTo>
                    <a:pt x="254092" y="0"/>
                  </a:lnTo>
                  <a:lnTo>
                    <a:pt x="254092" y="246439"/>
                  </a:lnTo>
                  <a:lnTo>
                    <a:pt x="0" y="246439"/>
                  </a:lnTo>
                  <a:close/>
                </a:path>
              </a:pathLst>
            </a:custGeom>
            <a:solidFill>
              <a:srgbClr val="092B5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4092" cy="28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4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395566" y="5143500"/>
            <a:ext cx="964757" cy="935697"/>
            <a:chOff x="0" y="0"/>
            <a:chExt cx="254092" cy="246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4092" cy="246439"/>
            </a:xfrm>
            <a:custGeom>
              <a:avLst/>
              <a:gdLst/>
              <a:ahLst/>
              <a:cxnLst/>
              <a:rect l="l" t="t" r="r" b="b"/>
              <a:pathLst>
                <a:path w="254092" h="246439">
                  <a:moveTo>
                    <a:pt x="0" y="0"/>
                  </a:moveTo>
                  <a:lnTo>
                    <a:pt x="254092" y="0"/>
                  </a:lnTo>
                  <a:lnTo>
                    <a:pt x="254092" y="246439"/>
                  </a:lnTo>
                  <a:lnTo>
                    <a:pt x="0" y="246439"/>
                  </a:lnTo>
                  <a:close/>
                </a:path>
              </a:pathLst>
            </a:custGeom>
            <a:solidFill>
              <a:srgbClr val="EEF4F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54092" cy="28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48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601918" y="5611349"/>
            <a:ext cx="4758219" cy="4824557"/>
          </a:xfrm>
          <a:custGeom>
            <a:avLst/>
            <a:gdLst/>
            <a:ahLst/>
            <a:cxnLst/>
            <a:rect l="l" t="t" r="r" b="b"/>
            <a:pathLst>
              <a:path w="4758219" h="4824557">
                <a:moveTo>
                  <a:pt x="0" y="0"/>
                </a:moveTo>
                <a:lnTo>
                  <a:pt x="4758220" y="0"/>
                </a:lnTo>
                <a:lnTo>
                  <a:pt x="4758220" y="4824556"/>
                </a:lnTo>
                <a:lnTo>
                  <a:pt x="0" y="48245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" name="Freeform 18"/>
          <p:cNvSpPr/>
          <p:nvPr/>
        </p:nvSpPr>
        <p:spPr>
          <a:xfrm>
            <a:off x="989626" y="7087589"/>
            <a:ext cx="4613374" cy="4294632"/>
          </a:xfrm>
          <a:custGeom>
            <a:avLst/>
            <a:gdLst/>
            <a:ahLst/>
            <a:cxnLst/>
            <a:rect l="l" t="t" r="r" b="b"/>
            <a:pathLst>
              <a:path w="4613374" h="4294632">
                <a:moveTo>
                  <a:pt x="0" y="0"/>
                </a:moveTo>
                <a:lnTo>
                  <a:pt x="4613374" y="0"/>
                </a:lnTo>
                <a:lnTo>
                  <a:pt x="4613374" y="4294633"/>
                </a:lnTo>
                <a:lnTo>
                  <a:pt x="0" y="4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TextBox 19"/>
          <p:cNvSpPr txBox="1"/>
          <p:nvPr/>
        </p:nvSpPr>
        <p:spPr>
          <a:xfrm>
            <a:off x="11050073" y="5393417"/>
            <a:ext cx="2224472" cy="397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  <a:spcBef>
                <a:spcPct val="0"/>
              </a:spcBef>
            </a:pPr>
            <a:r>
              <a:rPr lang="en-US" sz="2400">
                <a:solidFill>
                  <a:srgbClr val="9F2A22"/>
                </a:solidFill>
                <a:latin typeface="Agrandir"/>
              </a:rPr>
              <a:t>#092b5f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50405" y="6869657"/>
            <a:ext cx="1823807" cy="397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  <a:spcBef>
                <a:spcPct val="0"/>
              </a:spcBef>
            </a:pPr>
            <a:r>
              <a:rPr lang="en-US" sz="2400">
                <a:solidFill>
                  <a:srgbClr val="9F2A22"/>
                </a:solidFill>
                <a:latin typeface="Agrandir"/>
              </a:rPr>
              <a:t>#AD3333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50073" y="8295108"/>
            <a:ext cx="2224472" cy="397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  <a:spcBef>
                <a:spcPct val="0"/>
              </a:spcBef>
            </a:pPr>
            <a:r>
              <a:rPr lang="en-US" sz="2400">
                <a:solidFill>
                  <a:srgbClr val="9F2A22"/>
                </a:solidFill>
                <a:latin typeface="Agrandir"/>
              </a:rPr>
              <a:t>#FFBD59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560348" y="5393417"/>
            <a:ext cx="1356771" cy="397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  <a:spcBef>
                <a:spcPct val="0"/>
              </a:spcBef>
            </a:pPr>
            <a:r>
              <a:rPr lang="en-US" sz="2400">
                <a:solidFill>
                  <a:srgbClr val="9F2A22"/>
                </a:solidFill>
                <a:latin typeface="Agrandir"/>
              </a:rPr>
              <a:t>#EEF4FC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60099">
            <a:off x="6027207" y="4945112"/>
            <a:ext cx="7274238" cy="396777"/>
          </a:xfrm>
          <a:custGeom>
            <a:avLst/>
            <a:gdLst/>
            <a:ahLst/>
            <a:cxnLst/>
            <a:rect l="l" t="t" r="r" b="b"/>
            <a:pathLst>
              <a:path w="7274238" h="396777">
                <a:moveTo>
                  <a:pt x="0" y="0"/>
                </a:moveTo>
                <a:lnTo>
                  <a:pt x="7274238" y="0"/>
                </a:lnTo>
                <a:lnTo>
                  <a:pt x="7274238" y="396776"/>
                </a:lnTo>
                <a:lnTo>
                  <a:pt x="0" y="39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-841285" y="6955808"/>
            <a:ext cx="4420195" cy="4114800"/>
          </a:xfrm>
          <a:custGeom>
            <a:avLst/>
            <a:gdLst/>
            <a:ahLst/>
            <a:cxnLst/>
            <a:rect l="l" t="t" r="r" b="b"/>
            <a:pathLst>
              <a:path w="4420195" h="4114800">
                <a:moveTo>
                  <a:pt x="0" y="0"/>
                </a:moveTo>
                <a:lnTo>
                  <a:pt x="4420195" y="0"/>
                </a:lnTo>
                <a:lnTo>
                  <a:pt x="44201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2576473" y="-2611331"/>
            <a:ext cx="4420195" cy="4114800"/>
          </a:xfrm>
          <a:custGeom>
            <a:avLst/>
            <a:gdLst/>
            <a:ahLst/>
            <a:cxnLst/>
            <a:rect l="l" t="t" r="r" b="b"/>
            <a:pathLst>
              <a:path w="4420195" h="4114800">
                <a:moveTo>
                  <a:pt x="0" y="0"/>
                </a:moveTo>
                <a:lnTo>
                  <a:pt x="4420195" y="0"/>
                </a:lnTo>
                <a:lnTo>
                  <a:pt x="44201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>
            <a:off x="16273179" y="2103121"/>
            <a:ext cx="4420195" cy="4114800"/>
          </a:xfrm>
          <a:custGeom>
            <a:avLst/>
            <a:gdLst/>
            <a:ahLst/>
            <a:cxnLst/>
            <a:rect l="l" t="t" r="r" b="b"/>
            <a:pathLst>
              <a:path w="4420195" h="4114800">
                <a:moveTo>
                  <a:pt x="0" y="0"/>
                </a:moveTo>
                <a:lnTo>
                  <a:pt x="4420196" y="0"/>
                </a:lnTo>
                <a:lnTo>
                  <a:pt x="44201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1954405" y="3307081"/>
            <a:ext cx="6905409" cy="2910840"/>
            <a:chOff x="0" y="0"/>
            <a:chExt cx="9207212" cy="3881120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6134100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92B5F"/>
                  </a:solidFill>
                  <a:latin typeface="Agrandir"/>
                </a:rPr>
                <a:t>Peso y tamaño de la letra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12265"/>
              <a:ext cx="5468216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92B5F"/>
                  </a:solidFill>
                  <a:latin typeface="Agrandir"/>
                </a:rPr>
                <a:t>Las cajas de contenido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253105"/>
              <a:ext cx="9207212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92B5F"/>
                  </a:solidFill>
                  <a:latin typeface="Agrandir"/>
                </a:rPr>
                <a:t>Los bordes de las cajas de contenidos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608898" y="3307081"/>
            <a:ext cx="4121356" cy="2910840"/>
            <a:chOff x="0" y="0"/>
            <a:chExt cx="5495142" cy="388112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28575"/>
              <a:ext cx="4462632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92B5F"/>
                  </a:solidFill>
                  <a:latin typeface="Agrandir"/>
                </a:rPr>
                <a:t>Header estático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12265"/>
              <a:ext cx="4275206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92B5F"/>
                  </a:solidFill>
                  <a:latin typeface="Agrandir"/>
                </a:rPr>
                <a:t>Footer estático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30712" y="3253105"/>
              <a:ext cx="5264430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92B5F"/>
                  </a:solidFill>
                  <a:latin typeface="Agrandir"/>
                </a:rPr>
                <a:t>Logotipo descriptivo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Personalizado</PresentationFormat>
  <Paragraphs>51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Agrandir Bold</vt:lpstr>
      <vt:lpstr>Calibri</vt:lpstr>
      <vt:lpstr>Agrandir</vt:lpstr>
      <vt:lpstr>Open Sans Bold</vt:lpstr>
      <vt:lpstr>Arial</vt:lpstr>
      <vt:lpstr>Playfair Display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LaRetroVuelta</dc:title>
  <cp:lastModifiedBy>Marta Tirador</cp:lastModifiedBy>
  <cp:revision>2</cp:revision>
  <dcterms:created xsi:type="dcterms:W3CDTF">2006-08-16T00:00:00Z</dcterms:created>
  <dcterms:modified xsi:type="dcterms:W3CDTF">2024-02-12T19:21:15Z</dcterms:modified>
  <dc:identifier>DAF8ly5nAZg</dc:identifier>
</cp:coreProperties>
</file>