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455" r:id="rId2"/>
    <p:sldId id="346" r:id="rId3"/>
    <p:sldId id="345" r:id="rId4"/>
    <p:sldId id="791" r:id="rId5"/>
    <p:sldId id="543" r:id="rId6"/>
    <p:sldId id="694" r:id="rId7"/>
    <p:sldId id="792" r:id="rId8"/>
    <p:sldId id="793" r:id="rId9"/>
    <p:sldId id="794" r:id="rId10"/>
    <p:sldId id="806" r:id="rId11"/>
    <p:sldId id="795" r:id="rId12"/>
  </p:sldIdLst>
  <p:sldSz cx="9144000" cy="5143500" type="screen16x9"/>
  <p:notesSz cx="6858000" cy="9144000"/>
  <p:defaultTextStyle>
    <a:defPPr>
      <a:defRPr lang="es-ES"/>
    </a:defPPr>
    <a:lvl1pPr algn="l" rtl="0" fontAlgn="base">
      <a:spcBef>
        <a:spcPct val="0"/>
      </a:spcBef>
      <a:spcAft>
        <a:spcPct val="0"/>
      </a:spcAft>
      <a:defRPr sz="1600" kern="1200">
        <a:solidFill>
          <a:schemeClr val="tx1"/>
        </a:solidFill>
        <a:latin typeface="Berlin Sans FB" pitchFamily="34" charset="0"/>
        <a:ea typeface="+mn-ea"/>
        <a:cs typeface="Arial" charset="0"/>
      </a:defRPr>
    </a:lvl1pPr>
    <a:lvl2pPr marL="457200" algn="l" rtl="0" fontAlgn="base">
      <a:spcBef>
        <a:spcPct val="0"/>
      </a:spcBef>
      <a:spcAft>
        <a:spcPct val="0"/>
      </a:spcAft>
      <a:defRPr sz="1600" kern="1200">
        <a:solidFill>
          <a:schemeClr val="tx1"/>
        </a:solidFill>
        <a:latin typeface="Berlin Sans FB" pitchFamily="34" charset="0"/>
        <a:ea typeface="+mn-ea"/>
        <a:cs typeface="Arial" charset="0"/>
      </a:defRPr>
    </a:lvl2pPr>
    <a:lvl3pPr marL="914400" algn="l" rtl="0" fontAlgn="base">
      <a:spcBef>
        <a:spcPct val="0"/>
      </a:spcBef>
      <a:spcAft>
        <a:spcPct val="0"/>
      </a:spcAft>
      <a:defRPr sz="1600" kern="1200">
        <a:solidFill>
          <a:schemeClr val="tx1"/>
        </a:solidFill>
        <a:latin typeface="Berlin Sans FB" pitchFamily="34" charset="0"/>
        <a:ea typeface="+mn-ea"/>
        <a:cs typeface="Arial" charset="0"/>
      </a:defRPr>
    </a:lvl3pPr>
    <a:lvl4pPr marL="1371600" algn="l" rtl="0" fontAlgn="base">
      <a:spcBef>
        <a:spcPct val="0"/>
      </a:spcBef>
      <a:spcAft>
        <a:spcPct val="0"/>
      </a:spcAft>
      <a:defRPr sz="1600" kern="1200">
        <a:solidFill>
          <a:schemeClr val="tx1"/>
        </a:solidFill>
        <a:latin typeface="Berlin Sans FB" pitchFamily="34" charset="0"/>
        <a:ea typeface="+mn-ea"/>
        <a:cs typeface="Arial" charset="0"/>
      </a:defRPr>
    </a:lvl4pPr>
    <a:lvl5pPr marL="1828800" algn="l" rtl="0" fontAlgn="base">
      <a:spcBef>
        <a:spcPct val="0"/>
      </a:spcBef>
      <a:spcAft>
        <a:spcPct val="0"/>
      </a:spcAft>
      <a:defRPr sz="1600" kern="1200">
        <a:solidFill>
          <a:schemeClr val="tx1"/>
        </a:solidFill>
        <a:latin typeface="Berlin Sans FB" pitchFamily="34" charset="0"/>
        <a:ea typeface="+mn-ea"/>
        <a:cs typeface="Arial" charset="0"/>
      </a:defRPr>
    </a:lvl5pPr>
    <a:lvl6pPr marL="2286000" algn="l" defTabSz="914400" rtl="0" eaLnBrk="1" latinLnBrk="0" hangingPunct="1">
      <a:defRPr sz="1600" kern="1200">
        <a:solidFill>
          <a:schemeClr val="tx1"/>
        </a:solidFill>
        <a:latin typeface="Berlin Sans FB" pitchFamily="34" charset="0"/>
        <a:ea typeface="+mn-ea"/>
        <a:cs typeface="Arial" charset="0"/>
      </a:defRPr>
    </a:lvl6pPr>
    <a:lvl7pPr marL="2743200" algn="l" defTabSz="914400" rtl="0" eaLnBrk="1" latinLnBrk="0" hangingPunct="1">
      <a:defRPr sz="1600" kern="1200">
        <a:solidFill>
          <a:schemeClr val="tx1"/>
        </a:solidFill>
        <a:latin typeface="Berlin Sans FB" pitchFamily="34" charset="0"/>
        <a:ea typeface="+mn-ea"/>
        <a:cs typeface="Arial" charset="0"/>
      </a:defRPr>
    </a:lvl7pPr>
    <a:lvl8pPr marL="3200400" algn="l" defTabSz="914400" rtl="0" eaLnBrk="1" latinLnBrk="0" hangingPunct="1">
      <a:defRPr sz="1600" kern="1200">
        <a:solidFill>
          <a:schemeClr val="tx1"/>
        </a:solidFill>
        <a:latin typeface="Berlin Sans FB" pitchFamily="34" charset="0"/>
        <a:ea typeface="+mn-ea"/>
        <a:cs typeface="Arial" charset="0"/>
      </a:defRPr>
    </a:lvl8pPr>
    <a:lvl9pPr marL="3657600" algn="l" defTabSz="914400" rtl="0" eaLnBrk="1" latinLnBrk="0" hangingPunct="1">
      <a:defRPr sz="1600" kern="1200">
        <a:solidFill>
          <a:schemeClr val="tx1"/>
        </a:solidFill>
        <a:latin typeface="Berlin Sans FB"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D60093"/>
    <a:srgbClr val="FF0000"/>
    <a:srgbClr val="FFFF99"/>
    <a:srgbClr val="FF9900"/>
    <a:srgbClr val="00CC99"/>
    <a:srgbClr val="33CC33"/>
    <a:srgbClr val="99FFCC"/>
    <a:srgbClr val="FF9966"/>
    <a:srgbClr val="FFFF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448" autoAdjust="0"/>
    <p:restoredTop sz="94669" autoAdjust="0"/>
  </p:normalViewPr>
  <p:slideViewPr>
    <p:cSldViewPr>
      <p:cViewPr>
        <p:scale>
          <a:sx n="80" d="100"/>
          <a:sy n="80" d="100"/>
        </p:scale>
        <p:origin x="-1110" y="-20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FE4D195-8896-4F2E-B43F-5FE708E7B02E}" type="datetimeFigureOut">
              <a:rPr lang="es-ES"/>
              <a:pPr>
                <a:defRPr/>
              </a:pPr>
              <a:t>08/09/2023</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s-ES"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9208B7E-C5A7-49FB-B600-344FE7C1694E}" type="slidenum">
              <a:rPr lang="es-ES"/>
              <a:pPr>
                <a:defRPr/>
              </a:pPr>
              <a:t>‹Nº›</a:t>
            </a:fld>
            <a:endParaRPr lang="es-ES"/>
          </a:p>
        </p:txBody>
      </p:sp>
    </p:spTree>
    <p:extLst>
      <p:ext uri="{BB962C8B-B14F-4D97-AF65-F5344CB8AC3E}">
        <p14:creationId xmlns="" xmlns:p14="http://schemas.microsoft.com/office/powerpoint/2010/main" val="78088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a:t>
            </a:fld>
            <a:endParaRPr lang="es-ES" sz="1200" dirty="0">
              <a:latin typeface="+mn-lt"/>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10</a:t>
            </a:fld>
            <a:endParaRPr lang="es-ES" sz="1200" dirty="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11</a:t>
            </a:fld>
            <a:endParaRPr lang="es-ES" sz="1200" dirty="0">
              <a:latin typeface="+mn-lt"/>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2</a:t>
            </a:fld>
            <a:endParaRPr lang="es-ES" sz="1200" dirty="0">
              <a:latin typeface="+mn-lt"/>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3</a:t>
            </a:fld>
            <a:endParaRPr lang="es-ES" sz="1200" dirty="0">
              <a:latin typeface="+mn-lt"/>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4</a:t>
            </a:fld>
            <a:endParaRPr lang="es-ES" sz="1200" dirty="0">
              <a:latin typeface="+mn-lt"/>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5</a:t>
            </a:fld>
            <a:endParaRPr lang="es-ES" sz="1200" dirty="0">
              <a:latin typeface="+mn-lt"/>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6</a:t>
            </a:fld>
            <a:endParaRPr lang="es-ES" sz="1200" dirty="0">
              <a:latin typeface="+mn-lt"/>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7</a:t>
            </a:fld>
            <a:endParaRPr lang="es-ES" sz="1200" dirty="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8</a:t>
            </a:fld>
            <a:endParaRPr lang="es-ES" sz="1200" dirty="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9</a:t>
            </a:fld>
            <a:endParaRPr lang="es-ES" sz="1200" dirty="0">
              <a:latin typeface="+mn-lt"/>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F8058DDC-EA24-4600-9F9E-4483898DEA17}"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486B974-D557-46E9-90A0-138E814101D8}"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7D44756F-3E74-4385-9831-2265A4A0DA80}"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554F0AB9-D6D0-4468-A58E-F6192B90B980}"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38C60D16-E601-44BC-A73F-1A3F014F6F58}"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470080C-9BDA-4EFD-A00A-4330A2C53DE8}"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C0507ED6-9496-4640-8A45-518D76133C21}"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0C497CD4-4716-4CFA-808A-13266871C770}"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9CB0330E-7FD7-4268-A640-11AAE59F4A2E}"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EDDE361-6F01-4BF2-BC7D-AC82389BA1D5}"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7F514767-A384-4F41-A76B-A0A5F7409419}" type="datetimeFigureOut">
              <a:rPr lang="es-ES"/>
              <a:pPr>
                <a:defRPr/>
              </a:pPr>
              <a:t>08/09/2023</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17F8C61F-8536-4CC7-8B03-F935AC874034}"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F2B13CA2-FDA2-4BC5-BD2A-4485A53FCD4B}" type="datetimeFigureOut">
              <a:rPr lang="es-ES"/>
              <a:pPr>
                <a:defRPr/>
              </a:pPr>
              <a:t>08/09/2023</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79208C10-CF7A-4C08-831F-C171A6B77053}"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93B743D3-7701-419B-9773-86346F553D6E}" type="datetimeFigureOut">
              <a:rPr lang="es-ES"/>
              <a:pPr>
                <a:defRPr/>
              </a:pPr>
              <a:t>08/09/2023</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F758138C-C9ED-4CF9-9B9A-0153A3FA4178}"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12298A87-C480-4263-A3A6-88E10E90676F}" type="datetimeFigureOut">
              <a:rPr lang="es-ES"/>
              <a:pPr>
                <a:defRPr/>
              </a:pPr>
              <a:t>08/09/2023</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CE91AB9B-B914-46EB-934B-C318A808CF7F}"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1ED36C02-96E1-46C9-B314-A6CDC4983D10}" type="datetimeFigureOut">
              <a:rPr lang="es-ES"/>
              <a:pPr>
                <a:defRPr/>
              </a:pPr>
              <a:t>08/09/2023</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A097CC63-DBED-4CBC-871C-35FF96B7C1F6}"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24BDB3D0-9B9D-4D7D-AC92-DF1EDFEF4E6C}" type="datetimeFigureOut">
              <a:rPr lang="es-ES"/>
              <a:pPr>
                <a:defRPr/>
              </a:pPr>
              <a:t>08/09/2023</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6AD98553-71A3-4CCF-8EC3-E67926C49ED3}"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ACC32AD-7687-4815-A161-94E7F450AC79}" type="datetimeFigureOut">
              <a:rPr lang="es-ES"/>
              <a:pPr>
                <a:defRPr/>
              </a:pPr>
              <a:t>08/09/2023</a:t>
            </a:fld>
            <a:endParaRPr lang="es-ES"/>
          </a:p>
        </p:txBody>
      </p:sp>
      <p:sp>
        <p:nvSpPr>
          <p:cNvPr id="5" name="4 Marcador de pie de página"/>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5 Marcador de número de diapositiva"/>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E032E35-69A3-4338-BCB6-C6005CE7A57D}"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Usuario\Configuración local\Archivos temporales de Internet\Content.IE5\6H4FEJYX\Autonomo[1].jpg"/>
          <p:cNvPicPr>
            <a:picLocks noChangeAspect="1" noChangeArrowheads="1"/>
          </p:cNvPicPr>
          <p:nvPr/>
        </p:nvPicPr>
        <p:blipFill>
          <a:blip r:embed="rId3"/>
          <a:srcRect/>
          <a:stretch>
            <a:fillRect/>
          </a:stretch>
        </p:blipFill>
        <p:spPr bwMode="auto">
          <a:xfrm>
            <a:off x="785786" y="1857370"/>
            <a:ext cx="2705103" cy="1675127"/>
          </a:xfrm>
          <a:prstGeom prst="rect">
            <a:avLst/>
          </a:prstGeom>
          <a:noFill/>
        </p:spPr>
      </p:pic>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endParaRPr lang="es-ES" sz="2400" b="1" spc="300" dirty="0">
              <a:ln w="11430" cmpd="sng">
                <a:solidFill>
                  <a:schemeClr val="bg1">
                    <a:lumMod val="75000"/>
                  </a:schemeClr>
                </a:solidFill>
                <a:prstDash val="solid"/>
                <a:miter lim="800000"/>
              </a:ln>
              <a:solidFill>
                <a:schemeClr val="bg1">
                  <a:lumMod val="50000"/>
                </a:schemeClr>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9" name="8 CuadroTexto"/>
          <p:cNvSpPr txBox="1"/>
          <p:nvPr/>
        </p:nvSpPr>
        <p:spPr>
          <a:xfrm>
            <a:off x="1500166" y="2000246"/>
            <a:ext cx="7429552" cy="830997"/>
          </a:xfrm>
          <a:prstGeom prst="rect">
            <a:avLst/>
          </a:prstGeom>
          <a:noFill/>
        </p:spPr>
        <p:txBody>
          <a:bodyPr wrap="square" rtlCol="0">
            <a:spAutoFit/>
          </a:bodyPr>
          <a:lstStyle/>
          <a:p>
            <a:pPr algn="ctr"/>
            <a:r>
              <a:rPr lang="es-ES" sz="4800" b="1" dirty="0" smtClean="0">
                <a:solidFill>
                  <a:schemeClr val="bg1"/>
                </a:solidFill>
                <a:latin typeface="+mj-lt"/>
              </a:rPr>
              <a:t>EL</a:t>
            </a:r>
            <a:r>
              <a:rPr lang="es-ES" sz="4800" b="1" dirty="0" smtClean="0">
                <a:latin typeface="+mj-lt"/>
              </a:rPr>
              <a:t> EMPRENDEDOR</a:t>
            </a:r>
            <a:endParaRPr lang="es-ES" sz="3600" b="1" dirty="0" smtClean="0">
              <a:latin typeface="+mj-lt"/>
            </a:endParaRPr>
          </a:p>
        </p:txBody>
      </p:sp>
      <p:sp>
        <p:nvSpPr>
          <p:cNvPr id="11" name="10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10" name="Picture 2" descr="CEINMARK NUEVO"/>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4 Rectángulo"/>
          <p:cNvSpPr/>
          <p:nvPr/>
        </p:nvSpPr>
        <p:spPr>
          <a:xfrm>
            <a:off x="1357290" y="714362"/>
            <a:ext cx="6355907" cy="923330"/>
          </a:xfrm>
          <a:prstGeom prst="rect">
            <a:avLst/>
          </a:prstGeom>
          <a:noFill/>
        </p:spPr>
        <p:txBody>
          <a:bodyPr wrap="none" lIns="91440" tIns="45720" rIns="91440" bIns="45720">
            <a:spAutoFit/>
          </a:bodyPr>
          <a:lstStyle/>
          <a:p>
            <a:pPr algn="ctr"/>
            <a:r>
              <a:rPr lang="es-E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UNIDAD DIDÁCTICA 1</a:t>
            </a:r>
            <a:endParaRPr lang="es-E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18 Forma libre"/>
          <p:cNvSpPr/>
          <p:nvPr/>
        </p:nvSpPr>
        <p:spPr>
          <a:xfrm>
            <a:off x="3455719" y="3099460"/>
            <a:ext cx="4108863" cy="191984"/>
          </a:xfrm>
          <a:custGeom>
            <a:avLst/>
            <a:gdLst>
              <a:gd name="connsiteX0" fmla="*/ 0 w 4108863"/>
              <a:gd name="connsiteY0" fmla="*/ 95002 h 191984"/>
              <a:gd name="connsiteX1" fmla="*/ 296884 w 4108863"/>
              <a:gd name="connsiteY1" fmla="*/ 83127 h 191984"/>
              <a:gd name="connsiteX2" fmla="*/ 510639 w 4108863"/>
              <a:gd name="connsiteY2" fmla="*/ 118753 h 191984"/>
              <a:gd name="connsiteX3" fmla="*/ 724395 w 4108863"/>
              <a:gd name="connsiteY3" fmla="*/ 71252 h 191984"/>
              <a:gd name="connsiteX4" fmla="*/ 997528 w 4108863"/>
              <a:gd name="connsiteY4" fmla="*/ 83127 h 191984"/>
              <a:gd name="connsiteX5" fmla="*/ 1401289 w 4108863"/>
              <a:gd name="connsiteY5" fmla="*/ 154379 h 191984"/>
              <a:gd name="connsiteX6" fmla="*/ 1852551 w 4108863"/>
              <a:gd name="connsiteY6" fmla="*/ 35626 h 191984"/>
              <a:gd name="connsiteX7" fmla="*/ 2363190 w 4108863"/>
              <a:gd name="connsiteY7" fmla="*/ 95002 h 191984"/>
              <a:gd name="connsiteX8" fmla="*/ 2743200 w 4108863"/>
              <a:gd name="connsiteY8" fmla="*/ 190005 h 191984"/>
              <a:gd name="connsiteX9" fmla="*/ 2956956 w 4108863"/>
              <a:gd name="connsiteY9" fmla="*/ 106878 h 191984"/>
              <a:gd name="connsiteX10" fmla="*/ 3408219 w 4108863"/>
              <a:gd name="connsiteY10" fmla="*/ 95002 h 191984"/>
              <a:gd name="connsiteX11" fmla="*/ 3538847 w 4108863"/>
              <a:gd name="connsiteY11" fmla="*/ 0 h 191984"/>
              <a:gd name="connsiteX12" fmla="*/ 3906982 w 4108863"/>
              <a:gd name="connsiteY12" fmla="*/ 95002 h 191984"/>
              <a:gd name="connsiteX13" fmla="*/ 4096987 w 4108863"/>
              <a:gd name="connsiteY13" fmla="*/ 95002 h 191984"/>
              <a:gd name="connsiteX14" fmla="*/ 4108863 w 4108863"/>
              <a:gd name="connsiteY14" fmla="*/ 95002 h 191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8863" h="191984">
                <a:moveTo>
                  <a:pt x="0" y="95002"/>
                </a:moveTo>
                <a:cubicBezTo>
                  <a:pt x="105888" y="87085"/>
                  <a:pt x="211777" y="79168"/>
                  <a:pt x="296884" y="83127"/>
                </a:cubicBezTo>
                <a:cubicBezTo>
                  <a:pt x="381991" y="87086"/>
                  <a:pt x="439387" y="120732"/>
                  <a:pt x="510639" y="118753"/>
                </a:cubicBezTo>
                <a:cubicBezTo>
                  <a:pt x="581891" y="116774"/>
                  <a:pt x="643247" y="77190"/>
                  <a:pt x="724395" y="71252"/>
                </a:cubicBezTo>
                <a:cubicBezTo>
                  <a:pt x="805543" y="65314"/>
                  <a:pt x="884712" y="69273"/>
                  <a:pt x="997528" y="83127"/>
                </a:cubicBezTo>
                <a:cubicBezTo>
                  <a:pt x="1110344" y="96982"/>
                  <a:pt x="1258785" y="162296"/>
                  <a:pt x="1401289" y="154379"/>
                </a:cubicBezTo>
                <a:cubicBezTo>
                  <a:pt x="1543793" y="146462"/>
                  <a:pt x="1692234" y="45522"/>
                  <a:pt x="1852551" y="35626"/>
                </a:cubicBezTo>
                <a:cubicBezTo>
                  <a:pt x="2012868" y="25730"/>
                  <a:pt x="2214749" y="69272"/>
                  <a:pt x="2363190" y="95002"/>
                </a:cubicBezTo>
                <a:cubicBezTo>
                  <a:pt x="2511631" y="120732"/>
                  <a:pt x="2644239" y="188026"/>
                  <a:pt x="2743200" y="190005"/>
                </a:cubicBezTo>
                <a:cubicBezTo>
                  <a:pt x="2842161" y="191984"/>
                  <a:pt x="2846120" y="122712"/>
                  <a:pt x="2956956" y="106878"/>
                </a:cubicBezTo>
                <a:cubicBezTo>
                  <a:pt x="3067792" y="91044"/>
                  <a:pt x="3311237" y="112815"/>
                  <a:pt x="3408219" y="95002"/>
                </a:cubicBezTo>
                <a:cubicBezTo>
                  <a:pt x="3505201" y="77189"/>
                  <a:pt x="3455720" y="0"/>
                  <a:pt x="3538847" y="0"/>
                </a:cubicBezTo>
                <a:cubicBezTo>
                  <a:pt x="3621974" y="0"/>
                  <a:pt x="3813959" y="79168"/>
                  <a:pt x="3906982" y="95002"/>
                </a:cubicBezTo>
                <a:cubicBezTo>
                  <a:pt x="4000005" y="110836"/>
                  <a:pt x="4096987" y="95002"/>
                  <a:pt x="4096987" y="95002"/>
                </a:cubicBezTo>
                <a:lnTo>
                  <a:pt x="4108863" y="9500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 xmlns:p14="http://schemas.microsoft.com/office/powerpoint/2010/main" val="78866634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24350"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5. EL VALOR SOCIAL DE EMPRENDER</a:t>
            </a:r>
            <a:endParaRPr lang="es-ES" sz="2400" b="1" spc="50" dirty="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t>Empresa e iniciativa emprendedora</a:t>
            </a:r>
            <a:endParaRPr lang="es-ES" sz="1200" i="1" dirty="0"/>
          </a:p>
        </p:txBody>
      </p:sp>
      <p:pic>
        <p:nvPicPr>
          <p:cNvPr id="1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17 Rectángulo redondeado"/>
          <p:cNvSpPr/>
          <p:nvPr/>
        </p:nvSpPr>
        <p:spPr>
          <a:xfrm>
            <a:off x="1500166" y="928676"/>
            <a:ext cx="7429584" cy="2286016"/>
          </a:xfrm>
          <a:prstGeom prst="roundRect">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Esta empresa tiene como </a:t>
            </a:r>
            <a:r>
              <a:rPr lang="es-ES" sz="1400" b="1" dirty="0" smtClean="0">
                <a:solidFill>
                  <a:schemeClr val="tx1"/>
                </a:solidFill>
              </a:rPr>
              <a:t>objetivo</a:t>
            </a:r>
            <a:r>
              <a:rPr lang="es-ES" sz="1400" dirty="0" smtClean="0">
                <a:solidFill>
                  <a:schemeClr val="tx1"/>
                </a:solidFill>
              </a:rPr>
              <a:t> </a:t>
            </a:r>
            <a:r>
              <a:rPr lang="es-ES" sz="1400" u="sng" dirty="0" smtClean="0">
                <a:solidFill>
                  <a:schemeClr val="tx1"/>
                </a:solidFill>
              </a:rPr>
              <a:t>terminar con la falta de agua potable</a:t>
            </a:r>
            <a:r>
              <a:rPr lang="es-ES" sz="1400" dirty="0" smtClean="0">
                <a:solidFill>
                  <a:schemeClr val="tx1"/>
                </a:solidFill>
              </a:rPr>
              <a:t> que afecta a más de 700 millones de personas. Para ello venden agua embotellada y </a:t>
            </a:r>
            <a:r>
              <a:rPr lang="es-ES" sz="1400" b="1" u="sng" dirty="0" smtClean="0">
                <a:solidFill>
                  <a:schemeClr val="tx1"/>
                </a:solidFill>
              </a:rPr>
              <a:t>destinan el 100% de los dividendos en desarrollar proyectos de acceso a agua potable para los afectados</a:t>
            </a:r>
            <a:r>
              <a:rPr lang="es-ES" sz="1400" dirty="0" smtClean="0">
                <a:solidFill>
                  <a:schemeClr val="tx1"/>
                </a:solidFill>
              </a:rPr>
              <a:t>. Estos proyectos consisten en construir pozos, tanques de almacenamiento y zonas de saneamiento, lo que permite reducir las hambrunas, reducir enfermedades, aumentar la higiene, potenciar la escolarización y apoyar la independencia de las mujeres.</a:t>
            </a:r>
          </a:p>
          <a:p>
            <a:pPr algn="just">
              <a:defRPr/>
            </a:pPr>
            <a:r>
              <a:rPr lang="es-ES" sz="1400" dirty="0" smtClean="0">
                <a:solidFill>
                  <a:schemeClr val="tx1"/>
                </a:solidFill>
              </a:rPr>
              <a:t>Con los beneficios obtenidos con su modelo de negocio han logrado dar acceso a agua potable y saneamiento a más de 48.000 personas en más de 17 países subdesarrollados. Para lograrlo ya han construido más de 80 infraestructuras, permitiéndoles así aportar más de 48 millones de litros de agua.</a:t>
            </a:r>
          </a:p>
        </p:txBody>
      </p:sp>
      <p:sp>
        <p:nvSpPr>
          <p:cNvPr id="10" name="17 CuadroTexto"/>
          <p:cNvSpPr txBox="1">
            <a:spLocks noChangeArrowheads="1"/>
          </p:cNvSpPr>
          <p:nvPr/>
        </p:nvSpPr>
        <p:spPr bwMode="auto">
          <a:xfrm>
            <a:off x="431824" y="549461"/>
            <a:ext cx="2639978" cy="307777"/>
          </a:xfrm>
          <a:prstGeom prst="rect">
            <a:avLst/>
          </a:prstGeom>
          <a:solidFill>
            <a:schemeClr val="bg1">
              <a:lumMod val="75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5.2 Los emprendedores sociales</a:t>
            </a:r>
            <a:endParaRPr lang="es-ES" sz="1400" b="1" dirty="0">
              <a:solidFill>
                <a:schemeClr val="tx1"/>
              </a:solidFill>
              <a:latin typeface="+mj-lt"/>
              <a:cs typeface="Arial" charset="0"/>
            </a:endParaRPr>
          </a:p>
        </p:txBody>
      </p:sp>
      <p:sp>
        <p:nvSpPr>
          <p:cNvPr id="10242" name="AutoShape 2" descr="AUARA - Agua mineral natural embotellada social y sostenib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0243" name="Picture 3"/>
          <p:cNvPicPr>
            <a:picLocks noChangeAspect="1" noChangeArrowheads="1"/>
          </p:cNvPicPr>
          <p:nvPr/>
        </p:nvPicPr>
        <p:blipFill>
          <a:blip r:embed="rId4"/>
          <a:srcRect/>
          <a:stretch>
            <a:fillRect/>
          </a:stretch>
        </p:blipFill>
        <p:spPr bwMode="auto">
          <a:xfrm>
            <a:off x="214282" y="1285866"/>
            <a:ext cx="1143000" cy="1143000"/>
          </a:xfrm>
          <a:prstGeom prst="rect">
            <a:avLst/>
          </a:prstGeom>
          <a:noFill/>
          <a:ln w="9525">
            <a:noFill/>
            <a:miter lim="800000"/>
            <a:headEnd/>
            <a:tailEnd/>
          </a:ln>
          <a:effectLst/>
        </p:spPr>
      </p:pic>
      <p:sp>
        <p:nvSpPr>
          <p:cNvPr id="21" name="20 Rectángulo redondeado"/>
          <p:cNvSpPr/>
          <p:nvPr/>
        </p:nvSpPr>
        <p:spPr>
          <a:xfrm>
            <a:off x="71374" y="3357568"/>
            <a:ext cx="7429584" cy="1214446"/>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Esta empresa se trata de una </a:t>
            </a:r>
            <a:r>
              <a:rPr lang="es-ES" sz="1400" b="1" dirty="0" smtClean="0">
                <a:solidFill>
                  <a:schemeClr val="tx1"/>
                </a:solidFill>
              </a:rPr>
              <a:t>cooperativa social</a:t>
            </a:r>
            <a:r>
              <a:rPr lang="es-ES" sz="1400" dirty="0" smtClean="0">
                <a:solidFill>
                  <a:schemeClr val="tx1"/>
                </a:solidFill>
              </a:rPr>
              <a:t> que produce y diseña mobiliario a partir de materiales reciclables con </a:t>
            </a:r>
            <a:r>
              <a:rPr lang="es-ES" sz="1400" b="1" dirty="0" smtClean="0">
                <a:solidFill>
                  <a:schemeClr val="tx1"/>
                </a:solidFill>
              </a:rPr>
              <a:t>trabajadores con discapacidad intelectual</a:t>
            </a:r>
            <a:r>
              <a:rPr lang="es-ES" sz="1400" dirty="0" smtClean="0">
                <a:solidFill>
                  <a:schemeClr val="tx1"/>
                </a:solidFill>
              </a:rPr>
              <a:t>. </a:t>
            </a:r>
          </a:p>
          <a:p>
            <a:pPr algn="just">
              <a:defRPr/>
            </a:pPr>
            <a:r>
              <a:rPr lang="es-ES" sz="1400" dirty="0" smtClean="0">
                <a:solidFill>
                  <a:schemeClr val="tx1"/>
                </a:solidFill>
              </a:rPr>
              <a:t>Este proyecto nació después de detectar que en Cataluña había 378.000 personas con discapacidad pero de ellas sólo 78.000 eran activas. Además de un sueldo, les ofrece la posibilidad de hacer actividades estimulantes, que fomentan la creatividad</a:t>
            </a:r>
          </a:p>
        </p:txBody>
      </p:sp>
      <p:pic>
        <p:nvPicPr>
          <p:cNvPr id="10244" name="Picture 4"/>
          <p:cNvPicPr>
            <a:picLocks noChangeAspect="1" noChangeArrowheads="1"/>
          </p:cNvPicPr>
          <p:nvPr/>
        </p:nvPicPr>
        <p:blipFill>
          <a:blip r:embed="rId5"/>
          <a:srcRect/>
          <a:stretch>
            <a:fillRect/>
          </a:stretch>
        </p:blipFill>
        <p:spPr bwMode="auto">
          <a:xfrm>
            <a:off x="7572396" y="3622686"/>
            <a:ext cx="1500198" cy="663576"/>
          </a:xfrm>
          <a:prstGeom prst="rect">
            <a:avLst/>
          </a:prstGeom>
          <a:noFill/>
          <a:ln w="9525">
            <a:noFill/>
            <a:miter lim="800000"/>
            <a:headEnd/>
            <a:tailEnd/>
          </a:ln>
          <a:effectLst/>
        </p:spPr>
      </p:pic>
    </p:spTree>
    <p:extLst>
      <p:ext uri="{BB962C8B-B14F-4D97-AF65-F5344CB8AC3E}">
        <p14:creationId xmlns="" xmlns:p14="http://schemas.microsoft.com/office/powerpoint/2010/main" val="323878365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30 Rectángulo"/>
          <p:cNvSpPr/>
          <p:nvPr/>
        </p:nvSpPr>
        <p:spPr>
          <a:xfrm>
            <a:off x="142844" y="2000246"/>
            <a:ext cx="3071834" cy="1571636"/>
          </a:xfrm>
          <a:prstGeom prst="rect">
            <a:avLst/>
          </a:prstGeom>
          <a:solidFill>
            <a:srgbClr val="FFCC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26 Rectángulo"/>
          <p:cNvSpPr/>
          <p:nvPr/>
        </p:nvSpPr>
        <p:spPr>
          <a:xfrm>
            <a:off x="6072198" y="2000246"/>
            <a:ext cx="2071702" cy="642942"/>
          </a:xfrm>
          <a:prstGeom prst="rect">
            <a:avLst/>
          </a:prstGeom>
          <a:solidFill>
            <a:srgbClr val="99FFCC"/>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24 Rectángulo"/>
          <p:cNvSpPr/>
          <p:nvPr/>
        </p:nvSpPr>
        <p:spPr>
          <a:xfrm>
            <a:off x="2643174" y="571486"/>
            <a:ext cx="3429024" cy="1143008"/>
          </a:xfrm>
          <a:prstGeom prst="rect">
            <a:avLst/>
          </a:prstGeom>
          <a:solidFill>
            <a:srgbClr val="99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22 Conector"/>
          <p:cNvSpPr/>
          <p:nvPr/>
        </p:nvSpPr>
        <p:spPr>
          <a:xfrm>
            <a:off x="3428992" y="1785932"/>
            <a:ext cx="2143140" cy="164307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6. LA IDEA EMPRENDEDORA</a:t>
            </a:r>
            <a:endParaRPr lang="es-ES" sz="2400" b="1" spc="50" dirty="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t>Empresa e iniciativa emprendedora</a:t>
            </a:r>
            <a:endParaRPr lang="es-ES" sz="1200" i="1" dirty="0"/>
          </a:p>
        </p:txBody>
      </p:sp>
      <p:pic>
        <p:nvPicPr>
          <p:cNvPr id="1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20 CuadroTexto"/>
          <p:cNvSpPr txBox="1"/>
          <p:nvPr/>
        </p:nvSpPr>
        <p:spPr>
          <a:xfrm>
            <a:off x="3500430" y="2071684"/>
            <a:ext cx="2071702" cy="1107996"/>
          </a:xfrm>
          <a:prstGeom prst="rect">
            <a:avLst/>
          </a:prstGeom>
          <a:noFill/>
        </p:spPr>
        <p:txBody>
          <a:bodyPr wrap="square" rtlCol="0">
            <a:spAutoFit/>
          </a:bodyPr>
          <a:lstStyle/>
          <a:p>
            <a:pPr algn="ctr"/>
            <a:r>
              <a:rPr lang="es-ES" sz="2200" b="1" dirty="0" smtClean="0">
                <a:latin typeface="Arial Narrow" pitchFamily="34" charset="0"/>
                <a:ea typeface="Arial Unicode MS" pitchFamily="34" charset="-128"/>
                <a:cs typeface="Arial Unicode MS" pitchFamily="34" charset="-128"/>
              </a:rPr>
              <a:t>¿Cómo podemos encontrar una idea novedosa?</a:t>
            </a:r>
            <a:endParaRPr lang="es-ES" sz="2200" b="1" dirty="0">
              <a:latin typeface="Arial Narrow" pitchFamily="34" charset="0"/>
              <a:ea typeface="Arial Unicode MS" pitchFamily="34" charset="-128"/>
              <a:cs typeface="Arial Unicode MS" pitchFamily="34" charset="-128"/>
            </a:endParaRPr>
          </a:p>
        </p:txBody>
      </p:sp>
      <p:sp>
        <p:nvSpPr>
          <p:cNvPr id="24" name="23 CuadroTexto"/>
          <p:cNvSpPr txBox="1"/>
          <p:nvPr/>
        </p:nvSpPr>
        <p:spPr>
          <a:xfrm>
            <a:off x="2714612" y="571486"/>
            <a:ext cx="3286148" cy="1077218"/>
          </a:xfrm>
          <a:prstGeom prst="rect">
            <a:avLst/>
          </a:prstGeom>
          <a:noFill/>
        </p:spPr>
        <p:txBody>
          <a:bodyPr wrap="square" rtlCol="0">
            <a:spAutoFit/>
          </a:bodyPr>
          <a:lstStyle/>
          <a:p>
            <a:pPr algn="just"/>
            <a:r>
              <a:rPr lang="es-ES" b="1" dirty="0" smtClean="0">
                <a:latin typeface="Arial Narrow" pitchFamily="34" charset="0"/>
                <a:ea typeface="Arial Unicode MS" pitchFamily="34" charset="-128"/>
                <a:cs typeface="Arial Unicode MS" pitchFamily="34" charset="-128"/>
              </a:rPr>
              <a:t>Observando y analizando los cambios experimentados por nuestra sociedad </a:t>
            </a:r>
            <a:r>
              <a:rPr lang="es-ES" dirty="0" smtClean="0">
                <a:latin typeface="Arial Narrow" pitchFamily="34" charset="0"/>
                <a:ea typeface="Arial Unicode MS" pitchFamily="34" charset="-128"/>
                <a:cs typeface="Arial Unicode MS" pitchFamily="34" charset="-128"/>
              </a:rPr>
              <a:t>para descubrir nuevas necesidades que aún no han sido cubiertas por el mercado</a:t>
            </a:r>
            <a:endParaRPr lang="es-ES" b="1" dirty="0">
              <a:latin typeface="Arial Narrow" pitchFamily="34" charset="0"/>
              <a:ea typeface="Arial Unicode MS" pitchFamily="34" charset="-128"/>
              <a:cs typeface="Arial Unicode MS" pitchFamily="34" charset="-128"/>
            </a:endParaRPr>
          </a:p>
        </p:txBody>
      </p:sp>
      <p:sp>
        <p:nvSpPr>
          <p:cNvPr id="26" name="25 CuadroTexto"/>
          <p:cNvSpPr txBox="1"/>
          <p:nvPr/>
        </p:nvSpPr>
        <p:spPr>
          <a:xfrm>
            <a:off x="6143636" y="2000246"/>
            <a:ext cx="2071702" cy="584775"/>
          </a:xfrm>
          <a:prstGeom prst="rect">
            <a:avLst/>
          </a:prstGeom>
          <a:noFill/>
        </p:spPr>
        <p:txBody>
          <a:bodyPr wrap="square" rtlCol="0">
            <a:spAutoFit/>
          </a:bodyPr>
          <a:lstStyle/>
          <a:p>
            <a:r>
              <a:rPr lang="es-ES" b="1" dirty="0" smtClean="0">
                <a:latin typeface="Arial Narrow" pitchFamily="34" charset="0"/>
                <a:ea typeface="Arial Unicode MS" pitchFamily="34" charset="-128"/>
                <a:cs typeface="Arial Unicode MS" pitchFamily="34" charset="-128"/>
              </a:rPr>
              <a:t>Cambiando el canal de distribución</a:t>
            </a:r>
            <a:endParaRPr lang="es-ES" b="1" dirty="0">
              <a:latin typeface="Arial Narrow" pitchFamily="34" charset="0"/>
              <a:ea typeface="Arial Unicode MS" pitchFamily="34" charset="-128"/>
              <a:cs typeface="Arial Unicode MS" pitchFamily="34" charset="-128"/>
            </a:endParaRPr>
          </a:p>
        </p:txBody>
      </p:sp>
      <p:sp>
        <p:nvSpPr>
          <p:cNvPr id="28" name="27 Rectángulo"/>
          <p:cNvSpPr/>
          <p:nvPr/>
        </p:nvSpPr>
        <p:spPr>
          <a:xfrm>
            <a:off x="6429388" y="3071816"/>
            <a:ext cx="1571636" cy="642942"/>
          </a:xfrm>
          <a:prstGeom prst="rect">
            <a:avLst/>
          </a:prstGeom>
          <a:solidFill>
            <a:schemeClr val="accent6">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28 CuadroTexto"/>
          <p:cNvSpPr txBox="1"/>
          <p:nvPr/>
        </p:nvSpPr>
        <p:spPr>
          <a:xfrm>
            <a:off x="6429388" y="3071816"/>
            <a:ext cx="1500198" cy="584775"/>
          </a:xfrm>
          <a:prstGeom prst="rect">
            <a:avLst/>
          </a:prstGeom>
          <a:noFill/>
        </p:spPr>
        <p:txBody>
          <a:bodyPr wrap="square" rtlCol="0">
            <a:spAutoFit/>
          </a:bodyPr>
          <a:lstStyle/>
          <a:p>
            <a:r>
              <a:rPr lang="es-ES" b="1" dirty="0" smtClean="0">
                <a:latin typeface="Arial Narrow" pitchFamily="34" charset="0"/>
                <a:ea typeface="Arial Unicode MS" pitchFamily="34" charset="-128"/>
                <a:cs typeface="Arial Unicode MS" pitchFamily="34" charset="-128"/>
              </a:rPr>
              <a:t>Creando nuevas soluciones</a:t>
            </a:r>
            <a:endParaRPr lang="es-ES" b="1" dirty="0">
              <a:latin typeface="Arial Narrow" pitchFamily="34" charset="0"/>
              <a:ea typeface="Arial Unicode MS" pitchFamily="34" charset="-128"/>
              <a:cs typeface="Arial Unicode MS" pitchFamily="34" charset="-128"/>
            </a:endParaRPr>
          </a:p>
        </p:txBody>
      </p:sp>
      <p:sp>
        <p:nvSpPr>
          <p:cNvPr id="30" name="29 CuadroTexto"/>
          <p:cNvSpPr txBox="1"/>
          <p:nvPr/>
        </p:nvSpPr>
        <p:spPr>
          <a:xfrm>
            <a:off x="142876" y="2000246"/>
            <a:ext cx="3000364" cy="1569660"/>
          </a:xfrm>
          <a:prstGeom prst="rect">
            <a:avLst/>
          </a:prstGeom>
          <a:noFill/>
        </p:spPr>
        <p:txBody>
          <a:bodyPr wrap="square" rtlCol="0">
            <a:spAutoFit/>
          </a:bodyPr>
          <a:lstStyle/>
          <a:p>
            <a:pPr algn="just"/>
            <a:r>
              <a:rPr lang="es-ES" b="1" dirty="0" smtClean="0">
                <a:latin typeface="Arial Narrow" pitchFamily="34" charset="0"/>
                <a:ea typeface="Arial Unicode MS" pitchFamily="34" charset="-128"/>
                <a:cs typeface="Arial Unicode MS" pitchFamily="34" charset="-128"/>
              </a:rPr>
              <a:t>Imaginando cómo ofrecer un bien o un servicio, ya conocido, de otra manera</a:t>
            </a:r>
            <a:r>
              <a:rPr lang="es-ES" dirty="0" smtClean="0">
                <a:latin typeface="Arial Narrow" pitchFamily="34" charset="0"/>
                <a:ea typeface="Arial Unicode MS" pitchFamily="34" charset="-128"/>
                <a:cs typeface="Arial Unicode MS" pitchFamily="34" charset="-128"/>
              </a:rPr>
              <a:t> que pueda satisfacer más al cliente. El elemento diferenciador de nuestra empresa no tiene por qué ser el bien o el servicio en sí</a:t>
            </a:r>
            <a:endParaRPr lang="es-ES" b="1" dirty="0">
              <a:latin typeface="Arial Narrow" pitchFamily="34" charset="0"/>
              <a:ea typeface="Arial Unicode MS" pitchFamily="34" charset="-128"/>
              <a:cs typeface="Arial Unicode MS" pitchFamily="34" charset="-128"/>
            </a:endParaRPr>
          </a:p>
        </p:txBody>
      </p:sp>
      <p:sp>
        <p:nvSpPr>
          <p:cNvPr id="32" name="31 Rectángulo"/>
          <p:cNvSpPr/>
          <p:nvPr/>
        </p:nvSpPr>
        <p:spPr>
          <a:xfrm>
            <a:off x="3500430" y="3857634"/>
            <a:ext cx="1928826" cy="642942"/>
          </a:xfrm>
          <a:prstGeom prst="rect">
            <a:avLst/>
          </a:prstGeom>
          <a:solidFill>
            <a:srgbClr val="FFFF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32 CuadroTexto"/>
          <p:cNvSpPr txBox="1"/>
          <p:nvPr/>
        </p:nvSpPr>
        <p:spPr>
          <a:xfrm>
            <a:off x="3500430" y="3857634"/>
            <a:ext cx="2071702" cy="584775"/>
          </a:xfrm>
          <a:prstGeom prst="rect">
            <a:avLst/>
          </a:prstGeom>
          <a:noFill/>
        </p:spPr>
        <p:txBody>
          <a:bodyPr wrap="square" rtlCol="0">
            <a:spAutoFit/>
          </a:bodyPr>
          <a:lstStyle/>
          <a:p>
            <a:r>
              <a:rPr lang="es-ES" b="1" dirty="0" smtClean="0">
                <a:latin typeface="Arial Narrow" pitchFamily="34" charset="0"/>
                <a:ea typeface="Arial Unicode MS" pitchFamily="34" charset="-128"/>
                <a:cs typeface="Arial Unicode MS" pitchFamily="34" charset="-128"/>
              </a:rPr>
              <a:t>Ampliando el público objetivo</a:t>
            </a:r>
            <a:endParaRPr lang="es-ES" b="1" dirty="0">
              <a:latin typeface="Arial Narrow" pitchFamily="34" charset="0"/>
              <a:ea typeface="Arial Unicode MS" pitchFamily="34" charset="-128"/>
              <a:cs typeface="Arial Unicode MS" pitchFamily="34" charset="-128"/>
            </a:endParaRPr>
          </a:p>
        </p:txBody>
      </p:sp>
      <p:pic>
        <p:nvPicPr>
          <p:cNvPr id="1026" name="Picture 2" descr="C:\Program Files (x86)\Microsoft Office\MEDIA\CAGCAT10\j0297707.wmf"/>
          <p:cNvPicPr>
            <a:picLocks noChangeAspect="1" noChangeArrowheads="1"/>
          </p:cNvPicPr>
          <p:nvPr/>
        </p:nvPicPr>
        <p:blipFill>
          <a:blip r:embed="rId4"/>
          <a:srcRect/>
          <a:stretch>
            <a:fillRect/>
          </a:stretch>
        </p:blipFill>
        <p:spPr bwMode="auto">
          <a:xfrm>
            <a:off x="642910" y="538769"/>
            <a:ext cx="1071570" cy="1318601"/>
          </a:xfrm>
          <a:prstGeom prst="rect">
            <a:avLst/>
          </a:prstGeom>
          <a:noFill/>
        </p:spPr>
      </p:pic>
      <p:pic>
        <p:nvPicPr>
          <p:cNvPr id="1027" name="Picture 3" descr="C:\Users\Usuario\AppData\Local\Microsoft\Windows\INetCache\IE\8C8WMN6E\idea-4438932_960_720[1].png"/>
          <p:cNvPicPr>
            <a:picLocks noChangeAspect="1" noChangeArrowheads="1"/>
          </p:cNvPicPr>
          <p:nvPr/>
        </p:nvPicPr>
        <p:blipFill>
          <a:blip r:embed="rId5" cstate="print"/>
          <a:srcRect/>
          <a:stretch>
            <a:fillRect/>
          </a:stretch>
        </p:blipFill>
        <p:spPr bwMode="auto">
          <a:xfrm>
            <a:off x="7358082" y="357172"/>
            <a:ext cx="1428760" cy="1602348"/>
          </a:xfrm>
          <a:prstGeom prst="rect">
            <a:avLst/>
          </a:prstGeom>
          <a:noFill/>
        </p:spPr>
      </p:pic>
      <p:pic>
        <p:nvPicPr>
          <p:cNvPr id="1028" name="Picture 4" descr="C:\Users\Usuario\AppData\Local\Microsoft\Windows\INetCache\IE\MNN4TQV0\200px-Pictofigo_-_Idea[1].png"/>
          <p:cNvPicPr>
            <a:picLocks noChangeAspect="1" noChangeArrowheads="1"/>
          </p:cNvPicPr>
          <p:nvPr/>
        </p:nvPicPr>
        <p:blipFill>
          <a:blip r:embed="rId6"/>
          <a:srcRect/>
          <a:stretch>
            <a:fillRect/>
          </a:stretch>
        </p:blipFill>
        <p:spPr bwMode="auto">
          <a:xfrm>
            <a:off x="5572132" y="3586177"/>
            <a:ext cx="823783" cy="914399"/>
          </a:xfrm>
          <a:prstGeom prst="rect">
            <a:avLst/>
          </a:prstGeom>
          <a:noFill/>
        </p:spPr>
      </p:pic>
    </p:spTree>
    <p:extLst>
      <p:ext uri="{BB962C8B-B14F-4D97-AF65-F5344CB8AC3E}">
        <p14:creationId xmlns="" xmlns:p14="http://schemas.microsoft.com/office/powerpoint/2010/main" val="323878365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Documents and Settings\Usuario\Configuración local\Archivos temporales de Internet\Content.IE5\OBGL8RQZ\ideas-man[1].jpg"/>
          <p:cNvPicPr>
            <a:picLocks noChangeAspect="1" noChangeArrowheads="1"/>
          </p:cNvPicPr>
          <p:nvPr/>
        </p:nvPicPr>
        <p:blipFill>
          <a:blip r:embed="rId3" cstate="print"/>
          <a:srcRect/>
          <a:stretch>
            <a:fillRect/>
          </a:stretch>
        </p:blipFill>
        <p:spPr bwMode="auto">
          <a:xfrm>
            <a:off x="4714876" y="2483167"/>
            <a:ext cx="928694" cy="1374467"/>
          </a:xfrm>
          <a:prstGeom prst="rect">
            <a:avLst/>
          </a:prstGeom>
          <a:noFill/>
        </p:spPr>
      </p:pic>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1. EL ESPÍRITU EMPRENDEDOR</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17 CuadroTexto"/>
          <p:cNvSpPr txBox="1">
            <a:spLocks noChangeArrowheads="1"/>
          </p:cNvSpPr>
          <p:nvPr/>
        </p:nvSpPr>
        <p:spPr bwMode="auto">
          <a:xfrm>
            <a:off x="428596" y="547202"/>
            <a:ext cx="8283580" cy="738664"/>
          </a:xfrm>
          <a:prstGeom prst="rect">
            <a:avLst/>
          </a:prstGeom>
          <a:solidFill>
            <a:srgbClr val="99FF99"/>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dirty="0" smtClean="0">
                <a:solidFill>
                  <a:schemeClr val="tx1"/>
                </a:solidFill>
                <a:latin typeface="+mj-lt"/>
                <a:cs typeface="Arial" charset="0"/>
              </a:rPr>
              <a:t>El espíritu emprendedor está estrechamente ligado a la </a:t>
            </a:r>
            <a:r>
              <a:rPr lang="es-ES" sz="1400" b="1" dirty="0" smtClean="0">
                <a:solidFill>
                  <a:schemeClr val="tx1"/>
                </a:solidFill>
                <a:latin typeface="+mj-lt"/>
                <a:cs typeface="Arial" charset="0"/>
              </a:rPr>
              <a:t>iniciativa </a:t>
            </a:r>
            <a:r>
              <a:rPr lang="es-ES" sz="1400" dirty="0" smtClean="0">
                <a:solidFill>
                  <a:schemeClr val="tx1"/>
                </a:solidFill>
                <a:latin typeface="+mj-lt"/>
                <a:cs typeface="Arial" charset="0"/>
              </a:rPr>
              <a:t>y a la </a:t>
            </a:r>
            <a:r>
              <a:rPr lang="es-ES" sz="1400" b="1" dirty="0" smtClean="0">
                <a:solidFill>
                  <a:schemeClr val="tx1"/>
                </a:solidFill>
                <a:latin typeface="+mj-lt"/>
                <a:cs typeface="Arial" charset="0"/>
              </a:rPr>
              <a:t>acción</a:t>
            </a:r>
            <a:r>
              <a:rPr lang="es-ES" sz="1400" dirty="0" smtClean="0">
                <a:solidFill>
                  <a:schemeClr val="tx1"/>
                </a:solidFill>
                <a:latin typeface="+mj-lt"/>
                <a:cs typeface="Arial" charset="0"/>
              </a:rPr>
              <a:t>. Las personas dotadas de espíritu emprendedor tienen </a:t>
            </a:r>
            <a:r>
              <a:rPr lang="es-ES" sz="1400" b="1" dirty="0" smtClean="0">
                <a:solidFill>
                  <a:schemeClr val="tx1"/>
                </a:solidFill>
                <a:latin typeface="+mj-lt"/>
                <a:cs typeface="Arial" charset="0"/>
              </a:rPr>
              <a:t>capacidad innovadora</a:t>
            </a:r>
            <a:r>
              <a:rPr lang="es-ES" sz="1400" dirty="0" smtClean="0">
                <a:solidFill>
                  <a:schemeClr val="tx1"/>
                </a:solidFill>
                <a:latin typeface="+mj-lt"/>
                <a:cs typeface="Arial" charset="0"/>
              </a:rPr>
              <a:t> y la voluntad de probar cosas nuevas o hacerlas de manera diferente. Esto implica una buena dosis de </a:t>
            </a:r>
            <a:r>
              <a:rPr lang="es-ES" sz="1400" b="1" dirty="0" smtClean="0">
                <a:solidFill>
                  <a:schemeClr val="tx1"/>
                </a:solidFill>
                <a:latin typeface="+mj-lt"/>
                <a:cs typeface="Arial" charset="0"/>
              </a:rPr>
              <a:t>creatividad</a:t>
            </a:r>
            <a:r>
              <a:rPr lang="es-ES" sz="1400" dirty="0" smtClean="0">
                <a:solidFill>
                  <a:schemeClr val="tx1"/>
                </a:solidFill>
                <a:latin typeface="+mj-lt"/>
                <a:cs typeface="Arial" charset="0"/>
              </a:rPr>
              <a:t> y </a:t>
            </a:r>
            <a:r>
              <a:rPr lang="es-ES" sz="1400" b="1" dirty="0" smtClean="0">
                <a:solidFill>
                  <a:schemeClr val="tx1"/>
                </a:solidFill>
                <a:latin typeface="+mj-lt"/>
                <a:cs typeface="Arial" charset="0"/>
              </a:rPr>
              <a:t>flexibilidad</a:t>
            </a:r>
            <a:endParaRPr lang="es-ES" sz="1400" b="1" dirty="0">
              <a:solidFill>
                <a:schemeClr val="tx1"/>
              </a:solidFill>
              <a:latin typeface="+mj-lt"/>
              <a:cs typeface="Arial" charset="0"/>
            </a:endParaRPr>
          </a:p>
        </p:txBody>
      </p:sp>
      <p:sp>
        <p:nvSpPr>
          <p:cNvPr id="30" name="29 CuadroTexto"/>
          <p:cNvSpPr txBox="1"/>
          <p:nvPr/>
        </p:nvSpPr>
        <p:spPr>
          <a:xfrm>
            <a:off x="1500166" y="2201289"/>
            <a:ext cx="1714512" cy="584775"/>
          </a:xfrm>
          <a:prstGeom prst="rect">
            <a:avLst/>
          </a:prstGeom>
          <a:noFill/>
        </p:spPr>
        <p:txBody>
          <a:bodyPr wrap="square" rtlCol="0">
            <a:spAutoFit/>
          </a:bodyPr>
          <a:lstStyle/>
          <a:p>
            <a:pPr algn="ctr"/>
            <a:r>
              <a:rPr lang="es-ES" dirty="0" smtClean="0"/>
              <a:t>Oportunidades de Negocio</a:t>
            </a:r>
            <a:endParaRPr lang="es-ES" dirty="0"/>
          </a:p>
        </p:txBody>
      </p:sp>
      <p:sp>
        <p:nvSpPr>
          <p:cNvPr id="31" name="30 CuadroTexto"/>
          <p:cNvSpPr txBox="1"/>
          <p:nvPr/>
        </p:nvSpPr>
        <p:spPr>
          <a:xfrm>
            <a:off x="5357818" y="2201289"/>
            <a:ext cx="1714512" cy="584775"/>
          </a:xfrm>
          <a:prstGeom prst="rect">
            <a:avLst/>
          </a:prstGeom>
          <a:noFill/>
        </p:spPr>
        <p:txBody>
          <a:bodyPr wrap="square" rtlCol="0">
            <a:spAutoFit/>
          </a:bodyPr>
          <a:lstStyle/>
          <a:p>
            <a:pPr algn="ctr"/>
            <a:r>
              <a:rPr lang="es-ES" dirty="0" smtClean="0"/>
              <a:t>Organización de Recursos</a:t>
            </a:r>
            <a:endParaRPr lang="es-ES" dirty="0"/>
          </a:p>
        </p:txBody>
      </p:sp>
      <p:sp>
        <p:nvSpPr>
          <p:cNvPr id="32" name="31 Elipse"/>
          <p:cNvSpPr/>
          <p:nvPr/>
        </p:nvSpPr>
        <p:spPr>
          <a:xfrm>
            <a:off x="1428728" y="2143122"/>
            <a:ext cx="1928826" cy="7143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32 Elipse"/>
          <p:cNvSpPr/>
          <p:nvPr/>
        </p:nvSpPr>
        <p:spPr>
          <a:xfrm>
            <a:off x="5286380" y="2143122"/>
            <a:ext cx="1928826" cy="7143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17 CuadroTexto"/>
          <p:cNvSpPr txBox="1">
            <a:spLocks noChangeArrowheads="1"/>
          </p:cNvSpPr>
          <p:nvPr/>
        </p:nvSpPr>
        <p:spPr bwMode="auto">
          <a:xfrm>
            <a:off x="431824" y="1428742"/>
            <a:ext cx="8283580" cy="523220"/>
          </a:xfrm>
          <a:prstGeom prst="rect">
            <a:avLst/>
          </a:prstGeom>
          <a:solidFill>
            <a:schemeClr val="bg1">
              <a:lumMod val="75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dirty="0" smtClean="0">
                <a:solidFill>
                  <a:schemeClr val="tx1"/>
                </a:solidFill>
                <a:latin typeface="+mj-lt"/>
                <a:cs typeface="Arial" charset="0"/>
              </a:rPr>
              <a:t>El emprendedor reconoce y evalúa </a:t>
            </a:r>
            <a:r>
              <a:rPr lang="es-ES" sz="1400" b="1" u="sng" dirty="0" smtClean="0">
                <a:solidFill>
                  <a:schemeClr val="tx1"/>
                </a:solidFill>
                <a:latin typeface="+mj-lt"/>
                <a:cs typeface="Arial" charset="0"/>
              </a:rPr>
              <a:t>oportunidades de negocio</a:t>
            </a:r>
            <a:r>
              <a:rPr lang="es-ES" sz="1400" dirty="0" smtClean="0">
                <a:solidFill>
                  <a:schemeClr val="tx1"/>
                </a:solidFill>
                <a:latin typeface="+mj-lt"/>
                <a:cs typeface="Arial" charset="0"/>
              </a:rPr>
              <a:t>, reúne y </a:t>
            </a:r>
            <a:r>
              <a:rPr lang="es-ES" sz="1400" b="1" u="sng" dirty="0" smtClean="0">
                <a:solidFill>
                  <a:schemeClr val="tx1"/>
                </a:solidFill>
                <a:latin typeface="+mj-lt"/>
                <a:cs typeface="Arial" charset="0"/>
              </a:rPr>
              <a:t>organiza los recursos</a:t>
            </a:r>
            <a:r>
              <a:rPr lang="es-ES" sz="1400" dirty="0" smtClean="0">
                <a:solidFill>
                  <a:schemeClr val="tx1"/>
                </a:solidFill>
                <a:latin typeface="+mj-lt"/>
                <a:cs typeface="Arial" charset="0"/>
              </a:rPr>
              <a:t> necesarios y convierte estas oportunidades en ideas factibles.</a:t>
            </a:r>
            <a:endParaRPr lang="es-ES" sz="1400" b="1" dirty="0">
              <a:solidFill>
                <a:schemeClr val="tx1"/>
              </a:solidFill>
              <a:latin typeface="+mj-lt"/>
              <a:cs typeface="Arial" charset="0"/>
            </a:endParaRPr>
          </a:p>
        </p:txBody>
      </p:sp>
      <p:sp>
        <p:nvSpPr>
          <p:cNvPr id="35" name="34 CuadroTexto"/>
          <p:cNvSpPr txBox="1"/>
          <p:nvPr/>
        </p:nvSpPr>
        <p:spPr>
          <a:xfrm>
            <a:off x="3643306" y="3090452"/>
            <a:ext cx="1357322" cy="338554"/>
          </a:xfrm>
          <a:prstGeom prst="rect">
            <a:avLst/>
          </a:prstGeom>
          <a:noFill/>
        </p:spPr>
        <p:txBody>
          <a:bodyPr wrap="square" rtlCol="0">
            <a:spAutoFit/>
          </a:bodyPr>
          <a:lstStyle/>
          <a:p>
            <a:pPr algn="ctr"/>
            <a:r>
              <a:rPr lang="es-ES" dirty="0" smtClean="0"/>
              <a:t>Ideas</a:t>
            </a:r>
            <a:endParaRPr lang="es-ES" dirty="0"/>
          </a:p>
        </p:txBody>
      </p:sp>
      <p:sp>
        <p:nvSpPr>
          <p:cNvPr id="36" name="35 Elipse"/>
          <p:cNvSpPr/>
          <p:nvPr/>
        </p:nvSpPr>
        <p:spPr>
          <a:xfrm>
            <a:off x="3643306" y="2928940"/>
            <a:ext cx="1357322" cy="7143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17 CuadroTexto"/>
          <p:cNvSpPr txBox="1">
            <a:spLocks noChangeArrowheads="1"/>
          </p:cNvSpPr>
          <p:nvPr/>
        </p:nvSpPr>
        <p:spPr bwMode="auto">
          <a:xfrm>
            <a:off x="431824" y="3834480"/>
            <a:ext cx="8283580" cy="523220"/>
          </a:xfrm>
          <a:prstGeom prst="rect">
            <a:avLst/>
          </a:prstGeom>
          <a:solidFill>
            <a:schemeClr val="bg1">
              <a:lumMod val="75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dirty="0" smtClean="0">
                <a:solidFill>
                  <a:schemeClr val="tx1"/>
                </a:solidFill>
                <a:latin typeface="+mj-lt"/>
                <a:cs typeface="Arial" charset="0"/>
              </a:rPr>
              <a:t>El emprendedor tiene capacidad para dar soluciones nuevas a problemas antiguos o, incluso, plantear nuevos problemas. Se trata de romper con lo establecido y lo conocido para </a:t>
            </a:r>
            <a:r>
              <a:rPr lang="es-ES" sz="1400" b="1" dirty="0" smtClean="0">
                <a:solidFill>
                  <a:schemeClr val="tx1"/>
                </a:solidFill>
                <a:latin typeface="+mj-lt"/>
                <a:cs typeface="Arial" charset="0"/>
              </a:rPr>
              <a:t>buscar nuevas maneras de hacer las cosas</a:t>
            </a:r>
            <a:r>
              <a:rPr lang="es-ES" sz="1400" dirty="0" smtClean="0">
                <a:solidFill>
                  <a:schemeClr val="tx1"/>
                </a:solidFill>
                <a:latin typeface="+mj-lt"/>
                <a:cs typeface="Arial" charset="0"/>
              </a:rPr>
              <a:t>.</a:t>
            </a:r>
            <a:endParaRPr lang="es-ES" sz="1400" b="1" dirty="0">
              <a:solidFill>
                <a:schemeClr val="tx1"/>
              </a:solidFill>
              <a:latin typeface="+mj-lt"/>
              <a:cs typeface="Arial" charset="0"/>
            </a:endParaRPr>
          </a:p>
        </p:txBody>
      </p:sp>
      <p:sp>
        <p:nvSpPr>
          <p:cNvPr id="38" name="37 Llamada de flecha hacia abajo"/>
          <p:cNvSpPr/>
          <p:nvPr/>
        </p:nvSpPr>
        <p:spPr>
          <a:xfrm>
            <a:off x="3714744" y="2285998"/>
            <a:ext cx="1214446" cy="57150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 xmlns:p14="http://schemas.microsoft.com/office/powerpoint/2010/main" val="166037598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32"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2. CUALIDADES DEL EMPRENDEDOR</a:t>
            </a:r>
            <a:endParaRPr lang="es-ES" sz="2400" b="1" spc="50" dirty="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sp>
        <p:nvSpPr>
          <p:cNvPr id="27" name="26 Rectángulo redondeado"/>
          <p:cNvSpPr/>
          <p:nvPr/>
        </p:nvSpPr>
        <p:spPr>
          <a:xfrm>
            <a:off x="309897" y="571486"/>
            <a:ext cx="3762037" cy="2229968"/>
          </a:xfrm>
          <a:prstGeom prst="roundRect">
            <a:avLst/>
          </a:prstGeom>
          <a:solidFill>
            <a:schemeClr val="accent5">
              <a:lumMod val="40000"/>
              <a:lumOff val="6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b="1" dirty="0" smtClean="0">
                <a:solidFill>
                  <a:schemeClr val="tx1"/>
                </a:solidFill>
              </a:rPr>
              <a:t>2.1 CUALIDADES PERSONALES</a:t>
            </a:r>
          </a:p>
          <a:p>
            <a:pPr>
              <a:buFont typeface="Arial" pitchFamily="34" charset="0"/>
              <a:buChar char="•"/>
              <a:defRPr/>
            </a:pPr>
            <a:r>
              <a:rPr lang="es-ES" sz="1400" dirty="0" smtClean="0">
                <a:solidFill>
                  <a:schemeClr val="tx1"/>
                </a:solidFill>
              </a:rPr>
              <a:t> </a:t>
            </a:r>
            <a:r>
              <a:rPr lang="es-ES" sz="1400" b="1" u="sng" dirty="0" smtClean="0">
                <a:solidFill>
                  <a:schemeClr val="tx1"/>
                </a:solidFill>
              </a:rPr>
              <a:t>Proactividad</a:t>
            </a:r>
            <a:r>
              <a:rPr lang="es-ES" sz="1400" dirty="0" smtClean="0">
                <a:solidFill>
                  <a:schemeClr val="tx1"/>
                </a:solidFill>
              </a:rPr>
              <a:t>: significa tomar la iniciativa asumiendo la responsabilidad de hacer que las cosas sucedan</a:t>
            </a:r>
          </a:p>
          <a:p>
            <a:pPr>
              <a:buFont typeface="Arial" pitchFamily="34" charset="0"/>
              <a:buChar char="•"/>
              <a:defRPr/>
            </a:pPr>
            <a:r>
              <a:rPr lang="es-ES" sz="1400" dirty="0" smtClean="0">
                <a:solidFill>
                  <a:schemeClr val="tx1"/>
                </a:solidFill>
              </a:rPr>
              <a:t> </a:t>
            </a:r>
            <a:r>
              <a:rPr lang="es-ES" sz="1400" b="1" u="sng" dirty="0" smtClean="0">
                <a:solidFill>
                  <a:schemeClr val="tx1"/>
                </a:solidFill>
              </a:rPr>
              <a:t>Curiosidad</a:t>
            </a:r>
            <a:r>
              <a:rPr lang="es-ES" sz="1400" dirty="0" smtClean="0">
                <a:solidFill>
                  <a:schemeClr val="tx1"/>
                </a:solidFill>
              </a:rPr>
              <a:t>: renovarse constantemente</a:t>
            </a:r>
          </a:p>
          <a:p>
            <a:pPr>
              <a:buFont typeface="Arial" pitchFamily="34" charset="0"/>
              <a:buChar char="•"/>
              <a:defRPr/>
            </a:pPr>
            <a:r>
              <a:rPr lang="es-ES" sz="1400" dirty="0" smtClean="0">
                <a:solidFill>
                  <a:schemeClr val="tx1"/>
                </a:solidFill>
              </a:rPr>
              <a:t> </a:t>
            </a:r>
            <a:r>
              <a:rPr lang="es-ES" sz="1400" b="1" u="sng" dirty="0" smtClean="0">
                <a:solidFill>
                  <a:schemeClr val="tx1"/>
                </a:solidFill>
              </a:rPr>
              <a:t>Flexibilidad</a:t>
            </a:r>
            <a:r>
              <a:rPr lang="es-ES" sz="1400" dirty="0" smtClean="0">
                <a:solidFill>
                  <a:schemeClr val="tx1"/>
                </a:solidFill>
              </a:rPr>
              <a:t>: saber adaptarse a los cambios</a:t>
            </a:r>
          </a:p>
          <a:p>
            <a:pPr>
              <a:buFont typeface="Arial" pitchFamily="34" charset="0"/>
              <a:buChar char="•"/>
              <a:defRPr/>
            </a:pPr>
            <a:r>
              <a:rPr lang="es-ES" sz="1400" dirty="0" smtClean="0">
                <a:solidFill>
                  <a:schemeClr val="tx1"/>
                </a:solidFill>
              </a:rPr>
              <a:t> </a:t>
            </a:r>
            <a:r>
              <a:rPr lang="es-ES" sz="1400" b="1" u="sng" dirty="0" smtClean="0">
                <a:solidFill>
                  <a:schemeClr val="tx1"/>
                </a:solidFill>
              </a:rPr>
              <a:t>Capacidad para asumir riesgos</a:t>
            </a:r>
          </a:p>
          <a:p>
            <a:pPr>
              <a:buFont typeface="Arial" pitchFamily="34" charset="0"/>
              <a:buChar char="•"/>
              <a:defRPr/>
            </a:pPr>
            <a:r>
              <a:rPr lang="es-ES" sz="1400" b="1" u="sng" dirty="0" smtClean="0">
                <a:solidFill>
                  <a:schemeClr val="tx1"/>
                </a:solidFill>
              </a:rPr>
              <a:t> Optimismo y valentía</a:t>
            </a:r>
          </a:p>
          <a:p>
            <a:pPr>
              <a:buFont typeface="Arial" pitchFamily="34" charset="0"/>
              <a:buChar char="•"/>
              <a:defRPr/>
            </a:pPr>
            <a:r>
              <a:rPr lang="es-ES" sz="1400" b="1" u="sng" dirty="0" smtClean="0">
                <a:solidFill>
                  <a:schemeClr val="tx1"/>
                </a:solidFill>
              </a:rPr>
              <a:t> Tolerancia a la frustración</a:t>
            </a:r>
            <a:endParaRPr lang="es-ES" sz="1400" dirty="0">
              <a:solidFill>
                <a:schemeClr val="tx1"/>
              </a:solidFill>
            </a:endParaRPr>
          </a:p>
        </p:txBody>
      </p:sp>
      <p:pic>
        <p:nvPicPr>
          <p:cNvPr id="10"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10 Rectángulo redondeado"/>
          <p:cNvSpPr/>
          <p:nvPr/>
        </p:nvSpPr>
        <p:spPr>
          <a:xfrm>
            <a:off x="4500563" y="714362"/>
            <a:ext cx="4357718" cy="3714776"/>
          </a:xfrm>
          <a:prstGeom prst="roundRect">
            <a:avLst/>
          </a:prstGeom>
          <a:solidFill>
            <a:schemeClr val="accent4">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b="1" dirty="0" smtClean="0">
                <a:solidFill>
                  <a:schemeClr val="tx1"/>
                </a:solidFill>
              </a:rPr>
              <a:t>2.2 HABILIDADES SOCIALES Y DE DIRECCIÓN</a:t>
            </a:r>
          </a:p>
          <a:p>
            <a:pPr>
              <a:buFont typeface="Arial" pitchFamily="34" charset="0"/>
              <a:buChar char="•"/>
              <a:defRPr/>
            </a:pPr>
            <a:r>
              <a:rPr lang="es-ES" sz="1400" dirty="0" smtClean="0">
                <a:solidFill>
                  <a:schemeClr val="tx1"/>
                </a:solidFill>
              </a:rPr>
              <a:t> Habilidades comunicativas</a:t>
            </a:r>
          </a:p>
          <a:p>
            <a:pPr>
              <a:buFont typeface="Arial" pitchFamily="34" charset="0"/>
              <a:buChar char="•"/>
              <a:defRPr/>
            </a:pPr>
            <a:r>
              <a:rPr lang="es-ES" sz="1400" dirty="0" smtClean="0">
                <a:solidFill>
                  <a:schemeClr val="tx1"/>
                </a:solidFill>
              </a:rPr>
              <a:t> Asertividad (capacidad para expresar los sentimientos, ideas y pensamientos)</a:t>
            </a:r>
          </a:p>
          <a:p>
            <a:pPr>
              <a:buFont typeface="Arial" pitchFamily="34" charset="0"/>
              <a:buChar char="•"/>
              <a:defRPr/>
            </a:pPr>
            <a:r>
              <a:rPr lang="es-ES" sz="1400" dirty="0" smtClean="0">
                <a:solidFill>
                  <a:schemeClr val="tx1"/>
                </a:solidFill>
              </a:rPr>
              <a:t> Habilidades negociadoras</a:t>
            </a:r>
          </a:p>
          <a:p>
            <a:pPr>
              <a:buFont typeface="Arial" pitchFamily="34" charset="0"/>
              <a:buChar char="•"/>
              <a:defRPr/>
            </a:pPr>
            <a:r>
              <a:rPr lang="es-ES" sz="1400" dirty="0" smtClean="0">
                <a:solidFill>
                  <a:schemeClr val="tx1"/>
                </a:solidFill>
              </a:rPr>
              <a:t> Espíritu de equipo</a:t>
            </a:r>
          </a:p>
          <a:p>
            <a:pPr>
              <a:buFont typeface="Arial" pitchFamily="34" charset="0"/>
              <a:buChar char="•"/>
              <a:defRPr/>
            </a:pPr>
            <a:r>
              <a:rPr lang="es-ES" sz="1400" dirty="0" smtClean="0">
                <a:solidFill>
                  <a:schemeClr val="tx1"/>
                </a:solidFill>
              </a:rPr>
              <a:t> Solidaridad</a:t>
            </a:r>
          </a:p>
          <a:p>
            <a:pPr>
              <a:buFont typeface="Arial" pitchFamily="34" charset="0"/>
              <a:buChar char="•"/>
              <a:defRPr/>
            </a:pPr>
            <a:r>
              <a:rPr lang="es-ES" sz="1400" dirty="0" smtClean="0">
                <a:solidFill>
                  <a:schemeClr val="tx1"/>
                </a:solidFill>
              </a:rPr>
              <a:t> Liderazgo</a:t>
            </a:r>
          </a:p>
          <a:p>
            <a:pPr>
              <a:buFont typeface="Arial" pitchFamily="34" charset="0"/>
              <a:buChar char="•"/>
              <a:defRPr/>
            </a:pPr>
            <a:r>
              <a:rPr lang="es-ES" sz="1400" dirty="0" smtClean="0">
                <a:solidFill>
                  <a:schemeClr val="tx1"/>
                </a:solidFill>
              </a:rPr>
              <a:t> Capacidad para afrontar los problemas y encontrar soluciones</a:t>
            </a:r>
          </a:p>
          <a:p>
            <a:pPr>
              <a:buFont typeface="Arial" pitchFamily="34" charset="0"/>
              <a:buChar char="•"/>
              <a:defRPr/>
            </a:pPr>
            <a:r>
              <a:rPr lang="es-ES" sz="1400" dirty="0" smtClean="0">
                <a:solidFill>
                  <a:schemeClr val="tx1"/>
                </a:solidFill>
              </a:rPr>
              <a:t> Capacidad de planificación, gestión y toma de decisiones</a:t>
            </a:r>
          </a:p>
          <a:p>
            <a:pPr>
              <a:buFont typeface="Arial" pitchFamily="34" charset="0"/>
              <a:buChar char="•"/>
              <a:defRPr/>
            </a:pPr>
            <a:r>
              <a:rPr lang="es-ES" sz="1400" dirty="0" smtClean="0">
                <a:solidFill>
                  <a:schemeClr val="tx1"/>
                </a:solidFill>
              </a:rPr>
              <a:t> Capacidad para la organización y optimización de recursos</a:t>
            </a:r>
          </a:p>
          <a:p>
            <a:pPr>
              <a:buFont typeface="Arial" pitchFamily="34" charset="0"/>
              <a:buChar char="•"/>
              <a:defRPr/>
            </a:pPr>
            <a:r>
              <a:rPr lang="es-ES" sz="1400" dirty="0" smtClean="0">
                <a:solidFill>
                  <a:schemeClr val="tx1"/>
                </a:solidFill>
              </a:rPr>
              <a:t> Capacidad para entusiasmar</a:t>
            </a:r>
            <a:endParaRPr lang="es-ES" sz="1400" dirty="0">
              <a:solidFill>
                <a:schemeClr val="tx1"/>
              </a:solidFill>
            </a:endParaRPr>
          </a:p>
        </p:txBody>
      </p:sp>
      <p:sp>
        <p:nvSpPr>
          <p:cNvPr id="15" name="14 Rectángulo redondeado"/>
          <p:cNvSpPr/>
          <p:nvPr/>
        </p:nvSpPr>
        <p:spPr>
          <a:xfrm>
            <a:off x="309897" y="2984988"/>
            <a:ext cx="3762037" cy="1515588"/>
          </a:xfrm>
          <a:prstGeom prst="roundRect">
            <a:avLst/>
          </a:prstGeom>
          <a:solidFill>
            <a:schemeClr val="accent6">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b="1" dirty="0" smtClean="0">
                <a:solidFill>
                  <a:schemeClr val="tx1"/>
                </a:solidFill>
              </a:rPr>
              <a:t>2.3 OTRAS CAPACIDADES</a:t>
            </a:r>
          </a:p>
          <a:p>
            <a:pPr>
              <a:buFont typeface="Arial" pitchFamily="34" charset="0"/>
              <a:buChar char="•"/>
              <a:defRPr/>
            </a:pPr>
            <a:r>
              <a:rPr lang="es-ES" sz="1400" dirty="0" smtClean="0">
                <a:solidFill>
                  <a:schemeClr val="tx1"/>
                </a:solidFill>
              </a:rPr>
              <a:t> Saber compatibilizar los objetivos de la empresa con los objetivos personales</a:t>
            </a:r>
          </a:p>
          <a:p>
            <a:pPr>
              <a:buFont typeface="Arial" pitchFamily="34" charset="0"/>
              <a:buChar char="•"/>
              <a:defRPr/>
            </a:pPr>
            <a:r>
              <a:rPr lang="es-ES" sz="1400" dirty="0" smtClean="0">
                <a:solidFill>
                  <a:schemeClr val="tx1"/>
                </a:solidFill>
              </a:rPr>
              <a:t> Saber rodearse de las personas adecuadas</a:t>
            </a:r>
          </a:p>
          <a:p>
            <a:pPr>
              <a:buFont typeface="Arial" pitchFamily="34" charset="0"/>
              <a:buChar char="•"/>
              <a:defRPr/>
            </a:pPr>
            <a:r>
              <a:rPr lang="es-ES" sz="1400" dirty="0" smtClean="0">
                <a:solidFill>
                  <a:schemeClr val="tx1"/>
                </a:solidFill>
              </a:rPr>
              <a:t> Conocer el sector y la actividad específica</a:t>
            </a:r>
          </a:p>
          <a:p>
            <a:pPr>
              <a:buFont typeface="Arial" pitchFamily="34" charset="0"/>
              <a:buChar char="•"/>
              <a:defRPr/>
            </a:pPr>
            <a:r>
              <a:rPr lang="es-ES" sz="1400" dirty="0" smtClean="0">
                <a:solidFill>
                  <a:schemeClr val="tx1"/>
                </a:solidFill>
              </a:rPr>
              <a:t> Capacidad y talento para asumir riesgos</a:t>
            </a:r>
            <a:endParaRPr lang="es-ES" sz="1400" dirty="0">
              <a:solidFill>
                <a:schemeClr val="tx1"/>
              </a:solidFill>
            </a:endParaRPr>
          </a:p>
        </p:txBody>
      </p:sp>
      <p:sp>
        <p:nvSpPr>
          <p:cNvPr id="16" name="15 Cheurón"/>
          <p:cNvSpPr/>
          <p:nvPr/>
        </p:nvSpPr>
        <p:spPr>
          <a:xfrm>
            <a:off x="4143372" y="2428874"/>
            <a:ext cx="285752" cy="714380"/>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 xmlns:p14="http://schemas.microsoft.com/office/powerpoint/2010/main" val="219411931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 EL INTRAEMPRENDEDOR</a:t>
            </a:r>
            <a:endParaRPr lang="es-ES" sz="2400" b="1" spc="50" dirty="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10"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16 Rectángulo redondeado"/>
          <p:cNvSpPr/>
          <p:nvPr/>
        </p:nvSpPr>
        <p:spPr>
          <a:xfrm>
            <a:off x="500034" y="642925"/>
            <a:ext cx="8215370" cy="1500197"/>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El </a:t>
            </a:r>
            <a:r>
              <a:rPr lang="es-ES" sz="1400" b="1" u="sng" dirty="0" smtClean="0">
                <a:solidFill>
                  <a:schemeClr val="tx1"/>
                </a:solidFill>
              </a:rPr>
              <a:t>intraemprendedor</a:t>
            </a:r>
            <a:r>
              <a:rPr lang="es-ES" sz="1400" dirty="0" smtClean="0">
                <a:solidFill>
                  <a:schemeClr val="tx1"/>
                </a:solidFill>
              </a:rPr>
              <a:t> es una persona que, trabajando por cuenta ajena en una empresa, desarrolla y lleva a cabo proyectos de otros con el mismo espíritu de innovación, creatividad y autonomía que si fueran propios. Transforma así una idea en un proyecto realizable, aunque lo haga para una empresa que no es la propia.</a:t>
            </a:r>
          </a:p>
          <a:p>
            <a:pPr algn="just">
              <a:defRPr/>
            </a:pPr>
            <a:endParaRPr lang="es-ES" sz="1400" dirty="0" smtClean="0">
              <a:solidFill>
                <a:schemeClr val="tx1"/>
              </a:solidFill>
            </a:endParaRPr>
          </a:p>
          <a:p>
            <a:pPr algn="just">
              <a:defRPr/>
            </a:pPr>
            <a:r>
              <a:rPr lang="es-ES" sz="1400" dirty="0" smtClean="0">
                <a:solidFill>
                  <a:schemeClr val="tx1"/>
                </a:solidFill>
              </a:rPr>
              <a:t>Algunas empresas tratan de promover la innovación entre su personal, mediante un sistema de trabajo que les proporciona cierta libertad para que desarrollen su creatividad y generen sus propios proyectos.</a:t>
            </a:r>
          </a:p>
        </p:txBody>
      </p:sp>
      <p:pic>
        <p:nvPicPr>
          <p:cNvPr id="2050" name="Picture 2" descr="Serías un buen candidato para trabajar en Google?"/>
          <p:cNvPicPr>
            <a:picLocks noChangeAspect="1" noChangeArrowheads="1"/>
          </p:cNvPicPr>
          <p:nvPr/>
        </p:nvPicPr>
        <p:blipFill>
          <a:blip r:embed="rId4"/>
          <a:srcRect/>
          <a:stretch>
            <a:fillRect/>
          </a:stretch>
        </p:blipFill>
        <p:spPr bwMode="auto">
          <a:xfrm>
            <a:off x="714348" y="2428874"/>
            <a:ext cx="3176611" cy="1785950"/>
          </a:xfrm>
          <a:prstGeom prst="rect">
            <a:avLst/>
          </a:prstGeom>
          <a:noFill/>
        </p:spPr>
      </p:pic>
      <p:sp>
        <p:nvSpPr>
          <p:cNvPr id="18" name="17 Rectángulo redondeado"/>
          <p:cNvSpPr/>
          <p:nvPr/>
        </p:nvSpPr>
        <p:spPr>
          <a:xfrm>
            <a:off x="4429124" y="2571750"/>
            <a:ext cx="3929090" cy="1428760"/>
          </a:xfrm>
          <a:prstGeom prst="roundRect">
            <a:avLst/>
          </a:prstGeom>
          <a:solidFill>
            <a:srgbClr val="99FF99"/>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b="1" i="1" dirty="0" smtClean="0">
                <a:solidFill>
                  <a:schemeClr val="tx1"/>
                </a:solidFill>
              </a:rPr>
              <a:t>Google</a:t>
            </a:r>
            <a:r>
              <a:rPr lang="es-ES" sz="1400" i="1" dirty="0" smtClean="0">
                <a:solidFill>
                  <a:schemeClr val="tx1"/>
                </a:solidFill>
              </a:rPr>
              <a:t> es un ejemplo de empresa promotora de intraemprendedores. Sus empleados disponen de un 20% de su jornada laboral para desarrollar proyectos o ideas propias que contribuyan a mejorar los servicios que presta su compañía</a:t>
            </a:r>
          </a:p>
        </p:txBody>
      </p:sp>
    </p:spTree>
    <p:extLst>
      <p:ext uri="{BB962C8B-B14F-4D97-AF65-F5344CB8AC3E}">
        <p14:creationId xmlns="" xmlns:p14="http://schemas.microsoft.com/office/powerpoint/2010/main" val="21941193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4. EL RIESGO EMPRESARIAL</a:t>
            </a:r>
            <a:endParaRPr lang="es-ES" sz="2400" b="1" spc="50" dirty="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t>Empresa e iniciativa emprendedora</a:t>
            </a:r>
            <a:endParaRPr lang="es-ES" sz="1200" i="1" dirty="0"/>
          </a:p>
        </p:txBody>
      </p:sp>
      <p:sp>
        <p:nvSpPr>
          <p:cNvPr id="27" name="26 Rectángulo redondeado"/>
          <p:cNvSpPr/>
          <p:nvPr/>
        </p:nvSpPr>
        <p:spPr>
          <a:xfrm>
            <a:off x="142876" y="571486"/>
            <a:ext cx="8929718" cy="2214578"/>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El riesgo empresarial se presenta cuando hay dos o más posibilidades entre las que optar y no se conocen de antemano los resultados a los que conducirá cada una. Todo riesgo encierra la </a:t>
            </a:r>
            <a:r>
              <a:rPr lang="es-ES" sz="1400" b="1" dirty="0" smtClean="0">
                <a:solidFill>
                  <a:schemeClr val="tx1"/>
                </a:solidFill>
              </a:rPr>
              <a:t>posibilidad de ganar o perder</a:t>
            </a:r>
            <a:r>
              <a:rPr lang="es-ES" sz="1400" dirty="0" smtClean="0">
                <a:solidFill>
                  <a:schemeClr val="tx1"/>
                </a:solidFill>
              </a:rPr>
              <a:t>, </a:t>
            </a:r>
            <a:r>
              <a:rPr lang="es-ES" sz="1400" u="sng" dirty="0" smtClean="0">
                <a:solidFill>
                  <a:schemeClr val="tx1"/>
                </a:solidFill>
              </a:rPr>
              <a:t>cuanto mayor sea la posible pérdida, mayor será el riesgo</a:t>
            </a:r>
            <a:r>
              <a:rPr lang="es-ES" sz="1400" dirty="0" smtClean="0">
                <a:solidFill>
                  <a:schemeClr val="tx1"/>
                </a:solidFill>
              </a:rPr>
              <a:t>.</a:t>
            </a:r>
          </a:p>
          <a:p>
            <a:pPr>
              <a:defRPr/>
            </a:pPr>
            <a:endParaRPr lang="es-ES" sz="1400" dirty="0" smtClean="0">
              <a:solidFill>
                <a:schemeClr val="tx1"/>
              </a:solidFill>
            </a:endParaRPr>
          </a:p>
          <a:p>
            <a:pPr>
              <a:defRPr/>
            </a:pPr>
            <a:r>
              <a:rPr lang="es-ES" sz="1400" dirty="0" smtClean="0">
                <a:solidFill>
                  <a:schemeClr val="tx1"/>
                </a:solidFill>
              </a:rPr>
              <a:t>Los </a:t>
            </a:r>
            <a:r>
              <a:rPr lang="es-ES" sz="1400" b="1" u="sng" dirty="0" smtClean="0">
                <a:solidFill>
                  <a:schemeClr val="tx1"/>
                </a:solidFill>
              </a:rPr>
              <a:t>componentes</a:t>
            </a:r>
            <a:r>
              <a:rPr lang="es-ES" sz="1400" dirty="0" smtClean="0">
                <a:solidFill>
                  <a:schemeClr val="tx1"/>
                </a:solidFill>
              </a:rPr>
              <a:t> del riesgo empresarial son:</a:t>
            </a:r>
          </a:p>
          <a:p>
            <a:pPr>
              <a:buFont typeface="Wingdings" pitchFamily="2" charset="2"/>
              <a:buChar char="q"/>
              <a:defRPr/>
            </a:pPr>
            <a:r>
              <a:rPr lang="es-ES" sz="1400" dirty="0" smtClean="0">
                <a:solidFill>
                  <a:schemeClr val="tx1"/>
                </a:solidFill>
              </a:rPr>
              <a:t> Una situación de incertidumbre</a:t>
            </a:r>
          </a:p>
          <a:p>
            <a:pPr>
              <a:buFont typeface="Wingdings" pitchFamily="2" charset="2"/>
              <a:buChar char="q"/>
              <a:defRPr/>
            </a:pPr>
            <a:r>
              <a:rPr lang="es-ES" sz="1400" dirty="0" smtClean="0">
                <a:solidFill>
                  <a:schemeClr val="tx1"/>
                </a:solidFill>
              </a:rPr>
              <a:t> Varios escenarios o situaciones futuras posibles</a:t>
            </a:r>
          </a:p>
          <a:p>
            <a:pPr>
              <a:buFont typeface="Wingdings" pitchFamily="2" charset="2"/>
              <a:buChar char="q"/>
              <a:defRPr/>
            </a:pPr>
            <a:r>
              <a:rPr lang="es-ES" sz="1400" dirty="0" smtClean="0">
                <a:solidFill>
                  <a:schemeClr val="tx1"/>
                </a:solidFill>
              </a:rPr>
              <a:t> Una necesidad de elección</a:t>
            </a:r>
          </a:p>
          <a:p>
            <a:pPr>
              <a:buFont typeface="Wingdings" pitchFamily="2" charset="2"/>
              <a:buChar char="q"/>
              <a:defRPr/>
            </a:pPr>
            <a:r>
              <a:rPr lang="es-ES" sz="1400" dirty="0" smtClean="0">
                <a:solidFill>
                  <a:schemeClr val="tx1"/>
                </a:solidFill>
              </a:rPr>
              <a:t> La posibilidad de obtener pérdidas o beneficios</a:t>
            </a:r>
          </a:p>
        </p:txBody>
      </p:sp>
      <p:pic>
        <p:nvPicPr>
          <p:cNvPr id="1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4" name="Picture 2" descr="C:\Documents and Settings\Usuario\Configuración local\Archivos temporales de Internet\Content.IE5\6H4FEJYX\riesgo.cuerda.2[1].jpg"/>
          <p:cNvPicPr>
            <a:picLocks noChangeAspect="1" noChangeArrowheads="1"/>
          </p:cNvPicPr>
          <p:nvPr/>
        </p:nvPicPr>
        <p:blipFill>
          <a:blip r:embed="rId4"/>
          <a:srcRect/>
          <a:stretch>
            <a:fillRect/>
          </a:stretch>
        </p:blipFill>
        <p:spPr bwMode="auto">
          <a:xfrm>
            <a:off x="5214942" y="2071684"/>
            <a:ext cx="3095620" cy="2290759"/>
          </a:xfrm>
          <a:prstGeom prst="rect">
            <a:avLst/>
          </a:prstGeom>
          <a:noFill/>
        </p:spPr>
      </p:pic>
    </p:spTree>
    <p:extLst>
      <p:ext uri="{BB962C8B-B14F-4D97-AF65-F5344CB8AC3E}">
        <p14:creationId xmlns="" xmlns:p14="http://schemas.microsoft.com/office/powerpoint/2010/main" val="323878365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4. EL RIESGO EMPRESARIAL</a:t>
            </a:r>
            <a:endParaRPr lang="es-ES" sz="2400" b="1" spc="50" dirty="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t>Empresa e iniciativa emprendedora</a:t>
            </a:r>
            <a:endParaRPr lang="es-ES" sz="1200" i="1" dirty="0"/>
          </a:p>
        </p:txBody>
      </p:sp>
      <p:pic>
        <p:nvPicPr>
          <p:cNvPr id="1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17 Rectángulo redondeado"/>
          <p:cNvSpPr/>
          <p:nvPr/>
        </p:nvSpPr>
        <p:spPr>
          <a:xfrm>
            <a:off x="214282" y="571486"/>
            <a:ext cx="8429684" cy="500066"/>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400" dirty="0" smtClean="0">
                <a:solidFill>
                  <a:schemeClr val="tx1"/>
                </a:solidFill>
              </a:rPr>
              <a:t>El riesgo presupone </a:t>
            </a:r>
            <a:r>
              <a:rPr lang="es-ES" sz="1400" b="1" dirty="0" smtClean="0">
                <a:solidFill>
                  <a:schemeClr val="tx1"/>
                </a:solidFill>
              </a:rPr>
              <a:t>tomar decisiones y asumir sus consecuencias </a:t>
            </a:r>
            <a:r>
              <a:rPr lang="es-ES" sz="1400" dirty="0" smtClean="0">
                <a:solidFill>
                  <a:schemeClr val="tx1"/>
                </a:solidFill>
              </a:rPr>
              <a:t>siguiendo un proceso:</a:t>
            </a:r>
          </a:p>
        </p:txBody>
      </p:sp>
      <p:sp>
        <p:nvSpPr>
          <p:cNvPr id="24" name="23 CuadroTexto"/>
          <p:cNvSpPr txBox="1"/>
          <p:nvPr/>
        </p:nvSpPr>
        <p:spPr>
          <a:xfrm>
            <a:off x="500034" y="1214428"/>
            <a:ext cx="2286016" cy="307777"/>
          </a:xfrm>
          <a:prstGeom prst="rect">
            <a:avLst/>
          </a:prstGeom>
          <a:solidFill>
            <a:srgbClr val="EDDA51"/>
          </a:solidFill>
          <a:ln>
            <a:solidFill>
              <a:schemeClr val="tx1"/>
            </a:solidFill>
          </a:ln>
        </p:spPr>
        <p:txBody>
          <a:bodyPr wrap="square" rtlCol="0">
            <a:spAutoFit/>
          </a:bodyPr>
          <a:lstStyle/>
          <a:p>
            <a:r>
              <a:rPr lang="es-ES" sz="1400" dirty="0" smtClean="0"/>
              <a:t>1ª FASE: Definir los objetivos</a:t>
            </a:r>
            <a:endParaRPr lang="es-ES" sz="1400" dirty="0"/>
          </a:p>
        </p:txBody>
      </p:sp>
      <p:sp>
        <p:nvSpPr>
          <p:cNvPr id="25" name="24 CuadroTexto"/>
          <p:cNvSpPr txBox="1"/>
          <p:nvPr/>
        </p:nvSpPr>
        <p:spPr>
          <a:xfrm>
            <a:off x="500034" y="2143122"/>
            <a:ext cx="2286016" cy="523220"/>
          </a:xfrm>
          <a:prstGeom prst="rect">
            <a:avLst/>
          </a:prstGeom>
          <a:solidFill>
            <a:srgbClr val="EDDA51"/>
          </a:solidFill>
          <a:ln>
            <a:solidFill>
              <a:schemeClr val="tx1"/>
            </a:solidFill>
          </a:ln>
        </p:spPr>
        <p:txBody>
          <a:bodyPr wrap="square" rtlCol="0">
            <a:spAutoFit/>
          </a:bodyPr>
          <a:lstStyle/>
          <a:p>
            <a:r>
              <a:rPr lang="es-ES" sz="1400" dirty="0" smtClean="0"/>
              <a:t>2ª FASE: Analizar los distintos escenarios posibles</a:t>
            </a:r>
            <a:endParaRPr lang="es-ES" sz="1400" dirty="0"/>
          </a:p>
        </p:txBody>
      </p:sp>
      <p:sp>
        <p:nvSpPr>
          <p:cNvPr id="26" name="25 CuadroTexto"/>
          <p:cNvSpPr txBox="1"/>
          <p:nvPr/>
        </p:nvSpPr>
        <p:spPr>
          <a:xfrm>
            <a:off x="500034" y="3189279"/>
            <a:ext cx="2286016" cy="954107"/>
          </a:xfrm>
          <a:prstGeom prst="rect">
            <a:avLst/>
          </a:prstGeom>
          <a:solidFill>
            <a:srgbClr val="EDDA51"/>
          </a:solidFill>
          <a:ln>
            <a:solidFill>
              <a:schemeClr val="tx1"/>
            </a:solidFill>
          </a:ln>
        </p:spPr>
        <p:txBody>
          <a:bodyPr wrap="square" rtlCol="0">
            <a:spAutoFit/>
          </a:bodyPr>
          <a:lstStyle/>
          <a:p>
            <a:r>
              <a:rPr lang="es-ES" sz="1400" dirty="0" smtClean="0"/>
              <a:t>3ª FASE: Recoger toda la información posible de los factores que afectan a cada escenario</a:t>
            </a:r>
            <a:endParaRPr lang="es-ES" sz="1400" dirty="0"/>
          </a:p>
        </p:txBody>
      </p:sp>
      <p:sp>
        <p:nvSpPr>
          <p:cNvPr id="28" name="27 CuadroTexto"/>
          <p:cNvSpPr txBox="1"/>
          <p:nvPr/>
        </p:nvSpPr>
        <p:spPr>
          <a:xfrm>
            <a:off x="5000628" y="3404722"/>
            <a:ext cx="2286016" cy="738664"/>
          </a:xfrm>
          <a:prstGeom prst="rect">
            <a:avLst/>
          </a:prstGeom>
          <a:solidFill>
            <a:srgbClr val="EDDA51"/>
          </a:solidFill>
          <a:ln>
            <a:solidFill>
              <a:schemeClr val="tx1"/>
            </a:solidFill>
          </a:ln>
        </p:spPr>
        <p:txBody>
          <a:bodyPr wrap="square" rtlCol="0">
            <a:spAutoFit/>
          </a:bodyPr>
          <a:lstStyle/>
          <a:p>
            <a:r>
              <a:rPr lang="es-ES" sz="1400" dirty="0" smtClean="0"/>
              <a:t>4ª FASE: Ponderar las consecuencias de elegir una u otra opción</a:t>
            </a:r>
            <a:endParaRPr lang="es-ES" sz="1400" dirty="0"/>
          </a:p>
        </p:txBody>
      </p:sp>
      <p:sp>
        <p:nvSpPr>
          <p:cNvPr id="29" name="28 CuadroTexto"/>
          <p:cNvSpPr txBox="1"/>
          <p:nvPr/>
        </p:nvSpPr>
        <p:spPr>
          <a:xfrm>
            <a:off x="5000628" y="2189147"/>
            <a:ext cx="2000264" cy="954107"/>
          </a:xfrm>
          <a:prstGeom prst="rect">
            <a:avLst/>
          </a:prstGeom>
          <a:solidFill>
            <a:srgbClr val="EDDA51"/>
          </a:solidFill>
          <a:ln>
            <a:solidFill>
              <a:schemeClr val="tx1"/>
            </a:solidFill>
          </a:ln>
        </p:spPr>
        <p:txBody>
          <a:bodyPr wrap="square" rtlCol="0">
            <a:spAutoFit/>
          </a:bodyPr>
          <a:lstStyle/>
          <a:p>
            <a:r>
              <a:rPr lang="es-ES" sz="1400" dirty="0" smtClean="0"/>
              <a:t>5ª FASE: Decidir la mejor opción y establecer un plan de acción</a:t>
            </a:r>
            <a:endParaRPr lang="es-ES" sz="1400" dirty="0"/>
          </a:p>
        </p:txBody>
      </p:sp>
      <p:sp>
        <p:nvSpPr>
          <p:cNvPr id="30" name="29 CuadroTexto"/>
          <p:cNvSpPr txBox="1"/>
          <p:nvPr/>
        </p:nvSpPr>
        <p:spPr>
          <a:xfrm>
            <a:off x="5000628" y="1214428"/>
            <a:ext cx="2000264" cy="738664"/>
          </a:xfrm>
          <a:prstGeom prst="rect">
            <a:avLst/>
          </a:prstGeom>
          <a:solidFill>
            <a:srgbClr val="EDDA51"/>
          </a:solidFill>
          <a:ln>
            <a:solidFill>
              <a:schemeClr val="tx1"/>
            </a:solidFill>
          </a:ln>
        </p:spPr>
        <p:txBody>
          <a:bodyPr wrap="square" rtlCol="0">
            <a:spAutoFit/>
          </a:bodyPr>
          <a:lstStyle/>
          <a:p>
            <a:r>
              <a:rPr lang="es-ES" sz="1400" dirty="0" smtClean="0"/>
              <a:t>6ª FASE: Evaluar los resultados de la decisión tomada</a:t>
            </a:r>
            <a:endParaRPr lang="es-ES" sz="1400" dirty="0"/>
          </a:p>
        </p:txBody>
      </p:sp>
      <p:cxnSp>
        <p:nvCxnSpPr>
          <p:cNvPr id="19" name="18 Conector recto de flecha"/>
          <p:cNvCxnSpPr/>
          <p:nvPr/>
        </p:nvCxnSpPr>
        <p:spPr>
          <a:xfrm rot="5400000">
            <a:off x="1356496" y="1857370"/>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rot="5400000">
            <a:off x="1356496" y="2928146"/>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a:off x="3143240" y="3786196"/>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rot="5400000" flipH="1" flipV="1">
            <a:off x="5929322" y="3285336"/>
            <a:ext cx="1428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rot="5400000" flipH="1" flipV="1">
            <a:off x="5930116" y="2070890"/>
            <a:ext cx="1428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3878365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5. EL VALOR SOCIAL DE EMPRENDER</a:t>
            </a:r>
            <a:endParaRPr lang="es-ES" sz="2400" b="1" spc="50" dirty="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t>Empresa e iniciativa emprendedora</a:t>
            </a:r>
            <a:endParaRPr lang="es-ES" sz="1200" i="1" dirty="0"/>
          </a:p>
        </p:txBody>
      </p:sp>
      <p:pic>
        <p:nvPicPr>
          <p:cNvPr id="1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17 Rectángulo redondeado"/>
          <p:cNvSpPr/>
          <p:nvPr/>
        </p:nvSpPr>
        <p:spPr>
          <a:xfrm>
            <a:off x="214282" y="571486"/>
            <a:ext cx="8429684" cy="2714644"/>
          </a:xfrm>
          <a:prstGeom prst="roundRect">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Uno de los principales objetivos de la empresa es la obtención de un </a:t>
            </a:r>
            <a:r>
              <a:rPr lang="es-ES" sz="1400" u="sng" dirty="0" smtClean="0">
                <a:solidFill>
                  <a:schemeClr val="tx1"/>
                </a:solidFill>
              </a:rPr>
              <a:t>beneficio económico</a:t>
            </a:r>
            <a:r>
              <a:rPr lang="es-ES" sz="1400" dirty="0" smtClean="0">
                <a:solidFill>
                  <a:schemeClr val="tx1"/>
                </a:solidFill>
              </a:rPr>
              <a:t>, pero no hay que olvidar que esta también realiza una serie de funciones de utilidad para la sociedad:</a:t>
            </a:r>
          </a:p>
          <a:p>
            <a:pPr algn="just">
              <a:defRPr/>
            </a:pPr>
            <a:endParaRPr lang="es-ES" sz="1400" dirty="0" smtClean="0">
              <a:solidFill>
                <a:schemeClr val="tx1"/>
              </a:solidFill>
            </a:endParaRPr>
          </a:p>
          <a:p>
            <a:pPr algn="just">
              <a:buFont typeface="Wingdings" pitchFamily="2" charset="2"/>
              <a:buChar char="q"/>
              <a:defRPr/>
            </a:pPr>
            <a:r>
              <a:rPr lang="es-ES" sz="1400" b="1" dirty="0" smtClean="0">
                <a:solidFill>
                  <a:schemeClr val="tx1"/>
                </a:solidFill>
              </a:rPr>
              <a:t> Identifica las necesidades de la sociedad y ofrece un bien o servicio que las atienda de forma satisfactoria</a:t>
            </a:r>
          </a:p>
          <a:p>
            <a:pPr algn="just">
              <a:defRPr/>
            </a:pPr>
            <a:endParaRPr lang="es-ES" sz="1400" b="1" dirty="0" smtClean="0">
              <a:solidFill>
                <a:schemeClr val="tx1"/>
              </a:solidFill>
            </a:endParaRPr>
          </a:p>
          <a:p>
            <a:pPr algn="just">
              <a:buFont typeface="Wingdings" pitchFamily="2" charset="2"/>
              <a:buChar char="q"/>
              <a:defRPr/>
            </a:pPr>
            <a:r>
              <a:rPr lang="es-ES" sz="1400" b="1" dirty="0" smtClean="0">
                <a:solidFill>
                  <a:schemeClr val="tx1"/>
                </a:solidFill>
              </a:rPr>
              <a:t> Contribuye al progreso tecnológico</a:t>
            </a:r>
            <a:r>
              <a:rPr lang="es-ES" sz="1400" dirty="0" smtClean="0">
                <a:solidFill>
                  <a:schemeClr val="tx1"/>
                </a:solidFill>
              </a:rPr>
              <a:t> (nueva competencia obliga a mejorar cada vez más)</a:t>
            </a:r>
          </a:p>
          <a:p>
            <a:pPr algn="just">
              <a:defRPr/>
            </a:pPr>
            <a:endParaRPr lang="es-ES" sz="1400" dirty="0" smtClean="0">
              <a:solidFill>
                <a:schemeClr val="tx1"/>
              </a:solidFill>
            </a:endParaRPr>
          </a:p>
          <a:p>
            <a:pPr algn="just">
              <a:buFont typeface="Wingdings" pitchFamily="2" charset="2"/>
              <a:buChar char="q"/>
              <a:defRPr/>
            </a:pPr>
            <a:r>
              <a:rPr lang="es-ES" sz="1400" b="1" dirty="0" smtClean="0">
                <a:solidFill>
                  <a:schemeClr val="tx1"/>
                </a:solidFill>
              </a:rPr>
              <a:t> Contrata personas trabajadoras y crea empleo</a:t>
            </a:r>
          </a:p>
          <a:p>
            <a:pPr algn="just">
              <a:defRPr/>
            </a:pPr>
            <a:endParaRPr lang="es-ES" sz="1400" b="1" dirty="0" smtClean="0">
              <a:solidFill>
                <a:schemeClr val="tx1"/>
              </a:solidFill>
            </a:endParaRPr>
          </a:p>
          <a:p>
            <a:pPr algn="just">
              <a:buFont typeface="Wingdings" pitchFamily="2" charset="2"/>
              <a:buChar char="q"/>
              <a:defRPr/>
            </a:pPr>
            <a:r>
              <a:rPr lang="es-ES" sz="1400" b="1" dirty="0" smtClean="0">
                <a:solidFill>
                  <a:schemeClr val="tx1"/>
                </a:solidFill>
              </a:rPr>
              <a:t> Crea y redistribuye la riqueza </a:t>
            </a:r>
            <a:r>
              <a:rPr lang="es-ES" sz="1400" dirty="0" smtClean="0">
                <a:solidFill>
                  <a:schemeClr val="tx1"/>
                </a:solidFill>
              </a:rPr>
              <a:t>(remuneración del personal, incrementa su poder adquisitivo, incremento consumo)</a:t>
            </a:r>
            <a:endParaRPr lang="es-ES" sz="1400" b="1" dirty="0" smtClean="0">
              <a:solidFill>
                <a:schemeClr val="tx1"/>
              </a:solidFill>
            </a:endParaRPr>
          </a:p>
          <a:p>
            <a:pPr>
              <a:defRPr/>
            </a:pPr>
            <a:endParaRPr lang="es-ES" sz="1400" dirty="0" smtClean="0">
              <a:solidFill>
                <a:schemeClr val="tx1"/>
              </a:solidFill>
            </a:endParaRPr>
          </a:p>
        </p:txBody>
      </p:sp>
      <p:pic>
        <p:nvPicPr>
          <p:cNvPr id="222210" name="Picture 2" descr="C:\Users\Usuario\AppData\Local\Microsoft\Windows\INetCache\IE\MNN4TQV0\unnamed[1].jpg"/>
          <p:cNvPicPr>
            <a:picLocks noChangeAspect="1" noChangeArrowheads="1"/>
          </p:cNvPicPr>
          <p:nvPr/>
        </p:nvPicPr>
        <p:blipFill>
          <a:blip r:embed="rId4" cstate="print"/>
          <a:srcRect/>
          <a:stretch>
            <a:fillRect/>
          </a:stretch>
        </p:blipFill>
        <p:spPr bwMode="auto">
          <a:xfrm>
            <a:off x="3500430" y="3429006"/>
            <a:ext cx="1500198" cy="1500198"/>
          </a:xfrm>
          <a:prstGeom prst="rect">
            <a:avLst/>
          </a:prstGeom>
          <a:noFill/>
        </p:spPr>
      </p:pic>
    </p:spTree>
    <p:extLst>
      <p:ext uri="{BB962C8B-B14F-4D97-AF65-F5344CB8AC3E}">
        <p14:creationId xmlns="" xmlns:p14="http://schemas.microsoft.com/office/powerpoint/2010/main" val="323878365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5. EL VALOR SOCIAL DE EMPRENDER</a:t>
            </a:r>
            <a:endParaRPr lang="es-ES" sz="2400" b="1" spc="50" dirty="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t>Empresa e iniciativa emprendedora</a:t>
            </a:r>
            <a:endParaRPr lang="es-ES" sz="1200" i="1" dirty="0"/>
          </a:p>
        </p:txBody>
      </p:sp>
      <p:pic>
        <p:nvPicPr>
          <p:cNvPr id="1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17 Rectángulo redondeado"/>
          <p:cNvSpPr/>
          <p:nvPr/>
        </p:nvSpPr>
        <p:spPr>
          <a:xfrm>
            <a:off x="214282" y="928676"/>
            <a:ext cx="8429684" cy="2214578"/>
          </a:xfrm>
          <a:prstGeom prst="roundRect">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La empresa cada vez da más importancia a su </a:t>
            </a:r>
            <a:r>
              <a:rPr lang="es-ES" sz="1400" b="1" i="1" dirty="0" smtClean="0">
                <a:solidFill>
                  <a:schemeClr val="tx1"/>
                </a:solidFill>
              </a:rPr>
              <a:t>comportamiento ético y social</a:t>
            </a:r>
            <a:r>
              <a:rPr lang="es-ES" sz="1400" dirty="0" smtClean="0">
                <a:solidFill>
                  <a:schemeClr val="tx1"/>
                </a:solidFill>
              </a:rPr>
              <a:t>: servir a los consumidores, tratar a los proveedores de forma justa, mantener y generar empleo, pagar salarios justos, etc.</a:t>
            </a:r>
          </a:p>
          <a:p>
            <a:pPr algn="just">
              <a:defRPr/>
            </a:pPr>
            <a:endParaRPr lang="es-ES" sz="1400" dirty="0" smtClean="0">
              <a:solidFill>
                <a:schemeClr val="tx1"/>
              </a:solidFill>
            </a:endParaRPr>
          </a:p>
          <a:p>
            <a:pPr algn="just">
              <a:defRPr/>
            </a:pPr>
            <a:r>
              <a:rPr lang="es-ES" sz="1400" dirty="0" smtClean="0">
                <a:solidFill>
                  <a:schemeClr val="tx1"/>
                </a:solidFill>
              </a:rPr>
              <a:t>Una empresa con una línea de actuación sostenible es aquella capaz de conseguir:</a:t>
            </a:r>
          </a:p>
          <a:p>
            <a:pPr marL="342900" indent="-260350" algn="just">
              <a:buFont typeface="+mj-lt"/>
              <a:buAutoNum type="alphaLcParenR"/>
              <a:defRPr/>
            </a:pPr>
            <a:r>
              <a:rPr lang="es-ES" sz="1400" dirty="0" smtClean="0">
                <a:solidFill>
                  <a:schemeClr val="tx1"/>
                </a:solidFill>
              </a:rPr>
              <a:t>Un proceso productivo menos agresivo con el medio ambiente, limpio y ecológico</a:t>
            </a:r>
          </a:p>
          <a:p>
            <a:pPr marL="342900" indent="-342900" algn="just">
              <a:defRPr/>
            </a:pPr>
            <a:endParaRPr lang="es-ES" sz="1400" dirty="0" smtClean="0">
              <a:solidFill>
                <a:schemeClr val="tx1"/>
              </a:solidFill>
            </a:endParaRPr>
          </a:p>
          <a:p>
            <a:pPr marL="342900" indent="-260350" algn="just">
              <a:buFont typeface="+mj-lt"/>
              <a:buAutoNum type="alphaLcParenR" startAt="2"/>
              <a:defRPr/>
            </a:pPr>
            <a:r>
              <a:rPr lang="es-ES" sz="1400" dirty="0" smtClean="0">
                <a:solidFill>
                  <a:schemeClr val="tx1"/>
                </a:solidFill>
              </a:rPr>
              <a:t>Unas condiciones laborales dignas para su personal</a:t>
            </a:r>
          </a:p>
          <a:p>
            <a:pPr marL="342900" indent="-342900" algn="just">
              <a:defRPr/>
            </a:pPr>
            <a:endParaRPr lang="es-ES" sz="1400" dirty="0" smtClean="0">
              <a:solidFill>
                <a:schemeClr val="tx1"/>
              </a:solidFill>
            </a:endParaRPr>
          </a:p>
          <a:p>
            <a:pPr marL="342900" indent="-260350" algn="just">
              <a:buFont typeface="+mj-lt"/>
              <a:buAutoNum type="alphaLcParenR" startAt="3"/>
              <a:defRPr/>
            </a:pPr>
            <a:r>
              <a:rPr lang="es-ES" sz="1400" dirty="0" smtClean="0">
                <a:solidFill>
                  <a:schemeClr val="tx1"/>
                </a:solidFill>
              </a:rPr>
              <a:t>Una contribución al desarrollo y al beneficio social del entorno en el que realiza su actividad</a:t>
            </a:r>
          </a:p>
        </p:txBody>
      </p:sp>
      <p:sp>
        <p:nvSpPr>
          <p:cNvPr id="10" name="17 CuadroTexto"/>
          <p:cNvSpPr txBox="1">
            <a:spLocks noChangeArrowheads="1"/>
          </p:cNvSpPr>
          <p:nvPr/>
        </p:nvSpPr>
        <p:spPr bwMode="auto">
          <a:xfrm>
            <a:off x="431824" y="549461"/>
            <a:ext cx="3568672" cy="307777"/>
          </a:xfrm>
          <a:prstGeom prst="rect">
            <a:avLst/>
          </a:prstGeom>
          <a:solidFill>
            <a:schemeClr val="bg1">
              <a:lumMod val="75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5.1 Empresario y sociedad. Ética empresarial</a:t>
            </a:r>
            <a:endParaRPr lang="es-ES" sz="1400" b="1" dirty="0">
              <a:solidFill>
                <a:schemeClr val="tx1"/>
              </a:solidFill>
              <a:latin typeface="+mj-lt"/>
              <a:cs typeface="Arial" charset="0"/>
            </a:endParaRPr>
          </a:p>
        </p:txBody>
      </p:sp>
      <p:pic>
        <p:nvPicPr>
          <p:cNvPr id="223234" name="Picture 2" descr="C:\Users\Usuario\AppData\Local\Microsoft\Windows\INetCache\IE\6AD5QMNZ\Causas%20de%20disolución[1].jpg"/>
          <p:cNvPicPr>
            <a:picLocks noChangeAspect="1" noChangeArrowheads="1"/>
          </p:cNvPicPr>
          <p:nvPr/>
        </p:nvPicPr>
        <p:blipFill>
          <a:blip r:embed="rId4"/>
          <a:srcRect/>
          <a:stretch>
            <a:fillRect/>
          </a:stretch>
        </p:blipFill>
        <p:spPr bwMode="auto">
          <a:xfrm>
            <a:off x="3500430" y="3286130"/>
            <a:ext cx="1643074" cy="1643074"/>
          </a:xfrm>
          <a:prstGeom prst="rect">
            <a:avLst/>
          </a:prstGeom>
          <a:noFill/>
        </p:spPr>
      </p:pic>
    </p:spTree>
    <p:extLst>
      <p:ext uri="{BB962C8B-B14F-4D97-AF65-F5344CB8AC3E}">
        <p14:creationId xmlns="" xmlns:p14="http://schemas.microsoft.com/office/powerpoint/2010/main" val="323878365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9 Elipse"/>
          <p:cNvSpPr/>
          <p:nvPr/>
        </p:nvSpPr>
        <p:spPr>
          <a:xfrm>
            <a:off x="214282" y="3357568"/>
            <a:ext cx="2500330" cy="114300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505"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5. EL VALOR SOCIAL DE EMPRENDER</a:t>
            </a:r>
            <a:endParaRPr lang="es-ES" sz="2400" b="1" spc="50" dirty="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t>Empresa e iniciativa emprendedora</a:t>
            </a:r>
            <a:endParaRPr lang="es-ES" sz="1200" i="1" dirty="0"/>
          </a:p>
        </p:txBody>
      </p:sp>
      <p:pic>
        <p:nvPicPr>
          <p:cNvPr id="1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17 Rectángulo redondeado"/>
          <p:cNvSpPr/>
          <p:nvPr/>
        </p:nvSpPr>
        <p:spPr>
          <a:xfrm>
            <a:off x="214282" y="928676"/>
            <a:ext cx="8429684" cy="857256"/>
          </a:xfrm>
          <a:prstGeom prst="roundRect">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Los </a:t>
            </a:r>
            <a:r>
              <a:rPr lang="es-ES" sz="1400" b="1" u="sng" dirty="0" smtClean="0">
                <a:solidFill>
                  <a:schemeClr val="tx1"/>
                </a:solidFill>
              </a:rPr>
              <a:t>emprendedores sociales</a:t>
            </a:r>
            <a:r>
              <a:rPr lang="es-ES" sz="1400" dirty="0" smtClean="0">
                <a:solidFill>
                  <a:schemeClr val="tx1"/>
                </a:solidFill>
              </a:rPr>
              <a:t> son aquellos que crean una empresa para solucionar un problema social existente, de forma rentable y sostenida en el tiempo. Descubren una oportunidad de negocio que contribuye a mejorar la sociedad; es decir, aprovechan la actividad empresarial para transformar una realidad social.</a:t>
            </a:r>
          </a:p>
        </p:txBody>
      </p:sp>
      <p:sp>
        <p:nvSpPr>
          <p:cNvPr id="10" name="17 CuadroTexto"/>
          <p:cNvSpPr txBox="1">
            <a:spLocks noChangeArrowheads="1"/>
          </p:cNvSpPr>
          <p:nvPr/>
        </p:nvSpPr>
        <p:spPr bwMode="auto">
          <a:xfrm>
            <a:off x="431824" y="549461"/>
            <a:ext cx="2639978" cy="307777"/>
          </a:xfrm>
          <a:prstGeom prst="rect">
            <a:avLst/>
          </a:prstGeom>
          <a:solidFill>
            <a:schemeClr val="bg1">
              <a:lumMod val="75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5.2 Los emprendedores sociales</a:t>
            </a:r>
            <a:endParaRPr lang="es-ES" sz="1400" b="1" dirty="0">
              <a:solidFill>
                <a:schemeClr val="tx1"/>
              </a:solidFill>
              <a:latin typeface="+mj-lt"/>
              <a:cs typeface="Arial" charset="0"/>
            </a:endParaRPr>
          </a:p>
        </p:txBody>
      </p:sp>
      <p:sp>
        <p:nvSpPr>
          <p:cNvPr id="11" name="10 Rectángulo redondeado"/>
          <p:cNvSpPr/>
          <p:nvPr/>
        </p:nvSpPr>
        <p:spPr>
          <a:xfrm>
            <a:off x="2857488" y="1928808"/>
            <a:ext cx="3571900" cy="1071570"/>
          </a:xfrm>
          <a:prstGeom prst="roundRect">
            <a:avLst/>
          </a:prstGeom>
          <a:solidFill>
            <a:srgbClr val="FFFFCC"/>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Se dice que tienen un </a:t>
            </a:r>
            <a:r>
              <a:rPr lang="es-ES" sz="1400" b="1" dirty="0" smtClean="0">
                <a:solidFill>
                  <a:schemeClr val="tx1"/>
                </a:solidFill>
              </a:rPr>
              <a:t>triple objetivo</a:t>
            </a:r>
            <a:r>
              <a:rPr lang="es-ES" sz="1400" dirty="0" smtClean="0">
                <a:solidFill>
                  <a:schemeClr val="tx1"/>
                </a:solidFill>
              </a:rPr>
              <a:t>:</a:t>
            </a:r>
          </a:p>
          <a:p>
            <a:pPr marL="342900" indent="-260350" algn="just">
              <a:buFont typeface="+mj-lt"/>
              <a:buAutoNum type="arabicParenR"/>
              <a:defRPr/>
            </a:pPr>
            <a:r>
              <a:rPr lang="es-ES" sz="1400" dirty="0" smtClean="0">
                <a:solidFill>
                  <a:schemeClr val="tx1"/>
                </a:solidFill>
              </a:rPr>
              <a:t>Social</a:t>
            </a:r>
          </a:p>
          <a:p>
            <a:pPr marL="342900" indent="-260350" algn="just">
              <a:buFont typeface="+mj-lt"/>
              <a:buAutoNum type="arabicParenR"/>
              <a:defRPr/>
            </a:pPr>
            <a:r>
              <a:rPr lang="es-ES" sz="1400" dirty="0" smtClean="0">
                <a:solidFill>
                  <a:schemeClr val="tx1"/>
                </a:solidFill>
              </a:rPr>
              <a:t>Medioambiental</a:t>
            </a:r>
          </a:p>
          <a:p>
            <a:pPr marL="342900" indent="-260350" algn="just">
              <a:buFont typeface="+mj-lt"/>
              <a:buAutoNum type="arabicParenR"/>
              <a:defRPr/>
            </a:pPr>
            <a:r>
              <a:rPr lang="es-ES" sz="1400" dirty="0" smtClean="0">
                <a:solidFill>
                  <a:schemeClr val="tx1"/>
                </a:solidFill>
              </a:rPr>
              <a:t>Económico</a:t>
            </a:r>
          </a:p>
        </p:txBody>
      </p:sp>
      <p:sp>
        <p:nvSpPr>
          <p:cNvPr id="15" name="14 Flecha doblada hacia arriba"/>
          <p:cNvSpPr/>
          <p:nvPr/>
        </p:nvSpPr>
        <p:spPr>
          <a:xfrm rot="5400000">
            <a:off x="1393009" y="1821651"/>
            <a:ext cx="1000132" cy="1071570"/>
          </a:xfrm>
          <a:prstGeom prst="bentUpArrow">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Rectángulo redondeado"/>
          <p:cNvSpPr/>
          <p:nvPr/>
        </p:nvSpPr>
        <p:spPr>
          <a:xfrm>
            <a:off x="3143240" y="3357568"/>
            <a:ext cx="5500726" cy="1214446"/>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buFont typeface="Arial" pitchFamily="34" charset="0"/>
              <a:buChar char="•"/>
              <a:defRPr/>
            </a:pPr>
            <a:r>
              <a:rPr lang="es-ES" sz="1400" dirty="0" smtClean="0">
                <a:solidFill>
                  <a:schemeClr val="tx1"/>
                </a:solidFill>
              </a:rPr>
              <a:t> Un proyecto con un fin social</a:t>
            </a:r>
          </a:p>
          <a:p>
            <a:pPr algn="just">
              <a:buFont typeface="Arial" pitchFamily="34" charset="0"/>
              <a:buChar char="•"/>
              <a:defRPr/>
            </a:pPr>
            <a:r>
              <a:rPr lang="es-ES" sz="1400" dirty="0" smtClean="0">
                <a:solidFill>
                  <a:schemeClr val="tx1"/>
                </a:solidFill>
              </a:rPr>
              <a:t> Ser una persona innovadora capaz de transformar la realidad</a:t>
            </a:r>
          </a:p>
          <a:p>
            <a:pPr algn="just">
              <a:buFont typeface="Arial" pitchFamily="34" charset="0"/>
              <a:buChar char="•"/>
              <a:defRPr/>
            </a:pPr>
            <a:r>
              <a:rPr lang="es-ES" sz="1400" dirty="0" smtClean="0">
                <a:solidFill>
                  <a:schemeClr val="tx1"/>
                </a:solidFill>
              </a:rPr>
              <a:t> Plantear un modelo de negocio ético y sostenible</a:t>
            </a:r>
          </a:p>
          <a:p>
            <a:pPr algn="just">
              <a:buFont typeface="Arial" pitchFamily="34" charset="0"/>
              <a:buChar char="•"/>
              <a:defRPr/>
            </a:pPr>
            <a:r>
              <a:rPr lang="es-ES" sz="1400" dirty="0" smtClean="0">
                <a:solidFill>
                  <a:schemeClr val="tx1"/>
                </a:solidFill>
              </a:rPr>
              <a:t> Reinvertir el beneficio que obtiene para lograr un producto cada vez mejor y más barato</a:t>
            </a:r>
          </a:p>
        </p:txBody>
      </p:sp>
      <p:sp>
        <p:nvSpPr>
          <p:cNvPr id="19" name="18 CuadroTexto"/>
          <p:cNvSpPr txBox="1"/>
          <p:nvPr/>
        </p:nvSpPr>
        <p:spPr>
          <a:xfrm>
            <a:off x="428596" y="3500444"/>
            <a:ext cx="2071702" cy="830997"/>
          </a:xfrm>
          <a:prstGeom prst="rect">
            <a:avLst/>
          </a:prstGeom>
          <a:noFill/>
        </p:spPr>
        <p:txBody>
          <a:bodyPr wrap="square" rtlCol="0">
            <a:spAutoFit/>
          </a:bodyPr>
          <a:lstStyle/>
          <a:p>
            <a:pPr algn="just"/>
            <a:r>
              <a:rPr lang="es-ES" dirty="0" smtClean="0">
                <a:latin typeface="Arial Narrow" pitchFamily="34" charset="0"/>
                <a:ea typeface="Arial Unicode MS" pitchFamily="34" charset="-128"/>
                <a:cs typeface="Arial Unicode MS" pitchFamily="34" charset="-128"/>
              </a:rPr>
              <a:t>Podemos decir que el emprendedor social se caracteriza por:</a:t>
            </a:r>
            <a:endParaRPr lang="es-ES" dirty="0">
              <a:latin typeface="Arial Narrow" pitchFamily="34" charset="0"/>
              <a:ea typeface="Arial Unicode MS" pitchFamily="34" charset="-128"/>
              <a:cs typeface="Arial Unicode MS" pitchFamily="34" charset="-128"/>
            </a:endParaRPr>
          </a:p>
        </p:txBody>
      </p:sp>
    </p:spTree>
    <p:extLst>
      <p:ext uri="{BB962C8B-B14F-4D97-AF65-F5344CB8AC3E}">
        <p14:creationId xmlns="" xmlns:p14="http://schemas.microsoft.com/office/powerpoint/2010/main" val="323878365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13658</TotalTime>
  <Words>1264</Words>
  <Application>Microsoft Office PowerPoint</Application>
  <PresentationFormat>Presentación en pantalla (16:9)</PresentationFormat>
  <Paragraphs>121</Paragraphs>
  <Slides>11</Slides>
  <Notes>11</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Lus</dc:creator>
  <cp:lastModifiedBy>Usuario</cp:lastModifiedBy>
  <cp:revision>1312</cp:revision>
  <dcterms:created xsi:type="dcterms:W3CDTF">2013-09-21T08:39:53Z</dcterms:created>
  <dcterms:modified xsi:type="dcterms:W3CDTF">2023-09-08T07:07:27Z</dcterms:modified>
</cp:coreProperties>
</file>