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695" r:id="rId2"/>
    <p:sldId id="696" r:id="rId3"/>
    <p:sldId id="796" r:id="rId4"/>
    <p:sldId id="797" r:id="rId5"/>
    <p:sldId id="698" r:id="rId6"/>
    <p:sldId id="699" r:id="rId7"/>
    <p:sldId id="700" r:id="rId8"/>
    <p:sldId id="701" r:id="rId9"/>
    <p:sldId id="702" r:id="rId10"/>
    <p:sldId id="809" r:id="rId11"/>
    <p:sldId id="798" r:id="rId12"/>
    <p:sldId id="799" r:id="rId13"/>
    <p:sldId id="704" r:id="rId14"/>
    <p:sldId id="705" r:id="rId15"/>
    <p:sldId id="706" r:id="rId16"/>
    <p:sldId id="810" r:id="rId17"/>
    <p:sldId id="805" r:id="rId18"/>
    <p:sldId id="709" r:id="rId19"/>
    <p:sldId id="803" r:id="rId20"/>
    <p:sldId id="710" r:id="rId21"/>
  </p:sldIdLst>
  <p:sldSz cx="9144000" cy="5143500" type="screen16x9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D60093"/>
    <a:srgbClr val="FF0000"/>
    <a:srgbClr val="FFFF99"/>
    <a:srgbClr val="FF9900"/>
    <a:srgbClr val="00CC99"/>
    <a:srgbClr val="33CC33"/>
    <a:srgbClr val="99FFCC"/>
    <a:srgbClr val="FF9966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448" autoAdjust="0"/>
    <p:restoredTop sz="94669" autoAdjust="0"/>
  </p:normalViewPr>
  <p:slideViewPr>
    <p:cSldViewPr>
      <p:cViewPr>
        <p:scale>
          <a:sx n="80" d="100"/>
          <a:sy n="80" d="100"/>
        </p:scale>
        <p:origin x="-1110" y="-2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FE4D195-8896-4F2E-B43F-5FE708E7B02E}" type="datetimeFigureOut">
              <a:rPr lang="es-ES"/>
              <a:pPr>
                <a:defRPr/>
              </a:pPr>
              <a:t>25/09/2023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9208B7E-C5A7-49FB-B600-344FE7C1694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8088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8DDC-EA24-4600-9F9E-4483898DEA17}" type="datetimeFigureOut">
              <a:rPr lang="es-ES"/>
              <a:pPr>
                <a:defRPr/>
              </a:pPr>
              <a:t>25/09/2023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6B974-D557-46E9-90A0-138E814101D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4756F-3E74-4385-9831-2265A4A0DA80}" type="datetimeFigureOut">
              <a:rPr lang="es-ES"/>
              <a:pPr>
                <a:defRPr/>
              </a:pPr>
              <a:t>25/09/2023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F0AB9-D6D0-4468-A58E-F6192B90B98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60D16-E601-44BC-A73F-1A3F014F6F58}" type="datetimeFigureOut">
              <a:rPr lang="es-ES"/>
              <a:pPr>
                <a:defRPr/>
              </a:pPr>
              <a:t>25/09/2023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0080C-9BDA-4EFD-A00A-4330A2C53D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07ED6-9496-4640-8A45-518D76133C21}" type="datetimeFigureOut">
              <a:rPr lang="es-ES"/>
              <a:pPr>
                <a:defRPr/>
              </a:pPr>
              <a:t>25/09/2023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97CD4-4716-4CFA-808A-13266871C77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0330E-7FD7-4268-A640-11AAE59F4A2E}" type="datetimeFigureOut">
              <a:rPr lang="es-ES"/>
              <a:pPr>
                <a:defRPr/>
              </a:pPr>
              <a:t>25/09/2023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DE361-6F01-4BF2-BC7D-AC82389BA1D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14767-A384-4F41-A76B-A0A5F7409419}" type="datetimeFigureOut">
              <a:rPr lang="es-ES"/>
              <a:pPr>
                <a:defRPr/>
              </a:pPr>
              <a:t>25/09/2023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8C61F-8536-4CC7-8B03-F935AC8740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13CA2-FDA2-4BC5-BD2A-4485A53FCD4B}" type="datetimeFigureOut">
              <a:rPr lang="es-ES"/>
              <a:pPr>
                <a:defRPr/>
              </a:pPr>
              <a:t>25/09/2023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08C10-CF7A-4C08-831F-C171A6B770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743D3-7701-419B-9773-86346F553D6E}" type="datetimeFigureOut">
              <a:rPr lang="es-ES"/>
              <a:pPr>
                <a:defRPr/>
              </a:pPr>
              <a:t>25/09/2023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8138C-C9ED-4CF9-9B9A-0153A3FA417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98A87-C480-4263-A3A6-88E10E90676F}" type="datetimeFigureOut">
              <a:rPr lang="es-ES"/>
              <a:pPr>
                <a:defRPr/>
              </a:pPr>
              <a:t>25/09/2023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1AB9B-B914-46EB-934B-C318A808CF7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36C02-96E1-46C9-B314-A6CDC4983D10}" type="datetimeFigureOut">
              <a:rPr lang="es-ES"/>
              <a:pPr>
                <a:defRPr/>
              </a:pPr>
              <a:t>25/09/2023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7CC63-DBED-4CBC-871C-35FF96B7C1F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DB3D0-9B9D-4D7D-AC92-DF1EDFEF4E6C}" type="datetimeFigureOut">
              <a:rPr lang="es-ES"/>
              <a:pPr>
                <a:defRPr/>
              </a:pPr>
              <a:t>25/09/2023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98553-71A3-4CCF-8EC3-E67926C49ED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CC32AD-7687-4815-A161-94E7F450AC79}" type="datetimeFigureOut">
              <a:rPr lang="es-ES"/>
              <a:pPr>
                <a:defRPr/>
              </a:pPr>
              <a:t>25/09/2023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032E35-69A3-4338-BCB6-C6005CE7A5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riti.e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0250" name="Text Box 27"/>
          <p:cNvSpPr txBox="1">
            <a:spLocks noChangeArrowheads="1"/>
          </p:cNvSpPr>
          <p:nvPr/>
        </p:nvSpPr>
        <p:spPr bwMode="auto">
          <a:xfrm>
            <a:off x="5867400" y="195263"/>
            <a:ext cx="3025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00100" y="1857370"/>
            <a:ext cx="7429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 smtClean="0">
                <a:latin typeface="+mj-lt"/>
              </a:rPr>
              <a:t>LA EMPRESA Y SU ENTORNO</a:t>
            </a:r>
            <a:endParaRPr lang="es-ES" sz="3600" b="1" dirty="0" smtClean="0">
              <a:latin typeface="+mj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10" name="Picture 2" descr="CEINMARK NUE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Rectángulo"/>
          <p:cNvSpPr/>
          <p:nvPr/>
        </p:nvSpPr>
        <p:spPr>
          <a:xfrm>
            <a:off x="1357290" y="714362"/>
            <a:ext cx="6355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UNIDAD DIDÁCTICA 2</a:t>
            </a:r>
            <a:endParaRPr lang="es-E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098" name="Picture 2" descr="C:\Documents and Settings\Usuario\Configuración local\Archivos temporales de Internet\Content.IE5\KH0HO9G9\Empresa-y-su-entorno-300x28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2643188"/>
            <a:ext cx="2143140" cy="2000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88666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 redondeado"/>
          <p:cNvSpPr/>
          <p:nvPr/>
        </p:nvSpPr>
        <p:spPr>
          <a:xfrm>
            <a:off x="500034" y="857238"/>
            <a:ext cx="8215370" cy="57150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Es una </a:t>
            </a:r>
            <a:r>
              <a:rPr lang="es-ES" sz="1400" i="1" u="sng" dirty="0" smtClean="0">
                <a:solidFill>
                  <a:schemeClr val="tx1"/>
                </a:solidFill>
              </a:rPr>
              <a:t>decisión estratégica a largo plazo</a:t>
            </a:r>
            <a:r>
              <a:rPr lang="es-ES" sz="1400" dirty="0" smtClean="0">
                <a:solidFill>
                  <a:schemeClr val="tx1"/>
                </a:solidFill>
              </a:rPr>
              <a:t>, ya que es difícilmente modificable por su elevado coste y puede definir el éxito o fracaso de la empresa.</a:t>
            </a:r>
          </a:p>
        </p:txBody>
      </p:sp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2. EL ENTORNO DE LA EMPRESA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26" name="Picture 2" descr="CEINMARK NUE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17 CuadroTexto"/>
          <p:cNvSpPr txBox="1">
            <a:spLocks noChangeArrowheads="1"/>
          </p:cNvSpPr>
          <p:nvPr/>
        </p:nvSpPr>
        <p:spPr bwMode="auto">
          <a:xfrm>
            <a:off x="428596" y="571486"/>
            <a:ext cx="2643206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sz="1400" b="1" dirty="0" smtClean="0">
                <a:solidFill>
                  <a:schemeClr val="tx1"/>
                </a:solidFill>
                <a:latin typeface="+mj-lt"/>
                <a:cs typeface="Arial" charset="0"/>
              </a:rPr>
              <a:t>2.3 La localización de la Empresa</a:t>
            </a:r>
            <a:endParaRPr lang="es-ES" sz="1400" b="1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pic>
        <p:nvPicPr>
          <p:cNvPr id="8194" name="Picture 2" descr="C:\Documents and Settings\Usuario\Configuración local\Archivos temporales de Internet\Content.IE5\OBGL8RQZ\abadr-Highway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4593040"/>
            <a:ext cx="2071702" cy="407602"/>
          </a:xfrm>
          <a:prstGeom prst="rect">
            <a:avLst/>
          </a:prstGeom>
          <a:noFill/>
        </p:spPr>
      </p:pic>
      <p:pic>
        <p:nvPicPr>
          <p:cNvPr id="8196" name="Picture 4" descr="C:\Documents and Settings\Usuario\Configuración local\Archivos temporales de Internet\Content.IE5\RXAS0OKX\empresa2[1]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3786196"/>
            <a:ext cx="1071570" cy="785818"/>
          </a:xfrm>
          <a:prstGeom prst="rect">
            <a:avLst/>
          </a:prstGeom>
          <a:noFill/>
        </p:spPr>
      </p:pic>
      <p:pic>
        <p:nvPicPr>
          <p:cNvPr id="8197" name="Picture 5" descr="C:\Documents and Settings\Usuario\Configuración local\Archivos temporales de Internet\Content.IE5\6H4FEJYX\location-icon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29256" y="4000510"/>
            <a:ext cx="1006725" cy="928694"/>
          </a:xfrm>
          <a:prstGeom prst="rect">
            <a:avLst/>
          </a:prstGeom>
          <a:noFill/>
        </p:spPr>
      </p:pic>
      <p:sp>
        <p:nvSpPr>
          <p:cNvPr id="15" name="14 Rectángulo redondeado"/>
          <p:cNvSpPr/>
          <p:nvPr/>
        </p:nvSpPr>
        <p:spPr>
          <a:xfrm>
            <a:off x="500034" y="3429006"/>
            <a:ext cx="1928826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Tipo de actividad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>La actividad requiere una ubicación y un tipo de local específicos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642910" y="1643056"/>
            <a:ext cx="2071702" cy="14287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Normativa legal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>La legislación en materia industrial, medioambiental y urbanística impide la realización de determinadas actividades fuera de zonas concretas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3286116" y="2714626"/>
            <a:ext cx="2357454" cy="1000132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Buena accesibilidad y cercanía a clientes y proveedores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3714744" y="1571618"/>
            <a:ext cx="2071702" cy="785818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Disponibilidad suficiente de mano de obra cualificada</a:t>
            </a:r>
            <a:endParaRPr lang="es-ES" b="1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6357950" y="1785932"/>
            <a:ext cx="2000264" cy="107157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Coste de compra o alquiler de terrenos y edificaciones en la zona</a:t>
            </a:r>
            <a:endParaRPr lang="es-ES" b="1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6715140" y="3286130"/>
            <a:ext cx="2000264" cy="1071570"/>
          </a:xfrm>
          <a:prstGeom prst="roundRect">
            <a:avLst/>
          </a:prstGeom>
          <a:solidFill>
            <a:srgbClr val="00CC9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Posibles ayudas y subvenciones de la Administración</a:t>
            </a:r>
            <a:endParaRPr lang="es-ES" b="1" dirty="0"/>
          </a:p>
        </p:txBody>
      </p:sp>
      <p:sp>
        <p:nvSpPr>
          <p:cNvPr id="22" name="21 Rectángulo"/>
          <p:cNvSpPr/>
          <p:nvPr/>
        </p:nvSpPr>
        <p:spPr>
          <a:xfrm>
            <a:off x="142844" y="3429006"/>
            <a:ext cx="42859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s-ES" sz="3200" b="1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214282" y="1643056"/>
            <a:ext cx="42859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s-ES" sz="3200" b="1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accent3">
                  <a:lumMod val="7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3286116" y="1571618"/>
            <a:ext cx="42859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accent4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s-ES" sz="3200" b="1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accent4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2857488" y="2714626"/>
            <a:ext cx="42859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s-ES" sz="3200" b="1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5929322" y="1785932"/>
            <a:ext cx="42859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s-ES" sz="3200" b="1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6286512" y="3357568"/>
            <a:ext cx="42859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00CC99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6</a:t>
            </a:r>
            <a:endParaRPr lang="es-ES" sz="3200" b="1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rgbClr val="00CC99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0375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 redondeado"/>
          <p:cNvSpPr/>
          <p:nvPr/>
        </p:nvSpPr>
        <p:spPr>
          <a:xfrm>
            <a:off x="500034" y="1214428"/>
            <a:ext cx="8215370" cy="321471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Conceptos básicos del mercado:</a:t>
            </a:r>
          </a:p>
          <a:p>
            <a:pPr algn="just">
              <a:buFont typeface="Wingdings" pitchFamily="2" charset="2"/>
              <a:buChar char="§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 El </a:t>
            </a:r>
            <a:r>
              <a:rPr lang="es-ES" sz="1400" b="1" u="sng" dirty="0" smtClean="0">
                <a:solidFill>
                  <a:schemeClr val="tx1"/>
                </a:solidFill>
              </a:rPr>
              <a:t>mercado total</a:t>
            </a:r>
            <a:r>
              <a:rPr lang="es-ES" sz="1400" dirty="0" smtClean="0">
                <a:solidFill>
                  <a:schemeClr val="tx1"/>
                </a:solidFill>
              </a:rPr>
              <a:t> es el conjunto de compradores reales o potenciales de un producto concreto en un periodo determinado</a:t>
            </a:r>
          </a:p>
          <a:p>
            <a:pPr algn="just">
              <a:defRPr/>
            </a:pPr>
            <a:endParaRPr lang="es-ES" sz="14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 La división del mercado en grupos afines de clientes con unas características comunes es la </a:t>
            </a:r>
            <a:r>
              <a:rPr lang="es-ES" sz="1400" b="1" dirty="0" smtClean="0">
                <a:solidFill>
                  <a:schemeClr val="tx1"/>
                </a:solidFill>
              </a:rPr>
              <a:t>segmentación del mercado</a:t>
            </a:r>
            <a:r>
              <a:rPr lang="es-ES" sz="1400" dirty="0" smtClean="0">
                <a:solidFill>
                  <a:schemeClr val="tx1"/>
                </a:solidFill>
              </a:rPr>
              <a:t>, que se realizará a partir de: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 Criterios geográficos: barrio, localidad, zonas cálidas o frías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 Criterios demográficos: edad y sexo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 Criterios personales: estilo de vida, profesión, ingresos, cultura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 Criterios familiares: tamaño o estructura, situación familiar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 Criterios psicológicos: motivaciones de compra, actitud y expectativas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 Criterios conductuales: nivel o hábitos de consumo o fidelidad</a:t>
            </a:r>
          </a:p>
          <a:p>
            <a:pPr lvl="1" algn="just">
              <a:defRPr/>
            </a:pPr>
            <a:endParaRPr lang="es-ES" sz="1400" dirty="0" smtClean="0">
              <a:solidFill>
                <a:schemeClr val="tx1"/>
              </a:solidFill>
            </a:endParaRPr>
          </a:p>
          <a:p>
            <a:pPr marL="177800" lvl="1" indent="-177800" algn="just">
              <a:buFont typeface="Wingdings" pitchFamily="2" charset="2"/>
              <a:buChar char="§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La </a:t>
            </a:r>
            <a:r>
              <a:rPr lang="es-ES" sz="1400" b="1" dirty="0" smtClean="0">
                <a:solidFill>
                  <a:schemeClr val="tx1"/>
                </a:solidFill>
              </a:rPr>
              <a:t>clientela potencial</a:t>
            </a:r>
            <a:r>
              <a:rPr lang="es-ES" sz="1400" dirty="0" smtClean="0">
                <a:solidFill>
                  <a:schemeClr val="tx1"/>
                </a:solidFill>
              </a:rPr>
              <a:t> es el grupo de personas que, por sus características, pueden llegar a ser clientes</a:t>
            </a:r>
          </a:p>
        </p:txBody>
      </p:sp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3. EL MERCADO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0250" name="Text Box 27"/>
          <p:cNvSpPr txBox="1">
            <a:spLocks noChangeArrowheads="1"/>
          </p:cNvSpPr>
          <p:nvPr/>
        </p:nvSpPr>
        <p:spPr bwMode="auto">
          <a:xfrm>
            <a:off x="5867400" y="195263"/>
            <a:ext cx="3025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26" name="Picture 2" descr="CEINMARK NUE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17 CuadroTexto"/>
          <p:cNvSpPr txBox="1">
            <a:spLocks noChangeArrowheads="1"/>
          </p:cNvSpPr>
          <p:nvPr/>
        </p:nvSpPr>
        <p:spPr bwMode="auto">
          <a:xfrm>
            <a:off x="428596" y="571486"/>
            <a:ext cx="8283580" cy="523220"/>
          </a:xfrm>
          <a:prstGeom prst="rect">
            <a:avLst/>
          </a:prstGeom>
          <a:solidFill>
            <a:srgbClr val="99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sz="1400" dirty="0" smtClean="0">
                <a:solidFill>
                  <a:schemeClr val="tx1"/>
                </a:solidFill>
                <a:latin typeface="+mj-lt"/>
                <a:cs typeface="Arial" charset="0"/>
              </a:rPr>
              <a:t>El </a:t>
            </a:r>
            <a:r>
              <a:rPr lang="es-ES" sz="1400" b="1" u="sng" dirty="0" smtClean="0">
                <a:solidFill>
                  <a:schemeClr val="tx1"/>
                </a:solidFill>
                <a:latin typeface="+mj-lt"/>
                <a:cs typeface="Arial" charset="0"/>
              </a:rPr>
              <a:t>mercado</a:t>
            </a:r>
            <a:r>
              <a:rPr lang="es-ES" sz="1400" dirty="0" smtClean="0">
                <a:solidFill>
                  <a:schemeClr val="tx1"/>
                </a:solidFill>
                <a:latin typeface="+mj-lt"/>
                <a:cs typeface="Arial" charset="0"/>
              </a:rPr>
              <a:t> es un lugar o medio donde se produce un intercambio económico entre los vendedores (oferta) y los compradores (demanda).</a:t>
            </a:r>
            <a:endParaRPr lang="es-ES" sz="1400" b="1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pic>
        <p:nvPicPr>
          <p:cNvPr id="1026" name="Picture 2" descr="C:\Users\Usuario\AppData\Local\Microsoft\Windows\INetCache\IE\8C8WMN6E\VENDEDOR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2401370"/>
            <a:ext cx="1571636" cy="1599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60375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 redondeado"/>
          <p:cNvSpPr/>
          <p:nvPr/>
        </p:nvSpPr>
        <p:spPr>
          <a:xfrm>
            <a:off x="285720" y="1643056"/>
            <a:ext cx="8572560" cy="292895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En el estudio se deben analizar y valorar los siguientes aspectos: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 Variables del </a:t>
            </a:r>
            <a:r>
              <a:rPr lang="es-ES" sz="1400" u="sng" dirty="0" smtClean="0">
                <a:solidFill>
                  <a:schemeClr val="tx1"/>
                </a:solidFill>
              </a:rPr>
              <a:t>macroentorno</a:t>
            </a:r>
            <a:r>
              <a:rPr lang="es-ES" sz="1400" dirty="0" smtClean="0">
                <a:solidFill>
                  <a:schemeClr val="tx1"/>
                </a:solidFill>
              </a:rPr>
              <a:t> y </a:t>
            </a:r>
            <a:r>
              <a:rPr lang="es-ES" sz="1400" u="sng" dirty="0" smtClean="0">
                <a:solidFill>
                  <a:schemeClr val="tx1"/>
                </a:solidFill>
              </a:rPr>
              <a:t>microentorno</a:t>
            </a:r>
            <a:r>
              <a:rPr lang="es-ES" sz="1400" dirty="0" smtClean="0">
                <a:solidFill>
                  <a:schemeClr val="tx1"/>
                </a:solidFill>
              </a:rPr>
              <a:t> y su tendencia de evolución</a:t>
            </a:r>
          </a:p>
          <a:p>
            <a:pPr algn="just">
              <a:defRPr/>
            </a:pPr>
            <a:endParaRPr lang="es-ES" sz="14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 Características, número y distribución geográfica de los </a:t>
            </a:r>
            <a:r>
              <a:rPr lang="es-ES" sz="1400" u="sng" dirty="0" smtClean="0">
                <a:solidFill>
                  <a:schemeClr val="tx1"/>
                </a:solidFill>
              </a:rPr>
              <a:t>clientes potenciales</a:t>
            </a:r>
            <a:r>
              <a:rPr lang="es-ES" sz="1400" dirty="0" smtClean="0">
                <a:solidFill>
                  <a:schemeClr val="tx1"/>
                </a:solidFill>
              </a:rPr>
              <a:t>, con especial atención al nicho de mercado o necesidades no cubiertas que va a satisfacer el producto</a:t>
            </a:r>
          </a:p>
          <a:p>
            <a:pPr algn="just">
              <a:defRPr/>
            </a:pPr>
            <a:endParaRPr lang="es-ES" sz="14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 La </a:t>
            </a:r>
            <a:r>
              <a:rPr lang="es-ES" sz="1400" u="sng" dirty="0" smtClean="0">
                <a:solidFill>
                  <a:schemeClr val="tx1"/>
                </a:solidFill>
              </a:rPr>
              <a:t>competencia</a:t>
            </a:r>
            <a:r>
              <a:rPr lang="es-ES" sz="1400" dirty="0" smtClean="0">
                <a:solidFill>
                  <a:schemeClr val="tx1"/>
                </a:solidFill>
              </a:rPr>
              <a:t> con el fin de conocer las claves de su éxito, su número, tamaño y ubicación, los productos o servicios que comercializa y el importe de sus ventas, sus estrategias promocionales, satisfacción y opiniones de sus clientes y sus puntos fuertes y débiles</a:t>
            </a:r>
          </a:p>
          <a:p>
            <a:pPr algn="just">
              <a:defRPr/>
            </a:pPr>
            <a:endParaRPr lang="es-ES" sz="14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 Análisis y valoración de los </a:t>
            </a:r>
            <a:r>
              <a:rPr lang="es-ES" sz="1400" u="sng" dirty="0" smtClean="0">
                <a:solidFill>
                  <a:schemeClr val="tx1"/>
                </a:solidFill>
              </a:rPr>
              <a:t>proveedores</a:t>
            </a:r>
            <a:r>
              <a:rPr lang="es-ES" sz="1400" dirty="0" smtClean="0">
                <a:solidFill>
                  <a:schemeClr val="tx1"/>
                </a:solidFill>
              </a:rPr>
              <a:t>, en especial de la calidad de sus productos, el servicio al cliente, plazos de entrega, política de precios, formas de pago y garantías y servicios posventa.</a:t>
            </a:r>
          </a:p>
          <a:p>
            <a:pPr algn="just">
              <a:defRPr/>
            </a:pPr>
            <a:endParaRPr lang="es-ES" sz="1400" dirty="0" smtClean="0">
              <a:solidFill>
                <a:schemeClr val="tx1"/>
              </a:solidFill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3. EL MERCADO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26" name="Picture 2" descr="CEINMARK NUE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17 CuadroTexto"/>
          <p:cNvSpPr txBox="1">
            <a:spLocks noChangeArrowheads="1"/>
          </p:cNvSpPr>
          <p:nvPr/>
        </p:nvSpPr>
        <p:spPr bwMode="auto">
          <a:xfrm>
            <a:off x="285720" y="975830"/>
            <a:ext cx="8572560" cy="523220"/>
          </a:xfrm>
          <a:prstGeom prst="rect">
            <a:avLst/>
          </a:prstGeom>
          <a:solidFill>
            <a:srgbClr val="99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sz="1400" dirty="0" smtClean="0">
                <a:solidFill>
                  <a:schemeClr val="tx1"/>
                </a:solidFill>
                <a:latin typeface="+mj-lt"/>
                <a:cs typeface="Arial" charset="0"/>
              </a:rPr>
              <a:t>El </a:t>
            </a:r>
            <a:r>
              <a:rPr lang="es-ES" sz="1400" b="1" u="sng" dirty="0" smtClean="0">
                <a:solidFill>
                  <a:schemeClr val="tx1"/>
                </a:solidFill>
                <a:latin typeface="+mj-lt"/>
                <a:cs typeface="Arial" charset="0"/>
              </a:rPr>
              <a:t>estudio de mercado</a:t>
            </a:r>
            <a:r>
              <a:rPr lang="es-ES" sz="1400" dirty="0" smtClean="0">
                <a:solidFill>
                  <a:schemeClr val="tx1"/>
                </a:solidFill>
                <a:latin typeface="+mj-lt"/>
                <a:cs typeface="Arial" charset="0"/>
              </a:rPr>
              <a:t> es una investigación de todas las variables y agentes que aporten </a:t>
            </a:r>
            <a:r>
              <a:rPr lang="es-ES" sz="1400" b="1" dirty="0" smtClean="0">
                <a:solidFill>
                  <a:schemeClr val="tx1"/>
                </a:solidFill>
                <a:latin typeface="+mj-lt"/>
                <a:cs typeface="Arial" charset="0"/>
              </a:rPr>
              <a:t>información útil</a:t>
            </a:r>
            <a:r>
              <a:rPr lang="es-ES" sz="1400" dirty="0" smtClean="0">
                <a:solidFill>
                  <a:schemeClr val="tx1"/>
                </a:solidFill>
                <a:latin typeface="+mj-lt"/>
                <a:cs typeface="Arial" charset="0"/>
              </a:rPr>
              <a:t> con el objeto de </a:t>
            </a:r>
            <a:r>
              <a:rPr lang="es-ES" sz="1400" b="1" dirty="0" smtClean="0">
                <a:solidFill>
                  <a:schemeClr val="tx1"/>
                </a:solidFill>
                <a:latin typeface="+mj-lt"/>
                <a:cs typeface="Arial" charset="0"/>
              </a:rPr>
              <a:t>tomar decisiones sobre la estrategia</a:t>
            </a:r>
            <a:r>
              <a:rPr lang="es-ES" sz="1400" dirty="0" smtClean="0">
                <a:solidFill>
                  <a:schemeClr val="tx1"/>
                </a:solidFill>
                <a:latin typeface="+mj-lt"/>
                <a:cs typeface="Arial" charset="0"/>
              </a:rPr>
              <a:t> que se va a seguir para que una idea, producto o servicio sea </a:t>
            </a:r>
            <a:r>
              <a:rPr lang="es-ES" sz="1400" b="1" dirty="0" smtClean="0">
                <a:solidFill>
                  <a:schemeClr val="tx1"/>
                </a:solidFill>
                <a:latin typeface="+mj-lt"/>
                <a:cs typeface="Arial" charset="0"/>
              </a:rPr>
              <a:t>viable</a:t>
            </a:r>
            <a:endParaRPr lang="es-ES" sz="1400" b="1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11" name="17 CuadroTexto"/>
          <p:cNvSpPr txBox="1">
            <a:spLocks noChangeArrowheads="1"/>
          </p:cNvSpPr>
          <p:nvPr/>
        </p:nvSpPr>
        <p:spPr bwMode="auto">
          <a:xfrm>
            <a:off x="428596" y="549461"/>
            <a:ext cx="1928826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sz="1400" b="1" dirty="0" smtClean="0">
                <a:solidFill>
                  <a:schemeClr val="tx1"/>
                </a:solidFill>
                <a:latin typeface="+mj-lt"/>
                <a:cs typeface="Arial" charset="0"/>
              </a:rPr>
              <a:t>3.1 Estudio de mercado</a:t>
            </a:r>
            <a:endParaRPr lang="es-ES" sz="1400" b="1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0375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4. ANÁLISIS DEL ENTORNO: LA MATRIZ DAFO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26" name="Picture 2" descr="CEINMARK NUE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214282" y="571486"/>
          <a:ext cx="8732576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446296"/>
                <a:gridCol w="3857652"/>
              </a:tblGrid>
              <a:tr h="357189">
                <a:tc gridSpan="3"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solidFill>
                            <a:srgbClr val="FFFF66"/>
                          </a:solidFill>
                        </a:rPr>
                        <a:t>MATRIZ DAFO</a:t>
                      </a:r>
                      <a:endParaRPr lang="es-ES" sz="2000" dirty="0">
                        <a:solidFill>
                          <a:srgbClr val="FFFF66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Análisis interno</a:t>
                      </a:r>
                      <a:endParaRPr lang="es-E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/>
                        <a:t>FORTALEZAS</a:t>
                      </a:r>
                    </a:p>
                    <a:p>
                      <a:pPr algn="just"/>
                      <a:r>
                        <a:rPr lang="es-ES" sz="1400" b="0" dirty="0" smtClean="0"/>
                        <a:t>Son</a:t>
                      </a:r>
                      <a:r>
                        <a:rPr lang="es-ES" sz="1400" b="0" baseline="0" dirty="0" smtClean="0"/>
                        <a:t> los puntos fuertes internos, gracias a los cuales tenemos más fuerza que la competencia</a:t>
                      </a:r>
                    </a:p>
                    <a:p>
                      <a:pPr algn="just"/>
                      <a:endParaRPr lang="es-ES" sz="1400" b="0" baseline="0" dirty="0" smtClean="0"/>
                    </a:p>
                    <a:p>
                      <a:pPr algn="just"/>
                      <a:r>
                        <a:rPr lang="es-ES" sz="1400" b="0" u="sng" baseline="0" dirty="0" smtClean="0"/>
                        <a:t>Ejemplos</a:t>
                      </a:r>
                      <a:r>
                        <a:rPr lang="es-ES" sz="1400" b="0" baseline="0" dirty="0" smtClean="0"/>
                        <a:t>: productos de calidad, atención exclusiva y de calidad al cliente, tecnología propia, conocimiento del sector, producción a menor coste, etc.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/>
                        <a:t>DEBILIDADES</a:t>
                      </a:r>
                    </a:p>
                    <a:p>
                      <a:pPr algn="just"/>
                      <a:r>
                        <a:rPr lang="es-ES" sz="1400" b="0" dirty="0" smtClean="0"/>
                        <a:t>Son</a:t>
                      </a:r>
                      <a:r>
                        <a:rPr lang="es-ES" sz="1400" b="0" baseline="0" dirty="0" smtClean="0"/>
                        <a:t> los elementos internos que pueden hacer que no se consigan los objetivos</a:t>
                      </a:r>
                    </a:p>
                    <a:p>
                      <a:pPr algn="just"/>
                      <a:r>
                        <a:rPr lang="es-ES" sz="1400" b="0" u="sng" baseline="0" dirty="0" smtClean="0"/>
                        <a:t>Ejemplos</a:t>
                      </a:r>
                      <a:r>
                        <a:rPr lang="es-ES" sz="1400" b="0" baseline="0" dirty="0" smtClean="0"/>
                        <a:t>: capacidad de reacción lenta ante pedidos masivos de trabajo, poca rentabilidad en los trabajos que implican desplazamientos geográficos largos, poca experiencia profesional, etc.</a:t>
                      </a:r>
                      <a:endParaRPr lang="es-E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Análisis externo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/>
                        <a:t>OPORTUNIDADES</a:t>
                      </a:r>
                    </a:p>
                    <a:p>
                      <a:pPr algn="l"/>
                      <a:r>
                        <a:rPr lang="es-ES" sz="1400" b="0" dirty="0" smtClean="0"/>
                        <a:t>Son</a:t>
                      </a:r>
                      <a:r>
                        <a:rPr lang="es-ES" sz="1400" b="0" baseline="0" dirty="0" smtClean="0"/>
                        <a:t> elementos positivos para nosotros que provienen del exterior, del entorno</a:t>
                      </a:r>
                    </a:p>
                    <a:p>
                      <a:pPr algn="l"/>
                      <a:endParaRPr lang="es-ES" sz="1400" b="0" baseline="0" dirty="0" smtClean="0"/>
                    </a:p>
                    <a:p>
                      <a:pPr algn="l"/>
                      <a:r>
                        <a:rPr lang="es-ES" sz="1400" b="0" u="sng" dirty="0" smtClean="0"/>
                        <a:t>Ejemplos</a:t>
                      </a:r>
                      <a:r>
                        <a:rPr lang="es-ES" sz="1400" b="0" u="none" dirty="0" smtClean="0"/>
                        <a:t>: entrada en nuevos mercados,</a:t>
                      </a:r>
                      <a:r>
                        <a:rPr lang="es-ES" sz="1400" b="0" u="none" baseline="0" dirty="0" smtClean="0"/>
                        <a:t> escasez de competencia en la zona, coyuntura económica favorable, desarrollo de cambios tecnológicos en el mercado, nuevas formas consumo, etc.</a:t>
                      </a:r>
                      <a:endParaRPr lang="es-ES" sz="14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/>
                        <a:t>AMENAZAS</a:t>
                      </a:r>
                    </a:p>
                    <a:p>
                      <a:pPr algn="l"/>
                      <a:r>
                        <a:rPr lang="es-ES" sz="1400" b="0" dirty="0" smtClean="0"/>
                        <a:t>Son</a:t>
                      </a:r>
                      <a:r>
                        <a:rPr lang="es-ES" sz="1400" b="0" baseline="0" dirty="0" smtClean="0"/>
                        <a:t> dificultades provenientes del exterior que pueden reducir nuestras posibilidades o que nos pueden expulsar del mercado</a:t>
                      </a:r>
                    </a:p>
                    <a:p>
                      <a:pPr algn="l"/>
                      <a:r>
                        <a:rPr lang="es-ES" sz="1400" b="0" u="sng" baseline="0" dirty="0" smtClean="0"/>
                        <a:t>Ejemplos</a:t>
                      </a:r>
                      <a:r>
                        <a:rPr lang="es-ES" sz="1400" b="0" u="none" baseline="0" dirty="0" smtClean="0"/>
                        <a:t>: productos de la competencia más baratos, escasez de financiación, contrato corto alquiler de un local, continuo aumento de las materias primas, etc. </a:t>
                      </a:r>
                      <a:endParaRPr lang="es-ES" sz="1400" b="0" u="sn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60375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4. ANÁLISIS DEL ENTORNO: LA MATRIZ DAFO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26" name="Picture 2" descr="CEINMARK NUE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 redondeado"/>
          <p:cNvSpPr/>
          <p:nvPr/>
        </p:nvSpPr>
        <p:spPr>
          <a:xfrm>
            <a:off x="357158" y="571488"/>
            <a:ext cx="3571900" cy="92869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Las combinaciones de estas variables ofrecerán como resultado diferentes alternativas que se reflejan en la segunda matriz DAFO: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2617434"/>
              </p:ext>
            </p:extLst>
          </p:nvPr>
        </p:nvGraphicFramePr>
        <p:xfrm>
          <a:off x="571472" y="928676"/>
          <a:ext cx="8325808" cy="351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3608"/>
                <a:gridCol w="1447292"/>
                <a:gridCol w="2383050"/>
                <a:gridCol w="2331858"/>
              </a:tblGrid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bg1"/>
                          </a:solidFill>
                        </a:rPr>
                        <a:t>ANÁLISIS DEL ENTORNO</a:t>
                      </a:r>
                      <a:endParaRPr lang="es-ES_tradn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AMENAZAS</a:t>
                      </a:r>
                      <a:endParaRPr lang="es-ES_tradnl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OPORTUNIDADES</a:t>
                      </a:r>
                      <a:endParaRPr lang="es-ES_tradnl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bg1"/>
                          </a:solidFill>
                        </a:rPr>
                        <a:t>DIAGNÓSTICO</a:t>
                      </a:r>
                      <a:r>
                        <a:rPr lang="es-ES" b="1" baseline="0" dirty="0" smtClean="0">
                          <a:solidFill>
                            <a:schemeClr val="bg1"/>
                          </a:solidFill>
                        </a:rPr>
                        <a:t> DE LA EMPRESA</a:t>
                      </a:r>
                      <a:endParaRPr lang="es-ES_tradnl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FORTALEZAS</a:t>
                      </a:r>
                      <a:endParaRPr lang="es-ES_tradnl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Estrategias</a:t>
                      </a:r>
                    </a:p>
                    <a:p>
                      <a:pPr algn="ctr"/>
                      <a:r>
                        <a:rPr lang="es-ES" b="1" dirty="0" smtClean="0"/>
                        <a:t>Defensivas</a:t>
                      </a:r>
                    </a:p>
                    <a:p>
                      <a:pPr algn="ctr"/>
                      <a:r>
                        <a:rPr lang="es-ES" sz="1400" dirty="0" smtClean="0"/>
                        <a:t>(Su objetivo es protegerse de posibles amenazas usando las fortalezas</a:t>
                      </a:r>
                      <a:r>
                        <a:rPr lang="es-ES" sz="1400" baseline="0" dirty="0" smtClean="0"/>
                        <a:t> propias)</a:t>
                      </a:r>
                      <a:endParaRPr lang="es-ES_trad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Estrategias ofensivas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(Buscan obtener</a:t>
                      </a:r>
                      <a:r>
                        <a:rPr lang="es-ES" sz="1400" baseline="0" dirty="0" smtClean="0"/>
                        <a:t> el máximo beneficio de una oportunidad usando una fortaleza)</a:t>
                      </a:r>
                      <a:endParaRPr lang="es-ES_tradnl" sz="140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DEBILIDADES</a:t>
                      </a:r>
                      <a:endParaRPr lang="es-ES_tradnl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Estrategias</a:t>
                      </a:r>
                      <a:r>
                        <a:rPr lang="es-ES" b="1" baseline="0" dirty="0" smtClean="0"/>
                        <a:t> de supervivencia</a:t>
                      </a:r>
                    </a:p>
                    <a:p>
                      <a:pPr algn="ctr"/>
                      <a:r>
                        <a:rPr lang="es-ES_tradnl" sz="1400" dirty="0" smtClean="0"/>
                        <a:t>(Buscan una salida a una situación complicada, minimizando daños)</a:t>
                      </a:r>
                      <a:endParaRPr lang="es-ES_trad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Estrategias de reorientación</a:t>
                      </a:r>
                    </a:p>
                    <a:p>
                      <a:pPr algn="ctr"/>
                      <a:r>
                        <a:rPr lang="es-ES" sz="1400" dirty="0" smtClean="0"/>
                        <a:t>(Corrigen alguna</a:t>
                      </a:r>
                      <a:r>
                        <a:rPr lang="es-ES" sz="1400" baseline="0" dirty="0" smtClean="0"/>
                        <a:t> debilidad mediante el aprovechamiento de una oportunidad)</a:t>
                      </a:r>
                      <a:endParaRPr lang="es-ES_tradnl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75519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4. ANÁLISIS DEL ENTORNO: LA MATRIZ DAFO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500034" y="571488"/>
            <a:ext cx="8215370" cy="48809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Los diferentes </a:t>
            </a:r>
            <a:r>
              <a:rPr lang="es-ES" sz="1400" b="1" u="sng" dirty="0" smtClean="0">
                <a:solidFill>
                  <a:schemeClr val="tx1"/>
                </a:solidFill>
              </a:rPr>
              <a:t>tipos de estrategias</a:t>
            </a:r>
            <a:r>
              <a:rPr lang="es-ES" sz="1400" dirty="0" smtClean="0">
                <a:solidFill>
                  <a:schemeClr val="tx1"/>
                </a:solidFill>
              </a:rPr>
              <a:t> que se podrán tomar serán: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28596" y="1131590"/>
            <a:ext cx="3744416" cy="1846659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7800" indent="-177800" algn="just">
              <a:buAutoNum type="arabicPeriod"/>
            </a:pPr>
            <a:r>
              <a:rPr lang="es-ES" u="sng" dirty="0" smtClean="0"/>
              <a:t>Estrategia de reorientación</a:t>
            </a:r>
            <a:r>
              <a:rPr lang="es-ES" dirty="0" smtClean="0"/>
              <a:t>: </a:t>
            </a:r>
            <a:r>
              <a:rPr lang="es-ES" sz="1400" dirty="0" smtClean="0">
                <a:latin typeface="+mn-lt"/>
              </a:rPr>
              <a:t>persiguen un cambio importante tanto en la estructura de la propia empresa como en el campo de actividad.</a:t>
            </a:r>
          </a:p>
          <a:p>
            <a:pPr marL="177800" algn="just"/>
            <a:r>
              <a:rPr lang="es-ES" sz="1400" u="sng" dirty="0" smtClean="0">
                <a:latin typeface="+mn-lt"/>
              </a:rPr>
              <a:t>Ejemplo</a:t>
            </a:r>
            <a:r>
              <a:rPr lang="es-ES" sz="1400" dirty="0" smtClean="0">
                <a:latin typeface="+mn-lt"/>
              </a:rPr>
              <a:t>: El grupo EL CORTE INGLÉS lanzó la web </a:t>
            </a:r>
            <a:r>
              <a:rPr lang="es-ES" sz="1400" dirty="0" smtClean="0">
                <a:latin typeface="+mn-lt"/>
                <a:hlinkClick r:id="rId3"/>
              </a:rPr>
              <a:t>www.primeriti.es</a:t>
            </a:r>
            <a:r>
              <a:rPr lang="es-ES" sz="1400" dirty="0" smtClean="0">
                <a:latin typeface="+mn-lt"/>
              </a:rPr>
              <a:t> de venta on-line para adaptarse a los tiempos pospandemia COVID-19</a:t>
            </a:r>
            <a:endParaRPr lang="es-ES_tradnl" sz="1400" dirty="0">
              <a:latin typeface="+mn-lt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28596" y="3071816"/>
            <a:ext cx="3744416" cy="1846659"/>
          </a:xfrm>
          <a:prstGeom prst="rect">
            <a:avLst/>
          </a:prstGeom>
          <a:solidFill>
            <a:srgbClr val="99FF99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7800" indent="-177800" algn="just">
              <a:buFont typeface="+mj-lt"/>
              <a:buAutoNum type="arabicPeriod" startAt="2"/>
            </a:pPr>
            <a:r>
              <a:rPr lang="es-ES" u="sng" dirty="0" smtClean="0"/>
              <a:t>Estrategia de supervivencia</a:t>
            </a:r>
            <a:r>
              <a:rPr lang="es-ES" dirty="0" smtClean="0"/>
              <a:t>: </a:t>
            </a:r>
            <a:r>
              <a:rPr lang="es-ES" sz="1400" dirty="0" smtClean="0">
                <a:latin typeface="+mn-lt"/>
              </a:rPr>
              <a:t>las que se utilizan para encontrar una salida a un grave problema</a:t>
            </a:r>
          </a:p>
          <a:p>
            <a:pPr marL="177800" algn="just"/>
            <a:r>
              <a:rPr lang="es-ES" sz="1400" u="sng" dirty="0" smtClean="0">
                <a:latin typeface="+mn-lt"/>
              </a:rPr>
              <a:t>Ejemplo</a:t>
            </a:r>
            <a:r>
              <a:rPr lang="es-ES" sz="1400" dirty="0" smtClean="0">
                <a:latin typeface="+mn-lt"/>
              </a:rPr>
              <a:t>: debido a la crisis del COVID-19 muchas grandes cadenas de alimentación reforzaron su logística para poder realizar más envíos a domicilio (amortiguar descenso ventas presenciales).</a:t>
            </a:r>
            <a:endParaRPr lang="es-ES_tradnl" sz="14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500562" y="1154848"/>
            <a:ext cx="4429156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177800" indent="-177800" algn="just">
              <a:buFont typeface="+mj-lt"/>
              <a:buAutoNum type="arabicPeriod" startAt="3"/>
            </a:pPr>
            <a:r>
              <a:rPr lang="es-ES" u="sng" dirty="0" smtClean="0"/>
              <a:t>Estrategia defensiva</a:t>
            </a:r>
            <a:r>
              <a:rPr lang="es-ES" dirty="0" smtClean="0"/>
              <a:t>: </a:t>
            </a:r>
            <a:r>
              <a:rPr lang="es-ES" sz="1400" dirty="0" smtClean="0">
                <a:latin typeface="+mn-lt"/>
              </a:rPr>
              <a:t>surgen con el objetivo de eliminar las debilidades de la empresa</a:t>
            </a:r>
          </a:p>
          <a:p>
            <a:pPr marL="177800" algn="just"/>
            <a:r>
              <a:rPr lang="es-ES" sz="1400" u="sng" dirty="0" smtClean="0">
                <a:latin typeface="+mn-lt"/>
              </a:rPr>
              <a:t>Ejemplo</a:t>
            </a:r>
            <a:r>
              <a:rPr lang="es-ES" sz="1400" dirty="0" smtClean="0">
                <a:latin typeface="+mn-lt"/>
              </a:rPr>
              <a:t>: Para hacer frente a la disminución de la venta de lácteos por la intolerancia a la lactosa  de muchos consumidores, numerosas empresas del sector comercializan productos alternativos como leche de soja, de almendras, etc.</a:t>
            </a:r>
            <a:endParaRPr lang="es-ES_tradnl" sz="1400" dirty="0">
              <a:latin typeface="+mn-lt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500562" y="3000378"/>
            <a:ext cx="4429156" cy="18466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7800" indent="-177800" algn="just">
              <a:buFont typeface="+mj-lt"/>
              <a:buAutoNum type="arabicPeriod" startAt="4"/>
            </a:pPr>
            <a:r>
              <a:rPr lang="es-ES" u="sng" dirty="0" smtClean="0"/>
              <a:t>Estrategia ofensiva</a:t>
            </a:r>
            <a:r>
              <a:rPr lang="es-ES" dirty="0" smtClean="0"/>
              <a:t>: </a:t>
            </a:r>
            <a:r>
              <a:rPr lang="es-ES" sz="1400" dirty="0" smtClean="0">
                <a:latin typeface="+mn-lt"/>
              </a:rPr>
              <a:t>se orientan a la innovación y están muy relacionadas con el lanzamiento de nuevos productos</a:t>
            </a:r>
          </a:p>
          <a:p>
            <a:pPr marL="177800" algn="just"/>
            <a:r>
              <a:rPr lang="es-ES" sz="1400" u="sng" dirty="0" smtClean="0">
                <a:latin typeface="+mn-lt"/>
              </a:rPr>
              <a:t>Ejemplo</a:t>
            </a:r>
            <a:r>
              <a:rPr lang="es-ES" sz="1400" dirty="0" smtClean="0">
                <a:latin typeface="+mn-lt"/>
              </a:rPr>
              <a:t>: APPLE aprovecha la utilización de las sinergias de todos sus productos </a:t>
            </a:r>
            <a:r>
              <a:rPr lang="es-ES" sz="1400" dirty="0" err="1" smtClean="0">
                <a:latin typeface="+mn-lt"/>
              </a:rPr>
              <a:t>iMac</a:t>
            </a:r>
            <a:r>
              <a:rPr lang="es-ES" sz="1400" dirty="0" smtClean="0">
                <a:latin typeface="+mn-lt"/>
              </a:rPr>
              <a:t>, </a:t>
            </a:r>
            <a:r>
              <a:rPr lang="es-ES" sz="1400" dirty="0" err="1" smtClean="0">
                <a:latin typeface="+mn-lt"/>
              </a:rPr>
              <a:t>iPhone</a:t>
            </a:r>
            <a:r>
              <a:rPr lang="es-ES" sz="1400" dirty="0" smtClean="0">
                <a:latin typeface="+mn-lt"/>
              </a:rPr>
              <a:t> y </a:t>
            </a:r>
            <a:r>
              <a:rPr lang="es-ES" sz="1400" dirty="0" err="1" smtClean="0">
                <a:latin typeface="+mn-lt"/>
              </a:rPr>
              <a:t>iPad</a:t>
            </a:r>
            <a:r>
              <a:rPr lang="es-ES" sz="1400" dirty="0" smtClean="0">
                <a:latin typeface="+mn-lt"/>
              </a:rPr>
              <a:t> para realizar campañas conjuntas que incluyen la posibilidad de compartir archivos mediante el uso de nubes de almacenamiento (</a:t>
            </a:r>
            <a:r>
              <a:rPr lang="es-ES" sz="1400" dirty="0" err="1" smtClean="0">
                <a:latin typeface="+mn-lt"/>
              </a:rPr>
              <a:t>iCloud</a:t>
            </a:r>
            <a:r>
              <a:rPr lang="es-ES" sz="1400" dirty="0" smtClean="0">
                <a:latin typeface="+mn-lt"/>
              </a:rPr>
              <a:t>)</a:t>
            </a:r>
            <a:endParaRPr lang="es-ES_tradnl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5786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5</a:t>
            </a: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. OBJETIVOS, DECISIONES Y ESTRATEGIAS EMPRESARIALES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500034" y="571488"/>
            <a:ext cx="8215370" cy="185624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Toda empresa se encamina a la consecución de una serie de objetivos generales que podemos agrupar en:</a:t>
            </a:r>
          </a:p>
          <a:p>
            <a:pPr marL="285750" indent="-285750" algn="just">
              <a:buFont typeface="Wingdings" panose="05000000000000000000" pitchFamily="2" charset="2"/>
              <a:buChar char="v"/>
              <a:defRPr/>
            </a:pPr>
            <a:r>
              <a:rPr lang="es-ES" sz="1400" b="1" u="sng" dirty="0" smtClean="0">
                <a:solidFill>
                  <a:schemeClr val="tx1"/>
                </a:solidFill>
              </a:rPr>
              <a:t>Económicos</a:t>
            </a:r>
            <a:r>
              <a:rPr lang="es-ES" sz="1400" dirty="0" smtClean="0">
                <a:solidFill>
                  <a:schemeClr val="tx1"/>
                </a:solidFill>
              </a:rPr>
              <a:t>: beneficio económico</a:t>
            </a:r>
          </a:p>
          <a:p>
            <a:pPr marL="285750" indent="-285750" algn="just">
              <a:buFont typeface="Wingdings" panose="05000000000000000000" pitchFamily="2" charset="2"/>
              <a:buChar char="v"/>
              <a:defRPr/>
            </a:pPr>
            <a:r>
              <a:rPr lang="es-ES" sz="1400" b="1" u="sng" dirty="0" smtClean="0">
                <a:solidFill>
                  <a:schemeClr val="tx1"/>
                </a:solidFill>
              </a:rPr>
              <a:t>Técnicos</a:t>
            </a:r>
            <a:r>
              <a:rPr lang="es-ES" sz="1400" dirty="0" smtClean="0">
                <a:solidFill>
                  <a:schemeClr val="tx1"/>
                </a:solidFill>
              </a:rPr>
              <a:t>: ofrecer a la sociedad los productos que necesita utilizando la tecnología adecuada e invirtiendo en </a:t>
            </a:r>
            <a:r>
              <a:rPr lang="es-ES" sz="1400" i="1" dirty="0" smtClean="0">
                <a:solidFill>
                  <a:schemeClr val="tx1"/>
                </a:solidFill>
              </a:rPr>
              <a:t>I+D+i</a:t>
            </a:r>
          </a:p>
          <a:p>
            <a:pPr marL="285750" indent="-285750" algn="just">
              <a:buFont typeface="Wingdings" panose="05000000000000000000" pitchFamily="2" charset="2"/>
              <a:buChar char="v"/>
              <a:defRPr/>
            </a:pPr>
            <a:r>
              <a:rPr lang="es-ES" sz="1400" b="1" u="sng" dirty="0" smtClean="0">
                <a:solidFill>
                  <a:schemeClr val="tx1"/>
                </a:solidFill>
              </a:rPr>
              <a:t>Humanos</a:t>
            </a:r>
            <a:r>
              <a:rPr lang="es-ES" sz="1400" dirty="0" smtClean="0">
                <a:solidFill>
                  <a:schemeClr val="tx1"/>
                </a:solidFill>
              </a:rPr>
              <a:t>: las empresas proporcionan tanto al empresario como al trabajador una retribución económica</a:t>
            </a:r>
          </a:p>
          <a:p>
            <a:pPr marL="285750" indent="-285750" algn="just">
              <a:buFont typeface="Wingdings" panose="05000000000000000000" pitchFamily="2" charset="2"/>
              <a:buChar char="v"/>
              <a:defRPr/>
            </a:pPr>
            <a:r>
              <a:rPr lang="es-ES" sz="1400" b="1" u="sng" dirty="0" smtClean="0">
                <a:solidFill>
                  <a:schemeClr val="tx1"/>
                </a:solidFill>
              </a:rPr>
              <a:t>Sociales</a:t>
            </a:r>
            <a:r>
              <a:rPr lang="es-ES" sz="1400" dirty="0" smtClean="0">
                <a:solidFill>
                  <a:schemeClr val="tx1"/>
                </a:solidFill>
              </a:rPr>
              <a:t>: creación de empleo, formación de un tejido empresarial, pago de impuestos para que el Estado invierta en sanidad, educación, obras públicas, etc.</a:t>
            </a:r>
          </a:p>
        </p:txBody>
      </p:sp>
      <p:sp>
        <p:nvSpPr>
          <p:cNvPr id="2" name="1 Rectángulo"/>
          <p:cNvSpPr/>
          <p:nvPr/>
        </p:nvSpPr>
        <p:spPr>
          <a:xfrm>
            <a:off x="412704" y="2459672"/>
            <a:ext cx="73276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¿Qué tipos de decisiones se han de tomar en la empresa?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428596" y="2928940"/>
            <a:ext cx="2000264" cy="178595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Decisiones estratégicas</a:t>
            </a:r>
          </a:p>
          <a:p>
            <a:pPr algn="ctr"/>
            <a:r>
              <a:rPr lang="es-ES" sz="1400" dirty="0" smtClean="0">
                <a:solidFill>
                  <a:prstClr val="black"/>
                </a:solidFill>
              </a:rPr>
              <a:t>Se adoptan por los directivos de nivel jerárquico más alto e implican a la empresa de forma global</a:t>
            </a:r>
            <a:endParaRPr lang="es-ES" b="1" dirty="0" smtClean="0"/>
          </a:p>
        </p:txBody>
      </p:sp>
      <p:sp>
        <p:nvSpPr>
          <p:cNvPr id="15" name="14 Rectángulo redondeado"/>
          <p:cNvSpPr/>
          <p:nvPr/>
        </p:nvSpPr>
        <p:spPr>
          <a:xfrm>
            <a:off x="3214678" y="2928940"/>
            <a:ext cx="2428892" cy="192882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Decisiones tácticas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Se toman en la línea media (directivos medios) y generalmente afectan a un área o departamento determinado. Persiguen la puesta en marcha de las decisiones estratégicas</a:t>
            </a:r>
            <a:endParaRPr lang="es-ES" b="1" dirty="0" smtClean="0"/>
          </a:p>
        </p:txBody>
      </p:sp>
      <p:sp>
        <p:nvSpPr>
          <p:cNvPr id="17" name="16 Rectángulo redondeado"/>
          <p:cNvSpPr/>
          <p:nvPr/>
        </p:nvSpPr>
        <p:spPr>
          <a:xfrm>
            <a:off x="6357950" y="2928940"/>
            <a:ext cx="2428892" cy="17859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Decisiones operativas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Tienen por objeto la ejecución de tareas específicas de forma eficaz y eficiente para ayudar a las decisiones de nivel superior, son decisiones rutinarias</a:t>
            </a: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15168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5</a:t>
            </a: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. OBJETIVOS, DECISIONES Y ESTRATEGIAS EMPRESARIALES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1857356" y="500048"/>
            <a:ext cx="7143800" cy="500066"/>
          </a:xfrm>
          <a:prstGeom prst="roundRect">
            <a:avLst/>
          </a:prstGeom>
          <a:solidFill>
            <a:srgbClr val="FFFF9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“Consiste en un conjunto de acciones que permiten conseguir los objetivos de la empresa a largo plazo”</a:t>
            </a:r>
          </a:p>
        </p:txBody>
      </p:sp>
      <p:sp>
        <p:nvSpPr>
          <p:cNvPr id="2" name="1 Rectángulo"/>
          <p:cNvSpPr/>
          <p:nvPr/>
        </p:nvSpPr>
        <p:spPr>
          <a:xfrm>
            <a:off x="357158" y="528566"/>
            <a:ext cx="14574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Estrategia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142844" y="1071552"/>
            <a:ext cx="8786874" cy="7976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>
                <a:solidFill>
                  <a:schemeClr val="tx1"/>
                </a:solidFill>
              </a:rPr>
              <a:t>Para tener éxito en el mercado es necesario desarrollar una estrategia competitiva que ofrezca alguna ventaja que permita destacar por encima de los competidores. Se puede obtener dicha ventaja competitiva a través de varias estrategias</a:t>
            </a:r>
            <a:r>
              <a:rPr lang="es-ES" sz="1400" dirty="0" smtClean="0">
                <a:solidFill>
                  <a:schemeClr val="tx1"/>
                </a:solidFill>
              </a:rPr>
              <a:t>:</a:t>
            </a:r>
            <a:endParaRPr lang="es-ES" sz="1400" b="1" u="sng" dirty="0">
              <a:solidFill>
                <a:schemeClr val="tx1"/>
              </a:solidFill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428596" y="1928808"/>
            <a:ext cx="8501122" cy="7143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b="1" u="sng" dirty="0" smtClean="0">
                <a:solidFill>
                  <a:schemeClr val="tx1"/>
                </a:solidFill>
              </a:rPr>
              <a:t>Liderazgo en costes</a:t>
            </a:r>
            <a:r>
              <a:rPr lang="es-ES" sz="1400" dirty="0" smtClean="0">
                <a:solidFill>
                  <a:schemeClr val="tx1"/>
                </a:solidFill>
              </a:rPr>
              <a:t>: consiste en producir a un coste inferior al de las empresas competidoras, manteniendo el nivel de calidad. Esta ventaja en costes permite a la empresa reducir sus precios y aumentar así su cuota de mercado. (Ejemplo: las compañías aéreas de bajo coste Ryanair, Vueling, etc.)</a:t>
            </a:r>
            <a:endParaRPr lang="es-ES" sz="1400" b="1" u="sng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125308" y="1928808"/>
            <a:ext cx="3032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</a:t>
            </a:r>
            <a:endParaRPr lang="es-ES" sz="24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428596" y="2714626"/>
            <a:ext cx="8501122" cy="785818"/>
          </a:xfrm>
          <a:prstGeom prst="roundRect">
            <a:avLst/>
          </a:prstGeom>
          <a:solidFill>
            <a:srgbClr val="99FF6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b="1" u="sng" dirty="0" smtClean="0">
                <a:solidFill>
                  <a:schemeClr val="tx1"/>
                </a:solidFill>
              </a:rPr>
              <a:t>Diferenciación</a:t>
            </a:r>
            <a:r>
              <a:rPr lang="es-ES" sz="1400" dirty="0" smtClean="0">
                <a:solidFill>
                  <a:schemeClr val="tx1"/>
                </a:solidFill>
              </a:rPr>
              <a:t>:  mediante esta estrategia se pretende lograr que el bien o servicio ofrecido se perciba en el mercado como único y exclusivo, de modo que los clientes estén dispuestos a pagar un precio mayor</a:t>
            </a:r>
          </a:p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(Ejemplo: sector cosmética, perfumes y cremas exclusivas a precios elevados)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71406" y="2786064"/>
            <a:ext cx="3529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</a:t>
            </a:r>
            <a:endParaRPr lang="es-ES" sz="24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2" name="21 Rectángulo redondeado"/>
          <p:cNvSpPr/>
          <p:nvPr/>
        </p:nvSpPr>
        <p:spPr>
          <a:xfrm>
            <a:off x="428596" y="3571882"/>
            <a:ext cx="8501122" cy="1357322"/>
          </a:xfrm>
          <a:prstGeom prst="roundRect">
            <a:avLst/>
          </a:prstGeom>
          <a:solidFill>
            <a:srgbClr val="99CC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b="1" u="sng" dirty="0" smtClean="0">
                <a:solidFill>
                  <a:schemeClr val="tx1"/>
                </a:solidFill>
              </a:rPr>
              <a:t>Desarrollo de nuevos productos y mercados</a:t>
            </a:r>
            <a:r>
              <a:rPr lang="es-ES" sz="1400" dirty="0" smtClean="0">
                <a:solidFill>
                  <a:schemeClr val="tx1"/>
                </a:solidFill>
              </a:rPr>
              <a:t>: con esta estrategia:</a:t>
            </a:r>
          </a:p>
          <a:p>
            <a:pPr marL="355600" indent="-177800" algn="just">
              <a:buFont typeface="Arial" panose="020B0604020202020204" pitchFamily="34" charset="0"/>
              <a:buChar char="•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La empresa introduce su producto en nuevos mercados, que pueden ser nuevas áreas geográficas o nuevos clientes</a:t>
            </a:r>
          </a:p>
          <a:p>
            <a:pPr marL="355600" indent="-177800" algn="just">
              <a:buFont typeface="Arial" panose="020B0604020202020204" pitchFamily="34" charset="0"/>
              <a:buChar char="•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La empresa desarrolla nuevos productos relacionados o complementarios a los productos actuales, ofreciendo una imagen innovadora (Ejemplo: </a:t>
            </a:r>
            <a:r>
              <a:rPr lang="es-ES" sz="1400" i="1" dirty="0" smtClean="0">
                <a:solidFill>
                  <a:schemeClr val="tx1"/>
                </a:solidFill>
              </a:rPr>
              <a:t>Nestlé</a:t>
            </a:r>
            <a:r>
              <a:rPr lang="es-ES" sz="1400" dirty="0" smtClean="0">
                <a:solidFill>
                  <a:schemeClr val="tx1"/>
                </a:solidFill>
              </a:rPr>
              <a:t> y </a:t>
            </a:r>
            <a:r>
              <a:rPr lang="es-ES" sz="1400" i="1" dirty="0" smtClean="0">
                <a:solidFill>
                  <a:schemeClr val="tx1"/>
                </a:solidFill>
              </a:rPr>
              <a:t>L´Oreal</a:t>
            </a:r>
            <a:r>
              <a:rPr lang="es-ES" sz="1400" dirty="0" smtClean="0">
                <a:solidFill>
                  <a:schemeClr val="tx1"/>
                </a:solidFill>
              </a:rPr>
              <a:t> se han asociado para desarrollar </a:t>
            </a:r>
            <a:r>
              <a:rPr lang="es-ES" sz="1400" u="sng" dirty="0" smtClean="0">
                <a:solidFill>
                  <a:schemeClr val="tx1"/>
                </a:solidFill>
              </a:rPr>
              <a:t>Inneov Densilogy</a:t>
            </a:r>
            <a:r>
              <a:rPr lang="es-ES" sz="1400" dirty="0" smtClean="0">
                <a:solidFill>
                  <a:schemeClr val="tx1"/>
                </a:solidFill>
              </a:rPr>
              <a:t>, un complemento alimenticio para evitar la caída del cabello asociada a los cambios estacionales)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71406" y="3714758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3</a:t>
            </a:r>
            <a:endParaRPr lang="es-ES" sz="24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71438" y="2000246"/>
            <a:ext cx="35715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Elipse"/>
          <p:cNvSpPr/>
          <p:nvPr/>
        </p:nvSpPr>
        <p:spPr>
          <a:xfrm>
            <a:off x="71406" y="2857502"/>
            <a:ext cx="35715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Elipse"/>
          <p:cNvSpPr/>
          <p:nvPr/>
        </p:nvSpPr>
        <p:spPr>
          <a:xfrm>
            <a:off x="71406" y="3786196"/>
            <a:ext cx="35715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58831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6. LA CULTURA Y LA IMAGEN CORPORATIVA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26" name="Picture 2" descr="CEINMARK NUE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Rectángulo redondeado"/>
          <p:cNvSpPr/>
          <p:nvPr/>
        </p:nvSpPr>
        <p:spPr>
          <a:xfrm>
            <a:off x="251520" y="555526"/>
            <a:ext cx="8568952" cy="576064"/>
          </a:xfrm>
          <a:prstGeom prst="roundRect">
            <a:avLst/>
          </a:prstGeom>
          <a:solidFill>
            <a:srgbClr val="FFFF9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La </a:t>
            </a:r>
            <a:r>
              <a:rPr lang="es-ES" sz="1400" b="1" u="sng" dirty="0" smtClean="0">
                <a:solidFill>
                  <a:schemeClr val="tx1"/>
                </a:solidFill>
              </a:rPr>
              <a:t>cultura corporativa</a:t>
            </a:r>
            <a:r>
              <a:rPr lang="es-ES" sz="1400" dirty="0" smtClean="0">
                <a:solidFill>
                  <a:schemeClr val="tx1"/>
                </a:solidFill>
              </a:rPr>
              <a:t> es un conjunto de creencias, expectativas, valores y estrategias comunes, compartidos y conocidos por los integrantes de la organización, que influye en su forma de comportarse.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6" name="17 CuadroTexto"/>
          <p:cNvSpPr txBox="1">
            <a:spLocks noChangeArrowheads="1"/>
          </p:cNvSpPr>
          <p:nvPr/>
        </p:nvSpPr>
        <p:spPr bwMode="auto">
          <a:xfrm>
            <a:off x="428596" y="1263841"/>
            <a:ext cx="3079436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sz="1400" b="1" dirty="0" smtClean="0">
                <a:solidFill>
                  <a:schemeClr val="tx1"/>
                </a:solidFill>
                <a:latin typeface="+mj-lt"/>
                <a:cs typeface="Arial" charset="0"/>
              </a:rPr>
              <a:t>6.1 Elementos de la cultura corporativa</a:t>
            </a:r>
            <a:endParaRPr lang="es-ES" sz="1400" b="1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428596" y="2000246"/>
            <a:ext cx="8429684" cy="500066"/>
          </a:xfrm>
          <a:prstGeom prst="roundRect">
            <a:avLst/>
          </a:prstGeom>
          <a:solidFill>
            <a:srgbClr val="FF993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La </a:t>
            </a:r>
            <a:r>
              <a:rPr lang="es-ES" sz="1400" b="1" dirty="0" smtClean="0">
                <a:solidFill>
                  <a:schemeClr val="tx1"/>
                </a:solidFill>
              </a:rPr>
              <a:t>misión </a:t>
            </a:r>
            <a:r>
              <a:rPr lang="es-ES" sz="1400" dirty="0" smtClean="0">
                <a:solidFill>
                  <a:schemeClr val="tx1"/>
                </a:solidFill>
              </a:rPr>
              <a:t>es una breve presentación escrita acerca de </a:t>
            </a:r>
            <a:r>
              <a:rPr lang="es-ES" sz="1400" b="1" dirty="0" smtClean="0">
                <a:solidFill>
                  <a:schemeClr val="tx1"/>
                </a:solidFill>
              </a:rPr>
              <a:t>qué es la empresa</a:t>
            </a:r>
            <a:r>
              <a:rPr lang="es-ES" sz="1400" dirty="0" smtClean="0">
                <a:solidFill>
                  <a:schemeClr val="tx1"/>
                </a:solidFill>
              </a:rPr>
              <a:t> y que justifica su existencia. Se expresa en primera persona y en plural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214282" y="1714494"/>
            <a:ext cx="4929222" cy="285752"/>
          </a:xfrm>
          <a:prstGeom prst="round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b="1" dirty="0" smtClean="0">
                <a:solidFill>
                  <a:schemeClr val="bg1"/>
                </a:solidFill>
              </a:rPr>
              <a:t>Misión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428596" y="2928940"/>
            <a:ext cx="8429684" cy="500066"/>
          </a:xfrm>
          <a:prstGeom prst="roundRect">
            <a:avLst/>
          </a:prstGeom>
          <a:solidFill>
            <a:srgbClr val="FF7C8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La </a:t>
            </a:r>
            <a:r>
              <a:rPr lang="es-ES" sz="1400" b="1" dirty="0" smtClean="0">
                <a:solidFill>
                  <a:schemeClr val="tx1"/>
                </a:solidFill>
              </a:rPr>
              <a:t>visión </a:t>
            </a:r>
            <a:r>
              <a:rPr lang="es-ES" sz="1400" dirty="0" smtClean="0">
                <a:solidFill>
                  <a:schemeClr val="tx1"/>
                </a:solidFill>
              </a:rPr>
              <a:t> es el </a:t>
            </a:r>
            <a:r>
              <a:rPr lang="es-ES" sz="1400" b="1" dirty="0" smtClean="0">
                <a:solidFill>
                  <a:schemeClr val="tx1"/>
                </a:solidFill>
              </a:rPr>
              <a:t>objetivo al que quiere llegar </a:t>
            </a:r>
            <a:r>
              <a:rPr lang="es-ES" sz="1400" dirty="0" smtClean="0">
                <a:solidFill>
                  <a:schemeClr val="tx1"/>
                </a:solidFill>
              </a:rPr>
              <a:t>la empresa en un futuro como fruto del esfuerzo y de sus acciones. Debe ser concisa, posible, compartida e inspirar a sus miembros al actuar y al comportarse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214282" y="2643188"/>
            <a:ext cx="4929222" cy="285752"/>
          </a:xfrm>
          <a:prstGeom prst="round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b="1" dirty="0" smtClean="0">
                <a:solidFill>
                  <a:schemeClr val="bg1"/>
                </a:solidFill>
              </a:rPr>
              <a:t>Visión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22" name="21 Rectángulo redondeado"/>
          <p:cNvSpPr/>
          <p:nvPr/>
        </p:nvSpPr>
        <p:spPr>
          <a:xfrm>
            <a:off x="428596" y="3857634"/>
            <a:ext cx="8429684" cy="500066"/>
          </a:xfrm>
          <a:prstGeom prst="roundRect">
            <a:avLst/>
          </a:prstGeom>
          <a:solidFill>
            <a:srgbClr val="66FF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Los </a:t>
            </a:r>
            <a:r>
              <a:rPr lang="es-ES" sz="1400" b="1" dirty="0" smtClean="0">
                <a:solidFill>
                  <a:schemeClr val="tx1"/>
                </a:solidFill>
              </a:rPr>
              <a:t>valores </a:t>
            </a:r>
            <a:r>
              <a:rPr lang="es-ES" sz="1400" dirty="0" smtClean="0">
                <a:solidFill>
                  <a:schemeClr val="tx1"/>
                </a:solidFill>
              </a:rPr>
              <a:t>son aquellos principios con un fuerte </a:t>
            </a:r>
            <a:r>
              <a:rPr lang="es-ES" sz="1400" b="1" dirty="0" smtClean="0">
                <a:solidFill>
                  <a:schemeClr val="tx1"/>
                </a:solidFill>
              </a:rPr>
              <a:t>contenido ético</a:t>
            </a:r>
            <a:r>
              <a:rPr lang="es-ES" sz="1400" dirty="0" smtClean="0">
                <a:solidFill>
                  <a:schemeClr val="tx1"/>
                </a:solidFill>
              </a:rPr>
              <a:t> que son considerados como válidos por los integrantes de la organización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214282" y="3571882"/>
            <a:ext cx="4929222" cy="285752"/>
          </a:xfrm>
          <a:prstGeom prst="roundRect">
            <a:avLst/>
          </a:prstGeom>
          <a:solidFill>
            <a:srgbClr val="00CC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b="1" dirty="0" smtClean="0">
                <a:solidFill>
                  <a:schemeClr val="bg1"/>
                </a:solidFill>
              </a:rPr>
              <a:t>Valores</a:t>
            </a:r>
            <a:endParaRPr lang="es-E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3791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6. LA CULTURA Y LA IMAGEN CORPORATIVA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26" name="Picture 2" descr="CEINMARK NUE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16 Rectángulo redondeado"/>
          <p:cNvSpPr/>
          <p:nvPr/>
        </p:nvSpPr>
        <p:spPr>
          <a:xfrm>
            <a:off x="428596" y="857238"/>
            <a:ext cx="8429684" cy="11430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La </a:t>
            </a:r>
            <a:r>
              <a:rPr lang="es-ES" sz="1400" b="1" dirty="0" smtClean="0">
                <a:solidFill>
                  <a:schemeClr val="tx1"/>
                </a:solidFill>
              </a:rPr>
              <a:t>estrategia</a:t>
            </a:r>
            <a:r>
              <a:rPr lang="es-ES" sz="1400" dirty="0" smtClean="0">
                <a:solidFill>
                  <a:schemeClr val="tx1"/>
                </a:solidFill>
              </a:rPr>
              <a:t> es un conjunto de acciones que tienen como objeto </a:t>
            </a:r>
            <a:r>
              <a:rPr lang="es-ES" sz="1400" b="1" dirty="0" smtClean="0">
                <a:solidFill>
                  <a:schemeClr val="tx1"/>
                </a:solidFill>
              </a:rPr>
              <a:t>decidir qué hacer y dónde para alcanzar los objetivos</a:t>
            </a:r>
            <a:r>
              <a:rPr lang="es-ES" sz="1400" dirty="0" smtClean="0">
                <a:solidFill>
                  <a:schemeClr val="tx1"/>
                </a:solidFill>
              </a:rPr>
              <a:t> fijados por la empresa, respecto a un periodo concreto y destinados a cumplir la misión.</a:t>
            </a:r>
          </a:p>
          <a:p>
            <a:pPr algn="just">
              <a:defRPr/>
            </a:pPr>
            <a:endParaRPr lang="es-ES" sz="1400" dirty="0" smtClean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Se formularán unos objetivos generales para el negocio y unos objetivos operacionales para cada departamento y empleado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214282" y="571486"/>
            <a:ext cx="4929222" cy="2857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b="1" dirty="0" smtClean="0">
                <a:solidFill>
                  <a:schemeClr val="bg1"/>
                </a:solidFill>
              </a:rPr>
              <a:t>Estrategias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467544" y="2859782"/>
            <a:ext cx="8215370" cy="151216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just">
              <a:buFont typeface="Wingdings" panose="05000000000000000000" pitchFamily="2" charset="2"/>
              <a:buChar char="Ø"/>
              <a:defRPr/>
            </a:pPr>
            <a:r>
              <a:rPr lang="es-ES" sz="1400" b="1" u="sng" dirty="0" smtClean="0">
                <a:solidFill>
                  <a:schemeClr val="tx1"/>
                </a:solidFill>
              </a:rPr>
              <a:t>Misión</a:t>
            </a:r>
            <a:r>
              <a:rPr lang="es-ES" sz="1400" dirty="0" smtClean="0">
                <a:solidFill>
                  <a:schemeClr val="tx1"/>
                </a:solidFill>
              </a:rPr>
              <a:t>: somos una familia global, diversa, con una herencia orgullosa, dedicada a proporcionar productos excepcionales y servicios</a:t>
            </a:r>
          </a:p>
          <a:p>
            <a:pPr marL="285750" indent="-285750" algn="just">
              <a:buFont typeface="Wingdings" panose="05000000000000000000" pitchFamily="2" charset="2"/>
              <a:buChar char="Ø"/>
              <a:defRPr/>
            </a:pPr>
            <a:r>
              <a:rPr lang="es-ES" sz="1400" b="1" u="sng" dirty="0" smtClean="0">
                <a:solidFill>
                  <a:schemeClr val="tx1"/>
                </a:solidFill>
              </a:rPr>
              <a:t>Visión</a:t>
            </a:r>
            <a:r>
              <a:rPr lang="es-ES" sz="1400" dirty="0" smtClean="0">
                <a:solidFill>
                  <a:schemeClr val="tx1"/>
                </a:solidFill>
              </a:rPr>
              <a:t>: convertirnos en la compañía principal del mundo de productos y servicios para el automóvil</a:t>
            </a:r>
          </a:p>
          <a:p>
            <a:pPr marL="285750" indent="-285750" algn="just">
              <a:buFont typeface="Wingdings" panose="05000000000000000000" pitchFamily="2" charset="2"/>
              <a:buChar char="Ø"/>
              <a:defRPr/>
            </a:pPr>
            <a:r>
              <a:rPr lang="es-ES" sz="1400" b="1" u="sng" dirty="0" smtClean="0">
                <a:solidFill>
                  <a:schemeClr val="tx1"/>
                </a:solidFill>
              </a:rPr>
              <a:t>Valores</a:t>
            </a:r>
            <a:r>
              <a:rPr lang="es-ES" sz="1400" dirty="0" smtClean="0">
                <a:solidFill>
                  <a:schemeClr val="tx1"/>
                </a:solidFill>
              </a:rPr>
              <a:t>: hacemos bien las cosas para nuestra gente, nuestro ambiente y nuestra sociedad, pero sobre todo para nuestros clientes</a:t>
            </a:r>
            <a:endParaRPr lang="es-ES" sz="1400" b="1" u="sng" dirty="0" smtClean="0">
              <a:solidFill>
                <a:schemeClr val="tx1"/>
              </a:solidFill>
            </a:endParaRPr>
          </a:p>
        </p:txBody>
      </p:sp>
      <p:sp>
        <p:nvSpPr>
          <p:cNvPr id="2054" name="AutoShape 6" descr="Archivo:Ford Motor Company Logo.svg - Wikipedia, la enciclopedia lib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56" name="AutoShape 8" descr="Archivo:Ford Motor Company Logo.svg - Wikipedia, la enciclopedia lib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58" name="AutoShape 10" descr="Archivo:Ford Motor Company Logo.svg - Wikipedia, la enciclopedia lib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2214560"/>
            <a:ext cx="2143140" cy="80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22 Rectángulo"/>
          <p:cNvSpPr/>
          <p:nvPr/>
        </p:nvSpPr>
        <p:spPr>
          <a:xfrm>
            <a:off x="714348" y="2385954"/>
            <a:ext cx="13099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Ejemplo: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060" name="Picture 12" descr="C:\Users\Usuario\AppData\Local\Microsoft\Windows\INetCache\IE\6AD5QMNZ\3064095657_75fa20d4c0_b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14678" y="2071197"/>
            <a:ext cx="1714511" cy="1000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73791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 redondeado"/>
          <p:cNvSpPr/>
          <p:nvPr/>
        </p:nvSpPr>
        <p:spPr>
          <a:xfrm>
            <a:off x="500034" y="1571618"/>
            <a:ext cx="7776865" cy="78797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Podemos definir la empresa como un sistema abierto en permanente interacción con el entorno o marco socioeconómico del que recibe </a:t>
            </a:r>
            <a:r>
              <a:rPr lang="es-ES" sz="1400" b="1" i="1" dirty="0" smtClean="0">
                <a:solidFill>
                  <a:schemeClr val="tx1"/>
                </a:solidFill>
              </a:rPr>
              <a:t>inputs</a:t>
            </a:r>
            <a:r>
              <a:rPr lang="es-ES" sz="1400" dirty="0" smtClean="0">
                <a:solidFill>
                  <a:schemeClr val="tx1"/>
                </a:solidFill>
              </a:rPr>
              <a:t> (entradas) y al que ofrece </a:t>
            </a:r>
            <a:r>
              <a:rPr lang="es-ES" sz="1400" b="1" i="1" dirty="0" smtClean="0">
                <a:solidFill>
                  <a:schemeClr val="tx1"/>
                </a:solidFill>
              </a:rPr>
              <a:t>outputs</a:t>
            </a:r>
            <a:r>
              <a:rPr lang="es-ES" sz="1400" dirty="0" smtClean="0">
                <a:solidFill>
                  <a:schemeClr val="tx1"/>
                </a:solidFill>
              </a:rPr>
              <a:t> (salidas), una vez que los primeros han sido sometidos a un proceso de transformación.</a:t>
            </a:r>
          </a:p>
        </p:txBody>
      </p:sp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1. LA EMPRESA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0250" name="Text Box 27"/>
          <p:cNvSpPr txBox="1">
            <a:spLocks noChangeArrowheads="1"/>
          </p:cNvSpPr>
          <p:nvPr/>
        </p:nvSpPr>
        <p:spPr bwMode="auto">
          <a:xfrm>
            <a:off x="5867400" y="195263"/>
            <a:ext cx="3025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26" name="Picture 2" descr="CEINMARK NUE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17 CuadroTexto"/>
          <p:cNvSpPr txBox="1">
            <a:spLocks noChangeArrowheads="1"/>
          </p:cNvSpPr>
          <p:nvPr/>
        </p:nvSpPr>
        <p:spPr bwMode="auto">
          <a:xfrm>
            <a:off x="428596" y="571486"/>
            <a:ext cx="8283580" cy="523220"/>
          </a:xfrm>
          <a:prstGeom prst="rect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sz="1400" dirty="0" smtClean="0">
                <a:solidFill>
                  <a:schemeClr val="tx1"/>
                </a:solidFill>
                <a:latin typeface="+mj-lt"/>
                <a:cs typeface="Arial" charset="0"/>
              </a:rPr>
              <a:t>“Unidad económica que, a partir de la combinación organizada de diferentes factores materiales y humanos, produce un bien o un servicio destinado a conseguir un beneficio económico”</a:t>
            </a:r>
            <a:endParaRPr lang="es-ES" sz="1400" b="1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34" name="17 CuadroTexto"/>
          <p:cNvSpPr txBox="1">
            <a:spLocks noChangeArrowheads="1"/>
          </p:cNvSpPr>
          <p:nvPr/>
        </p:nvSpPr>
        <p:spPr bwMode="auto">
          <a:xfrm>
            <a:off x="431824" y="1285866"/>
            <a:ext cx="263997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sz="1400" b="1" dirty="0" smtClean="0">
                <a:solidFill>
                  <a:schemeClr val="tx1"/>
                </a:solidFill>
                <a:latin typeface="+mj-lt"/>
                <a:cs typeface="Arial" charset="0"/>
              </a:rPr>
              <a:t>1.1 Sistema abierto en equilibrio</a:t>
            </a:r>
            <a:endParaRPr lang="es-ES" sz="1400" b="1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357554" y="2571750"/>
            <a:ext cx="1500198" cy="338554"/>
          </a:xfrm>
          <a:prstGeom prst="rect">
            <a:avLst/>
          </a:prstGeom>
          <a:solidFill>
            <a:srgbClr val="99FF9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Mundo exterior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357554" y="3804832"/>
            <a:ext cx="1500198" cy="338554"/>
          </a:xfrm>
          <a:prstGeom prst="rect">
            <a:avLst/>
          </a:prstGeom>
          <a:solidFill>
            <a:srgbClr val="99FF9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Empresa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5643570" y="2955199"/>
            <a:ext cx="1500198" cy="830997"/>
          </a:xfrm>
          <a:prstGeom prst="rect">
            <a:avLst/>
          </a:prstGeom>
          <a:solidFill>
            <a:srgbClr val="99FF9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Outputs </a:t>
            </a:r>
          </a:p>
          <a:p>
            <a:pPr algn="ctr"/>
            <a:r>
              <a:rPr lang="es-ES" dirty="0" smtClean="0"/>
              <a:t>(El producto de la empresa)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1071538" y="2857502"/>
            <a:ext cx="1500198" cy="1077218"/>
          </a:xfrm>
          <a:prstGeom prst="rect">
            <a:avLst/>
          </a:prstGeom>
          <a:solidFill>
            <a:srgbClr val="99FF9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Inputs </a:t>
            </a:r>
          </a:p>
          <a:p>
            <a:pPr algn="ctr"/>
            <a:r>
              <a:rPr lang="es-ES" dirty="0" smtClean="0"/>
              <a:t>(Mat. Primas, mano de obra, etc.)</a:t>
            </a:r>
          </a:p>
        </p:txBody>
      </p:sp>
      <p:cxnSp>
        <p:nvCxnSpPr>
          <p:cNvPr id="28" name="27 Conector recto de flecha"/>
          <p:cNvCxnSpPr/>
          <p:nvPr/>
        </p:nvCxnSpPr>
        <p:spPr>
          <a:xfrm rot="10800000" flipV="1">
            <a:off x="2714612" y="2786064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2714612" y="3857634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V="1">
            <a:off x="5000628" y="3786196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 rot="10800000">
            <a:off x="4929190" y="2714626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60375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HP1\AppData\Local\Microsoft\Windows\INetCache\IE\JHTMJNMP\introduccion-creando-marcas-toolkom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3" y="3219822"/>
            <a:ext cx="2664296" cy="147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Rectángulo redondeado"/>
          <p:cNvSpPr/>
          <p:nvPr/>
        </p:nvSpPr>
        <p:spPr>
          <a:xfrm>
            <a:off x="251520" y="771550"/>
            <a:ext cx="8640960" cy="237626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La imagen corporativa es la representación mental que los agentes externos (accionistas, clientes, proveedores, etc.) se forman de ella, como consecuencia de las informaciones que reciben al respecto.</a:t>
            </a:r>
          </a:p>
          <a:p>
            <a:pPr algn="just">
              <a:defRPr/>
            </a:pPr>
            <a:endParaRPr lang="es-ES" sz="14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Signos significativos: </a:t>
            </a:r>
            <a:r>
              <a:rPr lang="es-ES" sz="1400" u="sng" dirty="0" smtClean="0">
                <a:solidFill>
                  <a:schemeClr val="tx1"/>
                </a:solidFill>
              </a:rPr>
              <a:t>nombre comercial</a:t>
            </a:r>
            <a:r>
              <a:rPr lang="es-ES" sz="1400" dirty="0" smtClean="0">
                <a:solidFill>
                  <a:schemeClr val="tx1"/>
                </a:solidFill>
              </a:rPr>
              <a:t>, </a:t>
            </a:r>
            <a:r>
              <a:rPr lang="es-ES" sz="1400" u="sng" dirty="0" smtClean="0">
                <a:solidFill>
                  <a:schemeClr val="tx1"/>
                </a:solidFill>
              </a:rPr>
              <a:t>logotipo</a:t>
            </a:r>
            <a:r>
              <a:rPr lang="es-ES" sz="1400" dirty="0" smtClean="0">
                <a:solidFill>
                  <a:schemeClr val="tx1"/>
                </a:solidFill>
              </a:rPr>
              <a:t> y </a:t>
            </a:r>
            <a:r>
              <a:rPr lang="es-ES" sz="1400" u="sng" dirty="0" smtClean="0">
                <a:solidFill>
                  <a:schemeClr val="tx1"/>
                </a:solidFill>
              </a:rPr>
              <a:t>marca</a:t>
            </a:r>
          </a:p>
          <a:p>
            <a:pPr algn="just">
              <a:defRPr/>
            </a:pPr>
            <a:endParaRPr lang="es-ES" sz="14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Las principales herramientas para implementar la imagen corporativa son: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El </a:t>
            </a:r>
            <a:r>
              <a:rPr lang="es-ES" sz="1400" b="1" dirty="0" smtClean="0">
                <a:solidFill>
                  <a:schemeClr val="tx1"/>
                </a:solidFill>
              </a:rPr>
              <a:t>plan de promoción</a:t>
            </a:r>
            <a:r>
              <a:rPr lang="es-ES" sz="1400" dirty="0" smtClean="0">
                <a:solidFill>
                  <a:schemeClr val="tx1"/>
                </a:solidFill>
              </a:rPr>
              <a:t>, que incluye </a:t>
            </a:r>
            <a:r>
              <a:rPr lang="es-ES" sz="1400" b="1" dirty="0" smtClean="0">
                <a:solidFill>
                  <a:schemeClr val="tx1"/>
                </a:solidFill>
              </a:rPr>
              <a:t>relaciones públicas </a:t>
            </a:r>
            <a:r>
              <a:rPr lang="es-ES" sz="1400" dirty="0" smtClean="0">
                <a:solidFill>
                  <a:schemeClr val="tx1"/>
                </a:solidFill>
              </a:rPr>
              <a:t>y </a:t>
            </a:r>
            <a:r>
              <a:rPr lang="es-ES" sz="1400" b="1" dirty="0" smtClean="0">
                <a:solidFill>
                  <a:schemeClr val="tx1"/>
                </a:solidFill>
              </a:rPr>
              <a:t>campañas de comunicación</a:t>
            </a:r>
            <a:endParaRPr lang="es-ES" sz="14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La </a:t>
            </a:r>
            <a:r>
              <a:rPr lang="es-ES" sz="1400" b="1" dirty="0" smtClean="0">
                <a:solidFill>
                  <a:schemeClr val="tx1"/>
                </a:solidFill>
              </a:rPr>
              <a:t>comunicación externa</a:t>
            </a:r>
            <a:r>
              <a:rPr lang="es-ES" sz="1400" dirty="0" smtClean="0">
                <a:solidFill>
                  <a:schemeClr val="tx1"/>
                </a:solidFill>
              </a:rPr>
              <a:t>: todos los trabajadores son imagen de la empresa en el trato con los clientes, con proveedores o con cualquier tercera persona que tenga relación con la empresa</a:t>
            </a:r>
          </a:p>
        </p:txBody>
      </p:sp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6. LA CULTURA Y LA IMAGEN CORPORATIVA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26" name="Picture 2" descr="CEINMARK NUEV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7 CuadroTexto"/>
          <p:cNvSpPr txBox="1">
            <a:spLocks noChangeArrowheads="1"/>
          </p:cNvSpPr>
          <p:nvPr/>
        </p:nvSpPr>
        <p:spPr bwMode="auto">
          <a:xfrm>
            <a:off x="484452" y="555526"/>
            <a:ext cx="2143332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sz="1400" b="1" dirty="0" smtClean="0">
                <a:solidFill>
                  <a:schemeClr val="tx1"/>
                </a:solidFill>
                <a:latin typeface="+mj-lt"/>
                <a:cs typeface="Arial" charset="0"/>
              </a:rPr>
              <a:t>6.2 La imagen corporativa</a:t>
            </a:r>
            <a:endParaRPr lang="es-ES" sz="1400" b="1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2662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 redondeado"/>
          <p:cNvSpPr/>
          <p:nvPr/>
        </p:nvSpPr>
        <p:spPr>
          <a:xfrm>
            <a:off x="500034" y="1285866"/>
            <a:ext cx="8215370" cy="7879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Tras identificar las necesidades de la sociedad y de su clientela, la empresa establece y organiza los factores productivos (materias primas, mano de obra, etc.) para obtener los bienes y servicios que satisfagan dichas necesidades.</a:t>
            </a:r>
          </a:p>
        </p:txBody>
      </p:sp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1. LA EMPRESA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0250" name="Text Box 27"/>
          <p:cNvSpPr txBox="1">
            <a:spLocks noChangeArrowheads="1"/>
          </p:cNvSpPr>
          <p:nvPr/>
        </p:nvSpPr>
        <p:spPr bwMode="auto">
          <a:xfrm>
            <a:off x="5867400" y="195263"/>
            <a:ext cx="3025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26" name="Picture 2" descr="CEINMARK NUE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17 CuadroTexto"/>
          <p:cNvSpPr txBox="1">
            <a:spLocks noChangeArrowheads="1"/>
          </p:cNvSpPr>
          <p:nvPr/>
        </p:nvSpPr>
        <p:spPr bwMode="auto">
          <a:xfrm>
            <a:off x="431824" y="571486"/>
            <a:ext cx="192559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sz="1400" b="1" dirty="0" smtClean="0">
                <a:solidFill>
                  <a:schemeClr val="tx1"/>
                </a:solidFill>
                <a:latin typeface="+mj-lt"/>
                <a:cs typeface="Arial" charset="0"/>
              </a:rPr>
              <a:t>1.2 Fines de la Empresa</a:t>
            </a:r>
            <a:endParaRPr lang="es-ES" sz="1400" b="1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24" name="17 CuadroTexto"/>
          <p:cNvSpPr txBox="1">
            <a:spLocks noChangeArrowheads="1"/>
          </p:cNvSpPr>
          <p:nvPr/>
        </p:nvSpPr>
        <p:spPr bwMode="auto">
          <a:xfrm>
            <a:off x="357158" y="1000114"/>
            <a:ext cx="4857784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sz="1400" b="1" dirty="0" smtClean="0">
                <a:solidFill>
                  <a:schemeClr val="bg1"/>
                </a:solidFill>
                <a:latin typeface="+mj-lt"/>
                <a:cs typeface="Arial" charset="0"/>
              </a:rPr>
              <a:t>Fin económico externo</a:t>
            </a:r>
            <a:endParaRPr lang="es-ES" sz="1400" b="1" dirty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  <p:sp>
        <p:nvSpPr>
          <p:cNvPr id="27" name="26 Rectángulo redondeado"/>
          <p:cNvSpPr/>
          <p:nvPr/>
        </p:nvSpPr>
        <p:spPr>
          <a:xfrm>
            <a:off x="500034" y="3498283"/>
            <a:ext cx="8143932" cy="7879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Los ingresos empresariales van dirigidos, por un lado, a remunerar a su personal por el trabajo realizado, y por otro, a pagar dividendos a los socios e inversores como contraprestación por la rentabilidad obtenida gracias a su inversión.</a:t>
            </a:r>
          </a:p>
        </p:txBody>
      </p:sp>
      <p:sp>
        <p:nvSpPr>
          <p:cNvPr id="25" name="17 CuadroTexto"/>
          <p:cNvSpPr txBox="1">
            <a:spLocks noChangeArrowheads="1"/>
          </p:cNvSpPr>
          <p:nvPr/>
        </p:nvSpPr>
        <p:spPr bwMode="auto">
          <a:xfrm>
            <a:off x="357158" y="3192667"/>
            <a:ext cx="4857784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sz="1400" b="1" dirty="0" smtClean="0">
                <a:solidFill>
                  <a:schemeClr val="bg1"/>
                </a:solidFill>
                <a:latin typeface="+mj-lt"/>
                <a:cs typeface="Arial" charset="0"/>
              </a:rPr>
              <a:t>Fin económico interno</a:t>
            </a:r>
            <a:endParaRPr lang="es-ES" sz="1400" b="1" dirty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  <p:pic>
        <p:nvPicPr>
          <p:cNvPr id="18" name="Picture 5" descr="C:\Users\Usuario\AppData\Local\Microsoft\Windows\INetCache\IE\6AD5QMNZ\Poderoso-caballero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2143122"/>
            <a:ext cx="1714512" cy="12792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60375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32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1. LA EMPRESA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26" name="Picture 2" descr="CEINMARK NUE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30 Rectángulo redondeado"/>
          <p:cNvSpPr/>
          <p:nvPr/>
        </p:nvSpPr>
        <p:spPr>
          <a:xfrm>
            <a:off x="500034" y="1071552"/>
            <a:ext cx="8143932" cy="9286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La actividad económica de las empresas contribuye al desarrollo y progreso económico de la sociedad y al aumento de su riqueza colectiva, ya que generan empleo y pagan impuestos. Aportan también a su entorno avances sociales, a través de medidas que mejoran las condiciones en el trabajo, de prevención de riesgos laborales o del cuidado del medio ambiente.</a:t>
            </a:r>
          </a:p>
        </p:txBody>
      </p:sp>
      <p:sp>
        <p:nvSpPr>
          <p:cNvPr id="30" name="17 CuadroTexto"/>
          <p:cNvSpPr txBox="1">
            <a:spLocks noChangeArrowheads="1"/>
          </p:cNvSpPr>
          <p:nvPr/>
        </p:nvSpPr>
        <p:spPr bwMode="auto">
          <a:xfrm>
            <a:off x="357158" y="785800"/>
            <a:ext cx="4857784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sz="1400" b="1" dirty="0" smtClean="0">
                <a:solidFill>
                  <a:schemeClr val="bg1"/>
                </a:solidFill>
                <a:latin typeface="+mj-lt"/>
                <a:cs typeface="Arial" charset="0"/>
              </a:rPr>
              <a:t>Fin social externo</a:t>
            </a:r>
            <a:endParaRPr lang="es-ES" sz="1400" b="1" dirty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500034" y="2714626"/>
            <a:ext cx="8143932" cy="857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En la empresa, el personal se puede desarrollar profesionalmente a partir de la experiencia y la formación y gracias a su ascenso e integración social, siempre que las relaciones humanas dentro de la empresa sean satisfactorias.</a:t>
            </a:r>
          </a:p>
        </p:txBody>
      </p:sp>
      <p:sp>
        <p:nvSpPr>
          <p:cNvPr id="15" name="17 CuadroTexto"/>
          <p:cNvSpPr txBox="1">
            <a:spLocks noChangeArrowheads="1"/>
          </p:cNvSpPr>
          <p:nvPr/>
        </p:nvSpPr>
        <p:spPr bwMode="auto">
          <a:xfrm>
            <a:off x="357158" y="2406849"/>
            <a:ext cx="4857784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sz="1400" b="1" dirty="0" smtClean="0">
                <a:solidFill>
                  <a:schemeClr val="bg1"/>
                </a:solidFill>
                <a:latin typeface="+mj-lt"/>
                <a:cs typeface="Arial" charset="0"/>
              </a:rPr>
              <a:t>Fin social interno</a:t>
            </a:r>
            <a:endParaRPr lang="es-ES" sz="1400" b="1" dirty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  <p:pic>
        <p:nvPicPr>
          <p:cNvPr id="18" name="Picture 4" descr="C:\Users\Usuario\AppData\Local\Microsoft\Windows\INetCache\IE\MNN4TQV0\equilibrio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7620" y="3786196"/>
            <a:ext cx="1285884" cy="114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60375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1. LA EMPRESA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0250" name="Text Box 27"/>
          <p:cNvSpPr txBox="1">
            <a:spLocks noChangeArrowheads="1"/>
          </p:cNvSpPr>
          <p:nvPr/>
        </p:nvSpPr>
        <p:spPr bwMode="auto">
          <a:xfrm>
            <a:off x="5867400" y="195263"/>
            <a:ext cx="3025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26" name="Picture 2" descr="CEINMARK NUE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17 CuadroTexto"/>
          <p:cNvSpPr txBox="1">
            <a:spLocks noChangeArrowheads="1"/>
          </p:cNvSpPr>
          <p:nvPr/>
        </p:nvSpPr>
        <p:spPr bwMode="auto">
          <a:xfrm>
            <a:off x="431824" y="571486"/>
            <a:ext cx="371154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sz="1400" b="1" smtClean="0">
                <a:solidFill>
                  <a:schemeClr val="tx1"/>
                </a:solidFill>
                <a:latin typeface="+mj-lt"/>
                <a:cs typeface="Arial" charset="0"/>
              </a:rPr>
              <a:t>1.3 </a:t>
            </a:r>
            <a:r>
              <a:rPr lang="es-ES" sz="1400" b="1" dirty="0" smtClean="0">
                <a:solidFill>
                  <a:schemeClr val="tx1"/>
                </a:solidFill>
                <a:latin typeface="+mj-lt"/>
                <a:cs typeface="Arial" charset="0"/>
              </a:rPr>
              <a:t>Tipos de Empresas: criterios de clasificación</a:t>
            </a:r>
            <a:endParaRPr lang="es-ES" sz="1400" b="1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500034" y="1016014"/>
          <a:ext cx="8286808" cy="355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2770"/>
                <a:gridCol w="1526731"/>
                <a:gridCol w="38073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CRITERIO</a:t>
                      </a:r>
                      <a:r>
                        <a:rPr lang="es-ES" baseline="0" dirty="0" smtClean="0"/>
                        <a:t> DE CLASIFICACIÓN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TIPOS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CARACTERÍSTICAS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1800" b="1" dirty="0" smtClean="0"/>
                        <a:t>SECTOR ECONÓMICO</a:t>
                      </a:r>
                      <a:endParaRPr lang="es-E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Primario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Agricultura, pesca, ganadería, etc.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Secundario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Industria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Terciario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Servicios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Nº DE TRABAJADORES Y VOLUMEN DE NEGOCIO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Microempresa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Menos de 10 trabajadores y volumen de negocio</a:t>
                      </a:r>
                      <a:r>
                        <a:rPr lang="es-ES" sz="1400" baseline="0" dirty="0" smtClean="0"/>
                        <a:t> anual que no supere los 2M €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Empresa pequeña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Menos de 50 trabajadores</a:t>
                      </a:r>
                      <a:r>
                        <a:rPr lang="es-ES" sz="1400" baseline="0" dirty="0" smtClean="0"/>
                        <a:t> y volumen de negocio anual que no supere los 10M €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Empresa mediana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Menos de 250 trabajadores</a:t>
                      </a:r>
                      <a:r>
                        <a:rPr lang="es-ES" sz="1400" baseline="0" dirty="0" smtClean="0"/>
                        <a:t> y volumen de negocio anual que no supere los 43M €</a:t>
                      </a:r>
                      <a:endParaRPr lang="es-ES" sz="140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Empresa grande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Aquella que supere las cifras de la mediana</a:t>
                      </a:r>
                      <a:r>
                        <a:rPr lang="es-ES" sz="1400" baseline="0" dirty="0" smtClean="0"/>
                        <a:t> empresa</a:t>
                      </a:r>
                      <a:endParaRPr lang="es-E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60375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1. LA EMPRESA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0250" name="Text Box 27"/>
          <p:cNvSpPr txBox="1">
            <a:spLocks noChangeArrowheads="1"/>
          </p:cNvSpPr>
          <p:nvPr/>
        </p:nvSpPr>
        <p:spPr bwMode="auto">
          <a:xfrm>
            <a:off x="5867400" y="195263"/>
            <a:ext cx="3025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26" name="Picture 2" descr="CEINMARK NUE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500034" y="500048"/>
          <a:ext cx="8358246" cy="4150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2770"/>
                <a:gridCol w="1221105"/>
                <a:gridCol w="41843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CRITERIO</a:t>
                      </a:r>
                      <a:r>
                        <a:rPr lang="es-ES" baseline="0" dirty="0" smtClean="0"/>
                        <a:t> DE CLASIFICACIÓN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TIPOS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CARACTERÍSTICAS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1800" b="1" dirty="0" smtClean="0"/>
                        <a:t>PROPIEDAD DE LA EMPRESA</a:t>
                      </a:r>
                      <a:endParaRPr lang="es-E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Privada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El capital pertenece a empresarios particulares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Pública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El</a:t>
                      </a:r>
                      <a:r>
                        <a:rPr lang="es-ES" sz="1400" baseline="0" dirty="0" smtClean="0"/>
                        <a:t> capital social pertenece a las administraciones públicas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Mixta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Cuenta con</a:t>
                      </a:r>
                      <a:r>
                        <a:rPr lang="es-ES" sz="1400" baseline="0" dirty="0" smtClean="0"/>
                        <a:t> una parte del capital del sector privado y otro público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ÁMBITO</a:t>
                      </a:r>
                      <a:r>
                        <a:rPr lang="es-E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TERRITORIAL</a:t>
                      </a:r>
                      <a:endParaRPr lang="es-E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Local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Población</a:t>
                      </a:r>
                      <a:r>
                        <a:rPr lang="es-ES" sz="1400" baseline="0" dirty="0" smtClean="0"/>
                        <a:t> y zonas limítrofes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Regional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Tiene</a:t>
                      </a:r>
                      <a:r>
                        <a:rPr lang="es-ES" sz="1400" baseline="0" dirty="0" smtClean="0"/>
                        <a:t> mercado en toda una región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Nacional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Se</a:t>
                      </a:r>
                      <a:r>
                        <a:rPr lang="es-ES" sz="1400" baseline="0" dirty="0" smtClean="0"/>
                        <a:t> ha establecido en diversas provincias de un país</a:t>
                      </a:r>
                      <a:endParaRPr lang="es-ES" sz="140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Internacional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Tiene</a:t>
                      </a:r>
                      <a:r>
                        <a:rPr lang="es-ES" sz="1400" baseline="0" dirty="0" smtClean="0"/>
                        <a:t> relaciones comerciales con clientes y/o proveedores extranjeros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Multinacional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Desarrolla su actividad</a:t>
                      </a:r>
                      <a:r>
                        <a:rPr lang="es-ES" sz="1400" baseline="0" dirty="0" smtClean="0"/>
                        <a:t> en diferentes países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Global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Su mercado abarca los cinco continentes</a:t>
                      </a:r>
                      <a:endParaRPr lang="es-E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60375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 redondeado"/>
          <p:cNvSpPr/>
          <p:nvPr/>
        </p:nvSpPr>
        <p:spPr>
          <a:xfrm>
            <a:off x="500034" y="571487"/>
            <a:ext cx="8215370" cy="178594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“Conjunto de hechos y factores externos a la empresa, relevantes para ella, con los que interacciona y sobre los que puede influir, pero no controlar, y que se concretan en un conjunto de normas y relaciones establecidas que condicionan su actividad”</a:t>
            </a:r>
          </a:p>
          <a:p>
            <a:pPr algn="just">
              <a:defRPr/>
            </a:pPr>
            <a:endParaRPr lang="es-ES" sz="1400" dirty="0" smtClean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El primer aspecto a abordar en el análisis del entorno es reconocer y clasificar los factores que en él se manifiestan. Se suele distinguir entre los factores que afectan </a:t>
            </a:r>
            <a:r>
              <a:rPr lang="es-ES" sz="1400" b="1" dirty="0" smtClean="0">
                <a:solidFill>
                  <a:schemeClr val="tx1"/>
                </a:solidFill>
              </a:rPr>
              <a:t>de forma general o global</a:t>
            </a:r>
            <a:r>
              <a:rPr lang="es-ES" sz="1400" dirty="0" smtClean="0">
                <a:solidFill>
                  <a:schemeClr val="tx1"/>
                </a:solidFill>
              </a:rPr>
              <a:t> a todas las empresas, denominados </a:t>
            </a:r>
            <a:r>
              <a:rPr lang="es-ES" sz="1400" b="1" u="sng" dirty="0" smtClean="0">
                <a:solidFill>
                  <a:schemeClr val="tx1"/>
                </a:solidFill>
              </a:rPr>
              <a:t>macroentorno</a:t>
            </a:r>
            <a:r>
              <a:rPr lang="es-ES" sz="1400" dirty="0" smtClean="0">
                <a:solidFill>
                  <a:schemeClr val="tx1"/>
                </a:solidFill>
              </a:rPr>
              <a:t> y los que afectan </a:t>
            </a:r>
            <a:r>
              <a:rPr lang="es-ES" sz="1400" b="1" dirty="0" smtClean="0">
                <a:solidFill>
                  <a:schemeClr val="tx1"/>
                </a:solidFill>
              </a:rPr>
              <a:t>de forma específica</a:t>
            </a:r>
            <a:r>
              <a:rPr lang="es-ES" sz="1400" dirty="0" smtClean="0">
                <a:solidFill>
                  <a:schemeClr val="tx1"/>
                </a:solidFill>
              </a:rPr>
              <a:t> a cada una, el </a:t>
            </a:r>
            <a:r>
              <a:rPr lang="es-ES" sz="1400" b="1" u="sng" dirty="0" smtClean="0">
                <a:solidFill>
                  <a:schemeClr val="tx1"/>
                </a:solidFill>
              </a:rPr>
              <a:t>microentorno</a:t>
            </a:r>
            <a:r>
              <a:rPr lang="es-ES" sz="14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2. EL ENTORNO DE LA EMPRESA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0250" name="Text Box 27"/>
          <p:cNvSpPr txBox="1">
            <a:spLocks noChangeArrowheads="1"/>
          </p:cNvSpPr>
          <p:nvPr/>
        </p:nvSpPr>
        <p:spPr bwMode="auto">
          <a:xfrm>
            <a:off x="5867400" y="195263"/>
            <a:ext cx="3025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26" name="Picture 2" descr="CEINMARK NUE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C:\Documents and Settings\Usuario\Configuración local\Archivos temporales de Internet\Content.IE5\RXAS0OKX\entorno1[1]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2500312"/>
            <a:ext cx="3571900" cy="2143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60375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Rectángulo redondeado"/>
          <p:cNvSpPr/>
          <p:nvPr/>
        </p:nvSpPr>
        <p:spPr>
          <a:xfrm>
            <a:off x="285720" y="928676"/>
            <a:ext cx="8501122" cy="3643338"/>
          </a:xfrm>
          <a:prstGeom prst="round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2. EL ENTORNO DE LA EMPRESA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0250" name="Text Box 27"/>
          <p:cNvSpPr txBox="1">
            <a:spLocks noChangeArrowheads="1"/>
          </p:cNvSpPr>
          <p:nvPr/>
        </p:nvSpPr>
        <p:spPr bwMode="auto">
          <a:xfrm>
            <a:off x="5867400" y="195263"/>
            <a:ext cx="3025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26" name="Picture 2" descr="CEINMARK NUE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17 CuadroTexto"/>
          <p:cNvSpPr txBox="1">
            <a:spLocks noChangeArrowheads="1"/>
          </p:cNvSpPr>
          <p:nvPr/>
        </p:nvSpPr>
        <p:spPr bwMode="auto">
          <a:xfrm>
            <a:off x="431824" y="549461"/>
            <a:ext cx="1711284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sz="1400" b="1" dirty="0" smtClean="0">
                <a:solidFill>
                  <a:schemeClr val="tx1"/>
                </a:solidFill>
                <a:latin typeface="+mj-lt"/>
                <a:cs typeface="Arial" charset="0"/>
              </a:rPr>
              <a:t>2.1 El Macroentorno</a:t>
            </a:r>
            <a:endParaRPr lang="es-ES" sz="1400" b="1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714744" y="2214560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EMPRESA</a:t>
            </a:r>
            <a:endParaRPr lang="es-ES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3500430" y="2143122"/>
            <a:ext cx="1500198" cy="50006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571472" y="1142990"/>
            <a:ext cx="228601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u="sng" dirty="0" smtClean="0">
                <a:latin typeface="+mn-lt"/>
              </a:rPr>
              <a:t>Factores tecnológicos</a:t>
            </a:r>
          </a:p>
          <a:p>
            <a:pPr algn="just"/>
            <a:r>
              <a:rPr lang="es-ES" sz="1400" dirty="0" smtClean="0">
                <a:latin typeface="+mn-lt"/>
              </a:rPr>
              <a:t>Afectan a la configuración de la empresa:</a:t>
            </a:r>
          </a:p>
          <a:p>
            <a:pPr marL="177800">
              <a:buFont typeface="Arial" pitchFamily="34" charset="0"/>
              <a:buChar char="•"/>
            </a:pPr>
            <a:r>
              <a:rPr lang="es-ES" sz="1400" dirty="0" smtClean="0">
                <a:latin typeface="+mn-lt"/>
              </a:rPr>
              <a:t> Informática</a:t>
            </a:r>
          </a:p>
          <a:p>
            <a:pPr marL="177800">
              <a:buFont typeface="Arial" pitchFamily="34" charset="0"/>
              <a:buChar char="•"/>
            </a:pPr>
            <a:r>
              <a:rPr lang="es-ES" sz="1400" dirty="0" smtClean="0">
                <a:latin typeface="+mn-lt"/>
              </a:rPr>
              <a:t> Comunicaciones</a:t>
            </a:r>
            <a:endParaRPr lang="es-ES" sz="1400" dirty="0">
              <a:latin typeface="+mn-lt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71472" y="2473769"/>
            <a:ext cx="228601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u="sng" dirty="0" smtClean="0">
                <a:latin typeface="+mn-lt"/>
              </a:rPr>
              <a:t>Factores demográficos</a:t>
            </a:r>
            <a:endParaRPr lang="es-ES" sz="1400" dirty="0" smtClean="0">
              <a:latin typeface="+mn-lt"/>
            </a:endParaRPr>
          </a:p>
          <a:p>
            <a:pPr marL="177800">
              <a:buFont typeface="Arial" pitchFamily="34" charset="0"/>
              <a:buChar char="•"/>
            </a:pPr>
            <a:r>
              <a:rPr lang="es-ES" sz="1400" dirty="0" smtClean="0">
                <a:latin typeface="+mn-lt"/>
              </a:rPr>
              <a:t> Ancianos o jóvenes</a:t>
            </a:r>
          </a:p>
          <a:p>
            <a:pPr marL="177800">
              <a:buFont typeface="Arial" pitchFamily="34" charset="0"/>
              <a:buChar char="•"/>
            </a:pPr>
            <a:r>
              <a:rPr lang="es-ES" sz="1400" dirty="0" smtClean="0">
                <a:latin typeface="+mn-lt"/>
              </a:rPr>
              <a:t> Niños</a:t>
            </a:r>
            <a:endParaRPr lang="es-ES" sz="1400" dirty="0">
              <a:latin typeface="+mn-lt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571472" y="3402463"/>
            <a:ext cx="228601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u="sng" dirty="0" smtClean="0">
                <a:latin typeface="+mn-lt"/>
              </a:rPr>
              <a:t>Factores económicos</a:t>
            </a:r>
            <a:endParaRPr lang="es-ES" sz="1400" dirty="0" smtClean="0">
              <a:latin typeface="+mn-lt"/>
            </a:endParaRPr>
          </a:p>
          <a:p>
            <a:pPr marL="177800">
              <a:buFont typeface="Arial" pitchFamily="34" charset="0"/>
              <a:buChar char="•"/>
            </a:pPr>
            <a:r>
              <a:rPr lang="es-ES" sz="1400" dirty="0" smtClean="0">
                <a:latin typeface="+mn-lt"/>
              </a:rPr>
              <a:t> Distribución renta</a:t>
            </a:r>
          </a:p>
          <a:p>
            <a:pPr marL="177800">
              <a:buFont typeface="Arial" pitchFamily="34" charset="0"/>
              <a:buChar char="•"/>
            </a:pPr>
            <a:r>
              <a:rPr lang="es-ES" sz="1400" dirty="0" smtClean="0">
                <a:latin typeface="+mn-lt"/>
              </a:rPr>
              <a:t> Tipos de interés</a:t>
            </a:r>
          </a:p>
          <a:p>
            <a:pPr marL="177800">
              <a:buFont typeface="Arial" pitchFamily="34" charset="0"/>
              <a:buChar char="•"/>
            </a:pPr>
            <a:r>
              <a:rPr lang="es-ES" sz="1400" dirty="0" smtClean="0">
                <a:latin typeface="+mn-lt"/>
              </a:rPr>
              <a:t> Renta per cápita</a:t>
            </a:r>
            <a:endParaRPr lang="es-ES" sz="1400" dirty="0">
              <a:latin typeface="+mn-lt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5500694" y="1142990"/>
            <a:ext cx="292895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u="sng" dirty="0" smtClean="0">
                <a:latin typeface="+mn-lt"/>
              </a:rPr>
              <a:t>Factores jurídicos</a:t>
            </a:r>
          </a:p>
          <a:p>
            <a:r>
              <a:rPr lang="es-ES" sz="1400" dirty="0" smtClean="0">
                <a:latin typeface="+mn-lt"/>
              </a:rPr>
              <a:t>Condicionan la actividad empresarial a través de la normativa:</a:t>
            </a:r>
          </a:p>
          <a:p>
            <a:pPr marL="177800">
              <a:buFont typeface="Arial" pitchFamily="34" charset="0"/>
              <a:buChar char="•"/>
            </a:pPr>
            <a:r>
              <a:rPr lang="es-ES" sz="1400" dirty="0" smtClean="0">
                <a:latin typeface="+mn-lt"/>
              </a:rPr>
              <a:t> Laboral</a:t>
            </a:r>
          </a:p>
          <a:p>
            <a:pPr marL="177800">
              <a:buFont typeface="Arial" pitchFamily="34" charset="0"/>
              <a:buChar char="•"/>
            </a:pPr>
            <a:r>
              <a:rPr lang="es-ES" sz="1400" dirty="0" smtClean="0">
                <a:latin typeface="+mn-lt"/>
              </a:rPr>
              <a:t> Fiscal</a:t>
            </a:r>
            <a:endParaRPr lang="es-ES" sz="1400" dirty="0">
              <a:latin typeface="+mn-lt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500694" y="2428874"/>
            <a:ext cx="29289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u="sng" dirty="0" smtClean="0">
                <a:latin typeface="+mn-lt"/>
              </a:rPr>
              <a:t>Factores sociales</a:t>
            </a:r>
            <a:endParaRPr lang="es-ES" sz="1400" dirty="0" smtClean="0">
              <a:latin typeface="+mn-lt"/>
            </a:endParaRPr>
          </a:p>
          <a:p>
            <a:pPr marL="177800">
              <a:buFont typeface="Arial" pitchFamily="34" charset="0"/>
              <a:buChar char="•"/>
            </a:pPr>
            <a:r>
              <a:rPr lang="es-ES" sz="1400" dirty="0" smtClean="0">
                <a:latin typeface="+mn-lt"/>
              </a:rPr>
              <a:t> Modas</a:t>
            </a:r>
          </a:p>
          <a:p>
            <a:pPr marL="177800">
              <a:buFont typeface="Arial" pitchFamily="34" charset="0"/>
              <a:buChar char="•"/>
            </a:pPr>
            <a:r>
              <a:rPr lang="es-ES" sz="1400" dirty="0" smtClean="0">
                <a:latin typeface="+mn-lt"/>
              </a:rPr>
              <a:t> Deseos de vida más saludable</a:t>
            </a:r>
          </a:p>
          <a:p>
            <a:pPr marL="177800">
              <a:buFont typeface="Arial" pitchFamily="34" charset="0"/>
              <a:buChar char="•"/>
            </a:pPr>
            <a:r>
              <a:rPr lang="es-ES" sz="1400" dirty="0" smtClean="0">
                <a:latin typeface="+mn-lt"/>
              </a:rPr>
              <a:t>Estética personal</a:t>
            </a:r>
            <a:endParaRPr lang="es-ES" sz="1400" dirty="0">
              <a:latin typeface="+mn-lt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500694" y="3473901"/>
            <a:ext cx="29289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u="sng" dirty="0" smtClean="0">
                <a:latin typeface="+mn-lt"/>
              </a:rPr>
              <a:t>Factores políticos</a:t>
            </a:r>
            <a:endParaRPr lang="es-ES" sz="1400" dirty="0" smtClean="0">
              <a:latin typeface="+mn-lt"/>
            </a:endParaRPr>
          </a:p>
          <a:p>
            <a:pPr marL="177800">
              <a:buFont typeface="Arial" pitchFamily="34" charset="0"/>
              <a:buChar char="•"/>
            </a:pPr>
            <a:r>
              <a:rPr lang="es-ES" sz="1400" dirty="0" smtClean="0">
                <a:latin typeface="+mn-lt"/>
              </a:rPr>
              <a:t> Grado de intervencionismo estatal</a:t>
            </a:r>
          </a:p>
          <a:p>
            <a:pPr marL="177800">
              <a:buFont typeface="Arial" pitchFamily="34" charset="0"/>
              <a:buChar char="•"/>
            </a:pPr>
            <a:r>
              <a:rPr lang="es-ES" sz="1400" dirty="0" smtClean="0">
                <a:latin typeface="+mn-lt"/>
              </a:rPr>
              <a:t> Reticencia a la UE</a:t>
            </a:r>
            <a:endParaRPr lang="es-ES" sz="1400" dirty="0">
              <a:latin typeface="+mn-lt"/>
            </a:endParaRPr>
          </a:p>
        </p:txBody>
      </p:sp>
      <p:pic>
        <p:nvPicPr>
          <p:cNvPr id="6147" name="Picture 3" descr="C:\Documents and Settings\Usuario\Configuración local\Archivos temporales de Internet\Content.IE5\RXAS0OKX\empresa2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2786064"/>
            <a:ext cx="1471616" cy="1471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60375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 redondeado"/>
          <p:cNvSpPr/>
          <p:nvPr/>
        </p:nvSpPr>
        <p:spPr>
          <a:xfrm>
            <a:off x="500034" y="855077"/>
            <a:ext cx="8215370" cy="164523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El microentorno está constituido por los siguientes agentes económicos, con los que la empresa tiene una relación directa, y que afectan directamente a su funcionamiento:</a:t>
            </a:r>
          </a:p>
          <a:p>
            <a:pPr algn="just">
              <a:defRPr/>
            </a:pPr>
            <a:endParaRPr lang="es-ES" sz="1400" dirty="0" smtClean="0">
              <a:solidFill>
                <a:schemeClr val="tx1"/>
              </a:solidFill>
            </a:endParaRPr>
          </a:p>
          <a:p>
            <a:pPr algn="just">
              <a:defRPr/>
            </a:pPr>
            <a:endParaRPr lang="es-ES" sz="1400" dirty="0" smtClean="0">
              <a:solidFill>
                <a:schemeClr val="tx1"/>
              </a:solidFill>
            </a:endParaRPr>
          </a:p>
          <a:p>
            <a:pPr algn="just">
              <a:defRPr/>
            </a:pPr>
            <a:endParaRPr lang="es-ES" sz="1400" dirty="0" smtClean="0">
              <a:solidFill>
                <a:schemeClr val="tx1"/>
              </a:solidFill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2. EL ENTORNO DE LA EMPRESA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0250" name="Text Box 27"/>
          <p:cNvSpPr txBox="1">
            <a:spLocks noChangeArrowheads="1"/>
          </p:cNvSpPr>
          <p:nvPr/>
        </p:nvSpPr>
        <p:spPr bwMode="auto">
          <a:xfrm>
            <a:off x="5867400" y="195263"/>
            <a:ext cx="3025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26" name="Picture 2" descr="CEINMARK NUE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17 CuadroTexto"/>
          <p:cNvSpPr txBox="1">
            <a:spLocks noChangeArrowheads="1"/>
          </p:cNvSpPr>
          <p:nvPr/>
        </p:nvSpPr>
        <p:spPr bwMode="auto">
          <a:xfrm>
            <a:off x="431824" y="549461"/>
            <a:ext cx="1711284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sz="1400" b="1" dirty="0" smtClean="0">
                <a:solidFill>
                  <a:schemeClr val="tx1"/>
                </a:solidFill>
                <a:latin typeface="+mj-lt"/>
                <a:cs typeface="Arial" charset="0"/>
              </a:rPr>
              <a:t>2.2 El Microentorno</a:t>
            </a:r>
            <a:endParaRPr lang="es-ES" sz="1400" b="1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pic>
        <p:nvPicPr>
          <p:cNvPr id="7170" name="Picture 2" descr="C:\Documents and Settings\Usuario\Configuración local\Archivos temporales de Internet\Content.IE5\KH0HO9G9\entorno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2786064"/>
            <a:ext cx="2451342" cy="1385220"/>
          </a:xfrm>
          <a:prstGeom prst="rect">
            <a:avLst/>
          </a:prstGeom>
          <a:noFill/>
        </p:spPr>
      </p:pic>
      <p:sp>
        <p:nvSpPr>
          <p:cNvPr id="15" name="14 Rectángulo"/>
          <p:cNvSpPr/>
          <p:nvPr/>
        </p:nvSpPr>
        <p:spPr>
          <a:xfrm>
            <a:off x="785786" y="1785932"/>
            <a:ext cx="164307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Proveedores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2857488" y="2071684"/>
            <a:ext cx="164307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6858016" y="2071684"/>
            <a:ext cx="164307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Intermediarios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4857752" y="1785932"/>
            <a:ext cx="164307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Competidores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660375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13661</TotalTime>
  <Words>2633</Words>
  <Application>Microsoft Office PowerPoint</Application>
  <PresentationFormat>Presentación en pantalla (16:9)</PresentationFormat>
  <Paragraphs>283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Lus</dc:creator>
  <cp:lastModifiedBy>Usuario</cp:lastModifiedBy>
  <cp:revision>1313</cp:revision>
  <dcterms:created xsi:type="dcterms:W3CDTF">2013-09-21T08:39:53Z</dcterms:created>
  <dcterms:modified xsi:type="dcterms:W3CDTF">2023-09-25T12:51:05Z</dcterms:modified>
</cp:coreProperties>
</file>