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712" r:id="rId2"/>
    <p:sldId id="713" r:id="rId3"/>
    <p:sldId id="714" r:id="rId4"/>
    <p:sldId id="715" r:id="rId5"/>
    <p:sldId id="716" r:id="rId6"/>
    <p:sldId id="717" r:id="rId7"/>
    <p:sldId id="811" r:id="rId8"/>
    <p:sldId id="813" r:id="rId9"/>
    <p:sldId id="814" r:id="rId10"/>
    <p:sldId id="815" r:id="rId11"/>
    <p:sldId id="718" r:id="rId12"/>
    <p:sldId id="719" r:id="rId13"/>
    <p:sldId id="720" r:id="rId14"/>
    <p:sldId id="721" r:id="rId15"/>
    <p:sldId id="722" r:id="rId16"/>
    <p:sldId id="723" r:id="rId17"/>
    <p:sldId id="812" r:id="rId18"/>
    <p:sldId id="725" r:id="rId19"/>
  </p:sldIdLst>
  <p:sldSz cx="9144000" cy="5143500" type="screen16x9"/>
  <p:notesSz cx="6858000" cy="9144000"/>
  <p:defaultTextStyle>
    <a:defPPr>
      <a:defRPr lang="es-ES"/>
    </a:defPPr>
    <a:lvl1pPr algn="l" rtl="0" fontAlgn="base">
      <a:spcBef>
        <a:spcPct val="0"/>
      </a:spcBef>
      <a:spcAft>
        <a:spcPct val="0"/>
      </a:spcAft>
      <a:defRPr sz="1600" kern="1200">
        <a:solidFill>
          <a:schemeClr val="tx1"/>
        </a:solidFill>
        <a:latin typeface="Berlin Sans FB" pitchFamily="34" charset="0"/>
        <a:ea typeface="+mn-ea"/>
        <a:cs typeface="Arial" charset="0"/>
      </a:defRPr>
    </a:lvl1pPr>
    <a:lvl2pPr marL="457200" algn="l" rtl="0" fontAlgn="base">
      <a:spcBef>
        <a:spcPct val="0"/>
      </a:spcBef>
      <a:spcAft>
        <a:spcPct val="0"/>
      </a:spcAft>
      <a:defRPr sz="1600" kern="1200">
        <a:solidFill>
          <a:schemeClr val="tx1"/>
        </a:solidFill>
        <a:latin typeface="Berlin Sans FB" pitchFamily="34" charset="0"/>
        <a:ea typeface="+mn-ea"/>
        <a:cs typeface="Arial" charset="0"/>
      </a:defRPr>
    </a:lvl2pPr>
    <a:lvl3pPr marL="914400" algn="l" rtl="0" fontAlgn="base">
      <a:spcBef>
        <a:spcPct val="0"/>
      </a:spcBef>
      <a:spcAft>
        <a:spcPct val="0"/>
      </a:spcAft>
      <a:defRPr sz="1600" kern="1200">
        <a:solidFill>
          <a:schemeClr val="tx1"/>
        </a:solidFill>
        <a:latin typeface="Berlin Sans FB" pitchFamily="34" charset="0"/>
        <a:ea typeface="+mn-ea"/>
        <a:cs typeface="Arial" charset="0"/>
      </a:defRPr>
    </a:lvl3pPr>
    <a:lvl4pPr marL="1371600" algn="l" rtl="0" fontAlgn="base">
      <a:spcBef>
        <a:spcPct val="0"/>
      </a:spcBef>
      <a:spcAft>
        <a:spcPct val="0"/>
      </a:spcAft>
      <a:defRPr sz="1600" kern="1200">
        <a:solidFill>
          <a:schemeClr val="tx1"/>
        </a:solidFill>
        <a:latin typeface="Berlin Sans FB" pitchFamily="34" charset="0"/>
        <a:ea typeface="+mn-ea"/>
        <a:cs typeface="Arial" charset="0"/>
      </a:defRPr>
    </a:lvl4pPr>
    <a:lvl5pPr marL="1828800" algn="l" rtl="0" fontAlgn="base">
      <a:spcBef>
        <a:spcPct val="0"/>
      </a:spcBef>
      <a:spcAft>
        <a:spcPct val="0"/>
      </a:spcAft>
      <a:defRPr sz="1600" kern="1200">
        <a:solidFill>
          <a:schemeClr val="tx1"/>
        </a:solidFill>
        <a:latin typeface="Berlin Sans FB" pitchFamily="34" charset="0"/>
        <a:ea typeface="+mn-ea"/>
        <a:cs typeface="Arial" charset="0"/>
      </a:defRPr>
    </a:lvl5pPr>
    <a:lvl6pPr marL="2286000" algn="l" defTabSz="914400" rtl="0" eaLnBrk="1" latinLnBrk="0" hangingPunct="1">
      <a:defRPr sz="1600" kern="1200">
        <a:solidFill>
          <a:schemeClr val="tx1"/>
        </a:solidFill>
        <a:latin typeface="Berlin Sans FB" pitchFamily="34" charset="0"/>
        <a:ea typeface="+mn-ea"/>
        <a:cs typeface="Arial" charset="0"/>
      </a:defRPr>
    </a:lvl6pPr>
    <a:lvl7pPr marL="2743200" algn="l" defTabSz="914400" rtl="0" eaLnBrk="1" latinLnBrk="0" hangingPunct="1">
      <a:defRPr sz="1600" kern="1200">
        <a:solidFill>
          <a:schemeClr val="tx1"/>
        </a:solidFill>
        <a:latin typeface="Berlin Sans FB" pitchFamily="34" charset="0"/>
        <a:ea typeface="+mn-ea"/>
        <a:cs typeface="Arial" charset="0"/>
      </a:defRPr>
    </a:lvl7pPr>
    <a:lvl8pPr marL="3200400" algn="l" defTabSz="914400" rtl="0" eaLnBrk="1" latinLnBrk="0" hangingPunct="1">
      <a:defRPr sz="1600" kern="1200">
        <a:solidFill>
          <a:schemeClr val="tx1"/>
        </a:solidFill>
        <a:latin typeface="Berlin Sans FB" pitchFamily="34" charset="0"/>
        <a:ea typeface="+mn-ea"/>
        <a:cs typeface="Arial" charset="0"/>
      </a:defRPr>
    </a:lvl8pPr>
    <a:lvl9pPr marL="3657600" algn="l" defTabSz="914400" rtl="0" eaLnBrk="1" latinLnBrk="0" hangingPunct="1">
      <a:defRPr sz="1600" kern="1200">
        <a:solidFill>
          <a:schemeClr val="tx1"/>
        </a:solidFill>
        <a:latin typeface="Berlin Sans FB"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D60093"/>
    <a:srgbClr val="FF0000"/>
    <a:srgbClr val="FFFF99"/>
    <a:srgbClr val="FF9900"/>
    <a:srgbClr val="00CC99"/>
    <a:srgbClr val="33CC33"/>
    <a:srgbClr val="99FFCC"/>
    <a:srgbClr val="FF9966"/>
    <a:srgbClr val="FFFF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448" autoAdjust="0"/>
    <p:restoredTop sz="94669" autoAdjust="0"/>
  </p:normalViewPr>
  <p:slideViewPr>
    <p:cSldViewPr>
      <p:cViewPr>
        <p:scale>
          <a:sx n="80" d="100"/>
          <a:sy n="80" d="100"/>
        </p:scale>
        <p:origin x="-1110" y="-2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FE4D195-8896-4F2E-B43F-5FE708E7B02E}" type="datetimeFigureOut">
              <a:rPr lang="es-ES"/>
              <a:pPr>
                <a:defRPr/>
              </a:pPr>
              <a:t>12/09/2023</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9208B7E-C5A7-49FB-B600-344FE7C1694E}" type="slidenum">
              <a:rPr lang="es-ES"/>
              <a:pPr>
                <a:defRPr/>
              </a:pPr>
              <a:t>‹Nº›</a:t>
            </a:fld>
            <a:endParaRPr lang="es-ES"/>
          </a:p>
        </p:txBody>
      </p:sp>
    </p:spTree>
    <p:extLst>
      <p:ext uri="{BB962C8B-B14F-4D97-AF65-F5344CB8AC3E}">
        <p14:creationId xmlns="" xmlns:p14="http://schemas.microsoft.com/office/powerpoint/2010/main" val="78088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a:t>
            </a:fld>
            <a:endParaRPr lang="es-ES" sz="1200" dirty="0">
              <a:latin typeface="+mn-lt"/>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10</a:t>
            </a:fld>
            <a:endParaRPr lang="es-ES" sz="1200" dirty="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11</a:t>
            </a:fld>
            <a:endParaRPr lang="es-ES" sz="1200" dirty="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12</a:t>
            </a:fld>
            <a:endParaRPr lang="es-ES" sz="1200" dirty="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13</a:t>
            </a:fld>
            <a:endParaRPr lang="es-ES" sz="1200" dirty="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14</a:t>
            </a:fld>
            <a:endParaRPr lang="es-ES" sz="1200" dirty="0">
              <a:latin typeface="+mn-lt"/>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15</a:t>
            </a:fld>
            <a:endParaRPr lang="es-ES" sz="1200" dirty="0">
              <a:latin typeface="+mn-lt"/>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16</a:t>
            </a:fld>
            <a:endParaRPr lang="es-ES" sz="1200" dirty="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17</a:t>
            </a:fld>
            <a:endParaRPr lang="es-ES" sz="1200" dirty="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18</a:t>
            </a:fld>
            <a:endParaRPr lang="es-ES" sz="1200" dirty="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2</a:t>
            </a:fld>
            <a:endParaRPr lang="es-ES" sz="1200" dirty="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3</a:t>
            </a:fld>
            <a:endParaRPr lang="es-ES" sz="1200" dirty="0">
              <a:latin typeface="+mn-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4</a:t>
            </a:fld>
            <a:endParaRPr lang="es-ES" sz="1200" dirty="0">
              <a:latin typeface="+mn-lt"/>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5</a:t>
            </a:fld>
            <a:endParaRPr lang="es-ES" sz="1200" dirty="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6</a:t>
            </a:fld>
            <a:endParaRPr lang="es-ES" sz="1200" dirty="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7</a:t>
            </a:fld>
            <a:endParaRPr lang="es-ES" sz="1200" dirty="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8</a:t>
            </a:fld>
            <a:endParaRPr lang="es-ES" sz="1200" dirty="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9</a:t>
            </a:fld>
            <a:endParaRPr lang="es-ES" sz="1200" dirty="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F8058DDC-EA24-4600-9F9E-4483898DEA17}" type="datetimeFigureOut">
              <a:rPr lang="es-ES"/>
              <a:pPr>
                <a:defRPr/>
              </a:pPr>
              <a:t>12/09/2023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486B974-D557-46E9-90A0-138E814101D8}"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7D44756F-3E74-4385-9831-2265A4A0DA80}" type="datetimeFigureOut">
              <a:rPr lang="es-ES"/>
              <a:pPr>
                <a:defRPr/>
              </a:pPr>
              <a:t>12/09/2023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554F0AB9-D6D0-4468-A58E-F6192B90B980}"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38C60D16-E601-44BC-A73F-1A3F014F6F58}" type="datetimeFigureOut">
              <a:rPr lang="es-ES"/>
              <a:pPr>
                <a:defRPr/>
              </a:pPr>
              <a:t>12/09/2023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470080C-9BDA-4EFD-A00A-4330A2C53DE8}"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C0507ED6-9496-4640-8A45-518D76133C21}" type="datetimeFigureOut">
              <a:rPr lang="es-ES"/>
              <a:pPr>
                <a:defRPr/>
              </a:pPr>
              <a:t>12/09/2023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0C497CD4-4716-4CFA-808A-13266871C770}"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9CB0330E-7FD7-4268-A640-11AAE59F4A2E}" type="datetimeFigureOut">
              <a:rPr lang="es-ES"/>
              <a:pPr>
                <a:defRPr/>
              </a:pPr>
              <a:t>12/09/2023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EDDE361-6F01-4BF2-BC7D-AC82389BA1D5}"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7F514767-A384-4F41-A76B-A0A5F7409419}" type="datetimeFigureOut">
              <a:rPr lang="es-ES"/>
              <a:pPr>
                <a:defRPr/>
              </a:pPr>
              <a:t>12/09/2023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17F8C61F-8536-4CC7-8B03-F935AC874034}"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F2B13CA2-FDA2-4BC5-BD2A-4485A53FCD4B}" type="datetimeFigureOut">
              <a:rPr lang="es-ES"/>
              <a:pPr>
                <a:defRPr/>
              </a:pPr>
              <a:t>12/09/2023</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79208C10-CF7A-4C08-831F-C171A6B77053}"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93B743D3-7701-419B-9773-86346F553D6E}" type="datetimeFigureOut">
              <a:rPr lang="es-ES"/>
              <a:pPr>
                <a:defRPr/>
              </a:pPr>
              <a:t>12/09/2023</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F758138C-C9ED-4CF9-9B9A-0153A3FA4178}"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12298A87-C480-4263-A3A6-88E10E90676F}" type="datetimeFigureOut">
              <a:rPr lang="es-ES"/>
              <a:pPr>
                <a:defRPr/>
              </a:pPr>
              <a:t>12/09/2023</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CE91AB9B-B914-46EB-934B-C318A808CF7F}"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1ED36C02-96E1-46C9-B314-A6CDC4983D10}" type="datetimeFigureOut">
              <a:rPr lang="es-ES"/>
              <a:pPr>
                <a:defRPr/>
              </a:pPr>
              <a:t>12/09/2023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A097CC63-DBED-4CBC-871C-35FF96B7C1F6}"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24BDB3D0-9B9D-4D7D-AC92-DF1EDFEF4E6C}" type="datetimeFigureOut">
              <a:rPr lang="es-ES"/>
              <a:pPr>
                <a:defRPr/>
              </a:pPr>
              <a:t>12/09/2023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6AD98553-71A3-4CCF-8EC3-E67926C49ED3}"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ACC32AD-7687-4815-A161-94E7F450AC79}" type="datetimeFigureOut">
              <a:rPr lang="es-ES"/>
              <a:pPr>
                <a:defRPr/>
              </a:pPr>
              <a:t>12/09/2023</a:t>
            </a:fld>
            <a:endParaRPr lang="es-ES"/>
          </a:p>
        </p:txBody>
      </p:sp>
      <p:sp>
        <p:nvSpPr>
          <p:cNvPr id="5" name="4 Marcador de pie de página"/>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E032E35-69A3-4338-BCB6-C6005CE7A57D}"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https://www.youtube.com/watch?v=SteYmUPLgb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1\AppData\Local\Microsoft\Windows\INetCache\IE\9XEZF8MC\ideas-man[1].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734461" y="2499742"/>
            <a:ext cx="1675077" cy="247911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endParaRPr lang="es-ES" sz="2400" b="1" spc="300" dirty="0">
              <a:ln w="11430" cmpd="sng">
                <a:solidFill>
                  <a:schemeClr val="bg1">
                    <a:lumMod val="75000"/>
                  </a:schemeClr>
                </a:solidFill>
                <a:prstDash val="solid"/>
                <a:miter lim="800000"/>
              </a:ln>
              <a:solidFill>
                <a:schemeClr val="bg1">
                  <a:lumMod val="50000"/>
                </a:schemeClr>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9" name="8 CuadroTexto"/>
          <p:cNvSpPr txBox="1"/>
          <p:nvPr/>
        </p:nvSpPr>
        <p:spPr>
          <a:xfrm>
            <a:off x="1000100" y="1857370"/>
            <a:ext cx="7429552" cy="830997"/>
          </a:xfrm>
          <a:prstGeom prst="rect">
            <a:avLst/>
          </a:prstGeom>
          <a:noFill/>
        </p:spPr>
        <p:txBody>
          <a:bodyPr wrap="square" rtlCol="0">
            <a:spAutoFit/>
          </a:bodyPr>
          <a:lstStyle/>
          <a:p>
            <a:pPr algn="ctr"/>
            <a:r>
              <a:rPr lang="es-ES" sz="4800" b="1" dirty="0" smtClean="0">
                <a:latin typeface="+mj-lt"/>
              </a:rPr>
              <a:t>LA IDEA EMPRENDEDORA</a:t>
            </a:r>
            <a:endParaRPr lang="es-ES" sz="3600" b="1" dirty="0" smtClean="0">
              <a:latin typeface="+mj-lt"/>
            </a:endParaRPr>
          </a:p>
        </p:txBody>
      </p:sp>
      <p:sp>
        <p:nvSpPr>
          <p:cNvPr id="11" name="10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10"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4 Rectángulo"/>
          <p:cNvSpPr/>
          <p:nvPr/>
        </p:nvSpPr>
        <p:spPr>
          <a:xfrm>
            <a:off x="1357290" y="714362"/>
            <a:ext cx="6355907" cy="923330"/>
          </a:xfrm>
          <a:prstGeom prst="rect">
            <a:avLst/>
          </a:prstGeom>
          <a:noFill/>
        </p:spPr>
        <p:txBody>
          <a:bodyPr wrap="none" lIns="91440" tIns="45720" rIns="91440" bIns="45720">
            <a:spAutoFit/>
          </a:bodyPr>
          <a:lstStyle/>
          <a:p>
            <a:pPr algn="ctr"/>
            <a:r>
              <a:rPr lang="es-E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UNIDAD DIDÁCTICA 3</a:t>
            </a:r>
            <a:endParaRPr lang="es-E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 xmlns:p14="http://schemas.microsoft.com/office/powerpoint/2010/main" val="250731202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4. LA CONSTRUCCIÓN DEL MODELO DE NEGOCIOS: CANVAS</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20" name="19 Rectángulo redondeado"/>
          <p:cNvSpPr/>
          <p:nvPr/>
        </p:nvSpPr>
        <p:spPr>
          <a:xfrm>
            <a:off x="251521" y="571486"/>
            <a:ext cx="962893" cy="428628"/>
          </a:xfrm>
          <a:prstGeom prst="roundRect">
            <a:avLst/>
          </a:prstGeom>
          <a:solidFill>
            <a:srgbClr val="D6009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b="1" dirty="0" smtClean="0">
                <a:solidFill>
                  <a:schemeClr val="bg1"/>
                </a:solidFill>
              </a:rPr>
              <a:t>¿Cuánto?</a:t>
            </a:r>
          </a:p>
        </p:txBody>
      </p:sp>
      <p:sp>
        <p:nvSpPr>
          <p:cNvPr id="24" name="23 Rectángulo redondeado"/>
          <p:cNvSpPr/>
          <p:nvPr/>
        </p:nvSpPr>
        <p:spPr>
          <a:xfrm>
            <a:off x="288064" y="1071552"/>
            <a:ext cx="8641654" cy="78581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b="1" dirty="0" smtClean="0">
                <a:solidFill>
                  <a:schemeClr val="tx1"/>
                </a:solidFill>
              </a:rPr>
              <a:t>8. Estructura de costes</a:t>
            </a:r>
            <a:r>
              <a:rPr lang="es-ES" sz="1400" dirty="0" smtClean="0">
                <a:solidFill>
                  <a:schemeClr val="tx1"/>
                </a:solidFill>
              </a:rPr>
              <a:t>. ¿Qué costes son inherentes al negocio?</a:t>
            </a:r>
          </a:p>
          <a:p>
            <a:pPr algn="just">
              <a:defRPr/>
            </a:pPr>
            <a:r>
              <a:rPr lang="es-ES" sz="1400" b="1" dirty="0" smtClean="0">
                <a:solidFill>
                  <a:schemeClr val="tx1"/>
                </a:solidFill>
              </a:rPr>
              <a:t>9. Fuentes de ingresos</a:t>
            </a:r>
            <a:r>
              <a:rPr lang="es-ES" sz="1400" dirty="0" smtClean="0">
                <a:solidFill>
                  <a:schemeClr val="tx1"/>
                </a:solidFill>
              </a:rPr>
              <a:t>. ¿Cuáles son las principales fuentes de ingresos? ¿Cuándo, cómo y cuánto están dispuestos a pagar los clientes?</a:t>
            </a:r>
            <a:endParaRPr lang="es-ES" sz="1400" b="1" dirty="0" smtClean="0">
              <a:solidFill>
                <a:schemeClr val="tx1"/>
              </a:solidFill>
            </a:endParaRPr>
          </a:p>
        </p:txBody>
      </p:sp>
      <p:cxnSp>
        <p:nvCxnSpPr>
          <p:cNvPr id="18" name="17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1" name="20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2"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762" name="Picture 2"/>
          <p:cNvPicPr>
            <a:picLocks noChangeAspect="1" noChangeArrowheads="1"/>
          </p:cNvPicPr>
          <p:nvPr/>
        </p:nvPicPr>
        <p:blipFill>
          <a:blip r:embed="rId4"/>
          <a:srcRect/>
          <a:stretch>
            <a:fillRect/>
          </a:stretch>
        </p:blipFill>
        <p:spPr bwMode="auto">
          <a:xfrm>
            <a:off x="2285984" y="2087048"/>
            <a:ext cx="4171955" cy="2413528"/>
          </a:xfrm>
          <a:prstGeom prst="rect">
            <a:avLst/>
          </a:prstGeom>
          <a:noFill/>
          <a:ln w="9525">
            <a:noFill/>
            <a:miter lim="800000"/>
            <a:headEnd/>
            <a:tailEnd/>
          </a:ln>
          <a:effectLst/>
        </p:spPr>
      </p:pic>
    </p:spTree>
    <p:extLst>
      <p:ext uri="{BB962C8B-B14F-4D97-AF65-F5344CB8AC3E}">
        <p14:creationId xmlns="" xmlns:p14="http://schemas.microsoft.com/office/powerpoint/2010/main" val="165047287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1563638"/>
            <a:ext cx="8641654" cy="2448272"/>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Wingdings" panose="05000000000000000000" pitchFamily="2" charset="2"/>
              <a:buChar char="§"/>
              <a:defRPr/>
            </a:pPr>
            <a:r>
              <a:rPr lang="es-ES" sz="1400" b="1" dirty="0" smtClean="0">
                <a:solidFill>
                  <a:schemeClr val="tx1"/>
                </a:solidFill>
              </a:rPr>
              <a:t>Mercado</a:t>
            </a:r>
            <a:r>
              <a:rPr lang="es-ES" sz="1400" dirty="0" smtClean="0">
                <a:solidFill>
                  <a:schemeClr val="tx1"/>
                </a:solidFill>
              </a:rPr>
              <a:t>: cualquier lugar o medio a través del cual se realiza un intercambio económico</a:t>
            </a:r>
          </a:p>
          <a:p>
            <a:pPr>
              <a:defRPr/>
            </a:pPr>
            <a:endParaRPr lang="es-ES" sz="1400" dirty="0" smtClean="0">
              <a:solidFill>
                <a:schemeClr val="tx1"/>
              </a:solidFill>
            </a:endParaRPr>
          </a:p>
          <a:p>
            <a:pPr marL="285750" indent="-285750">
              <a:buFont typeface="Wingdings" panose="05000000000000000000" pitchFamily="2" charset="2"/>
              <a:buChar char="§"/>
              <a:defRPr/>
            </a:pPr>
            <a:r>
              <a:rPr lang="es-ES" sz="1400" b="1" dirty="0" smtClean="0">
                <a:solidFill>
                  <a:schemeClr val="tx1"/>
                </a:solidFill>
              </a:rPr>
              <a:t>Mercado potencial de una empresa</a:t>
            </a:r>
            <a:r>
              <a:rPr lang="es-ES" sz="1400" dirty="0" smtClean="0">
                <a:solidFill>
                  <a:schemeClr val="tx1"/>
                </a:solidFill>
              </a:rPr>
              <a:t>: son los posibles compradores del producto de una empresa</a:t>
            </a:r>
          </a:p>
          <a:p>
            <a:pPr>
              <a:defRPr/>
            </a:pPr>
            <a:endParaRPr lang="es-ES" sz="1400" dirty="0" smtClean="0">
              <a:solidFill>
                <a:schemeClr val="tx1"/>
              </a:solidFill>
            </a:endParaRPr>
          </a:p>
          <a:p>
            <a:pPr marL="285750" indent="-285750">
              <a:buFont typeface="Wingdings" panose="05000000000000000000" pitchFamily="2" charset="2"/>
              <a:buChar char="§"/>
              <a:defRPr/>
            </a:pPr>
            <a:r>
              <a:rPr lang="es-ES" sz="1400" b="1" dirty="0" smtClean="0">
                <a:solidFill>
                  <a:schemeClr val="tx1"/>
                </a:solidFill>
              </a:rPr>
              <a:t>Segmentación de mercado</a:t>
            </a:r>
            <a:r>
              <a:rPr lang="es-ES" sz="1400" dirty="0" smtClean="0">
                <a:solidFill>
                  <a:schemeClr val="tx1"/>
                </a:solidFill>
              </a:rPr>
              <a:t>: consiste en dividir el mercado en grupos de compradores con características similares (Profundizar en el conocimiento de cada grupo. Criterios: geográficos, demográficos, edad, sexo, etc.)</a:t>
            </a:r>
          </a:p>
          <a:p>
            <a:pPr>
              <a:defRPr/>
            </a:pPr>
            <a:endParaRPr lang="es-ES" sz="1400" dirty="0" smtClean="0">
              <a:solidFill>
                <a:schemeClr val="tx1"/>
              </a:solidFill>
            </a:endParaRPr>
          </a:p>
          <a:p>
            <a:pPr marL="285750" indent="-285750">
              <a:buFont typeface="Wingdings" panose="05000000000000000000" pitchFamily="2" charset="2"/>
              <a:buChar char="§"/>
              <a:defRPr/>
            </a:pPr>
            <a:r>
              <a:rPr lang="es-ES" sz="1400" b="1" dirty="0" smtClean="0">
                <a:solidFill>
                  <a:schemeClr val="tx1"/>
                </a:solidFill>
              </a:rPr>
              <a:t>Cuota de mercado de un producto</a:t>
            </a:r>
            <a:r>
              <a:rPr lang="es-ES" sz="1400" dirty="0" smtClean="0">
                <a:solidFill>
                  <a:schemeClr val="tx1"/>
                </a:solidFill>
              </a:rPr>
              <a:t>: relación entre el mercado actual de una empresa y el mercado total de dicho producto</a:t>
            </a:r>
            <a:endParaRPr lang="es-ES" sz="1400" b="1" dirty="0" smtClean="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5. LA INVESTIGACIÓN DE MERCADO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4 Rectángulo redondeado"/>
          <p:cNvSpPr/>
          <p:nvPr/>
        </p:nvSpPr>
        <p:spPr>
          <a:xfrm>
            <a:off x="251521" y="571488"/>
            <a:ext cx="8641653" cy="488094"/>
          </a:xfrm>
          <a:prstGeom prst="roundRect">
            <a:avLst/>
          </a:prstGeom>
          <a:solidFill>
            <a:srgbClr val="99FF9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“Consiste en la </a:t>
            </a:r>
            <a:r>
              <a:rPr lang="es-ES" sz="1400" b="1" u="sng" dirty="0" smtClean="0">
                <a:solidFill>
                  <a:schemeClr val="tx1"/>
                </a:solidFill>
              </a:rPr>
              <a:t>recopilación y análisis de toda la información posible sobre el mercado en el que va a operar la empresa</a:t>
            </a:r>
            <a:r>
              <a:rPr lang="es-ES" sz="1400" dirty="0" smtClean="0">
                <a:solidFill>
                  <a:schemeClr val="tx1"/>
                </a:solidFill>
              </a:rPr>
              <a:t>”</a:t>
            </a:r>
          </a:p>
        </p:txBody>
      </p:sp>
      <p:sp>
        <p:nvSpPr>
          <p:cNvPr id="16" name="17 CuadroTexto"/>
          <p:cNvSpPr txBox="1">
            <a:spLocks noChangeArrowheads="1"/>
          </p:cNvSpPr>
          <p:nvPr/>
        </p:nvSpPr>
        <p:spPr bwMode="auto">
          <a:xfrm>
            <a:off x="431824" y="1255861"/>
            <a:ext cx="1835920"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5.1 Conceptos Básicos</a:t>
            </a:r>
            <a:endParaRPr lang="es-ES" sz="1400" b="1" dirty="0">
              <a:solidFill>
                <a:schemeClr val="tx1"/>
              </a:solidFill>
              <a:latin typeface="+mj-lt"/>
              <a:cs typeface="Arial" charset="0"/>
            </a:endParaRPr>
          </a:p>
        </p:txBody>
      </p:sp>
    </p:spTree>
    <p:extLst>
      <p:ext uri="{BB962C8B-B14F-4D97-AF65-F5344CB8AC3E}">
        <p14:creationId xmlns="" xmlns:p14="http://schemas.microsoft.com/office/powerpoint/2010/main" val="165047287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1203598"/>
            <a:ext cx="8641654" cy="223224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smtClean="0">
                <a:solidFill>
                  <a:schemeClr val="tx1"/>
                </a:solidFill>
              </a:rPr>
              <a:t>“Cualquier bien o servicio que se oferta con la finalidad de satisfacer los deseos del consumidor”</a:t>
            </a:r>
          </a:p>
          <a:p>
            <a:pPr>
              <a:defRPr/>
            </a:pPr>
            <a:endParaRPr lang="es-ES" sz="1400" dirty="0">
              <a:solidFill>
                <a:schemeClr val="tx1"/>
              </a:solidFill>
            </a:endParaRPr>
          </a:p>
          <a:p>
            <a:pPr>
              <a:defRPr/>
            </a:pPr>
            <a:r>
              <a:rPr lang="es-ES" sz="1400" dirty="0" smtClean="0">
                <a:solidFill>
                  <a:schemeClr val="tx1"/>
                </a:solidFill>
              </a:rPr>
              <a:t>Existen una serie de atributos que permiten diferenciar nuestro producto del resto de la competencia:</a:t>
            </a:r>
          </a:p>
          <a:p>
            <a:pPr marL="285750" indent="-285750">
              <a:buFont typeface="Courier New" panose="02070309020205020404" pitchFamily="49" charset="0"/>
              <a:buChar char="o"/>
              <a:defRPr/>
            </a:pPr>
            <a:r>
              <a:rPr lang="es-ES" sz="1400" b="1" u="sng" dirty="0" smtClean="0">
                <a:solidFill>
                  <a:schemeClr val="tx1"/>
                </a:solidFill>
              </a:rPr>
              <a:t>El diseño y el envase</a:t>
            </a:r>
            <a:r>
              <a:rPr lang="es-ES" sz="1400" dirty="0" smtClean="0">
                <a:solidFill>
                  <a:schemeClr val="tx1"/>
                </a:solidFill>
              </a:rPr>
              <a:t>: son directamente observables por el consumidor</a:t>
            </a:r>
          </a:p>
          <a:p>
            <a:pPr>
              <a:defRPr/>
            </a:pPr>
            <a:endParaRPr lang="es-ES" sz="1400" dirty="0" smtClean="0">
              <a:solidFill>
                <a:schemeClr val="tx1"/>
              </a:solidFill>
            </a:endParaRPr>
          </a:p>
          <a:p>
            <a:pPr marL="285750" indent="-285750">
              <a:buFont typeface="Courier New" panose="02070309020205020404" pitchFamily="49" charset="0"/>
              <a:buChar char="o"/>
              <a:defRPr/>
            </a:pPr>
            <a:r>
              <a:rPr lang="es-ES" sz="1400" b="1" u="sng" dirty="0" smtClean="0">
                <a:solidFill>
                  <a:schemeClr val="tx1"/>
                </a:solidFill>
              </a:rPr>
              <a:t>La marca</a:t>
            </a:r>
            <a:r>
              <a:rPr lang="es-ES" sz="1400" dirty="0" smtClean="0">
                <a:solidFill>
                  <a:schemeClr val="tx1"/>
                </a:solidFill>
              </a:rPr>
              <a:t>: el nombre, signo o diseño que sirve para identificar el producto</a:t>
            </a:r>
          </a:p>
          <a:p>
            <a:pPr>
              <a:defRPr/>
            </a:pPr>
            <a:endParaRPr lang="es-ES" sz="1400" dirty="0" smtClean="0">
              <a:solidFill>
                <a:schemeClr val="tx1"/>
              </a:solidFill>
            </a:endParaRPr>
          </a:p>
          <a:p>
            <a:pPr marL="285750" indent="-285750">
              <a:buFont typeface="Courier New" panose="02070309020205020404" pitchFamily="49" charset="0"/>
              <a:buChar char="o"/>
              <a:defRPr/>
            </a:pPr>
            <a:r>
              <a:rPr lang="es-ES" sz="1400" b="1" u="sng" dirty="0" smtClean="0">
                <a:solidFill>
                  <a:schemeClr val="tx1"/>
                </a:solidFill>
              </a:rPr>
              <a:t>Servicios relacionados</a:t>
            </a:r>
            <a:r>
              <a:rPr lang="es-ES" sz="1400" dirty="0" smtClean="0">
                <a:solidFill>
                  <a:schemeClr val="tx1"/>
                </a:solidFill>
              </a:rPr>
              <a:t>: servicio postventa, garantía, asistencia técnica, instalación, entrega a domicilio, mantenimiento, financiación, etc.</a:t>
            </a:r>
            <a:endParaRPr lang="es-ES" sz="1400" b="1" u="sng" dirty="0" smtClean="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5. LA INVESTIGACIÓN DE MERCADO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17 CuadroTexto"/>
          <p:cNvSpPr txBox="1">
            <a:spLocks noChangeArrowheads="1"/>
          </p:cNvSpPr>
          <p:nvPr/>
        </p:nvSpPr>
        <p:spPr bwMode="auto">
          <a:xfrm>
            <a:off x="431824" y="555526"/>
            <a:ext cx="1331864"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5.2 Contenido</a:t>
            </a:r>
            <a:endParaRPr lang="es-ES" sz="1400" b="1" dirty="0">
              <a:solidFill>
                <a:schemeClr val="tx1"/>
              </a:solidFill>
              <a:latin typeface="+mj-lt"/>
              <a:cs typeface="Arial" charset="0"/>
            </a:endParaRPr>
          </a:p>
        </p:txBody>
      </p:sp>
      <p:sp>
        <p:nvSpPr>
          <p:cNvPr id="11" name="17 CuadroTexto"/>
          <p:cNvSpPr txBox="1">
            <a:spLocks noChangeArrowheads="1"/>
          </p:cNvSpPr>
          <p:nvPr/>
        </p:nvSpPr>
        <p:spPr bwMode="auto">
          <a:xfrm>
            <a:off x="584224" y="895821"/>
            <a:ext cx="1331864" cy="307777"/>
          </a:xfrm>
          <a:prstGeom prst="rect">
            <a:avLst/>
          </a:prstGeom>
          <a:solidFill>
            <a:schemeClr val="tx2">
              <a:lumMod val="20000"/>
              <a:lumOff val="8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A) El Producto</a:t>
            </a:r>
            <a:endParaRPr lang="es-ES" sz="1400" b="1" dirty="0">
              <a:solidFill>
                <a:schemeClr val="tx1"/>
              </a:solidFill>
              <a:latin typeface="+mj-lt"/>
              <a:cs typeface="Arial" charset="0"/>
            </a:endParaRPr>
          </a:p>
        </p:txBody>
      </p:sp>
      <p:pic>
        <p:nvPicPr>
          <p:cNvPr id="5122" name="Picture 2" descr="C:\Users\HP1\AppData\Local\Microsoft\Windows\INetCache\IE\JHTMJNMP\fase_madurez[1].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23748" y="3291830"/>
            <a:ext cx="1248339" cy="124833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4047972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HP1\AppData\Local\Microsoft\Windows\INetCache\IE\JHTMJNMP\cafe_y_azucar[1].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727860" y="3287705"/>
            <a:ext cx="1688976" cy="1427185"/>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18 Rectángulo redondeado"/>
          <p:cNvSpPr/>
          <p:nvPr/>
        </p:nvSpPr>
        <p:spPr>
          <a:xfrm>
            <a:off x="251521" y="1000114"/>
            <a:ext cx="8641654" cy="223224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smtClean="0">
                <a:solidFill>
                  <a:schemeClr val="tx1"/>
                </a:solidFill>
              </a:rPr>
              <a:t>También debemos tener en cuenta otra serie de productos que puede afectar o interferir en las ventas del nuestro:</a:t>
            </a:r>
          </a:p>
          <a:p>
            <a:pPr marL="342900" indent="-342900">
              <a:buFont typeface="+mj-lt"/>
              <a:buAutoNum type="alphaUcPeriod"/>
              <a:defRPr/>
            </a:pPr>
            <a:r>
              <a:rPr lang="es-ES" sz="1400" b="1" u="sng" dirty="0" smtClean="0">
                <a:solidFill>
                  <a:schemeClr val="tx1"/>
                </a:solidFill>
              </a:rPr>
              <a:t>PRODUCTOS SUSTITUTIVOS</a:t>
            </a:r>
          </a:p>
          <a:p>
            <a:pPr>
              <a:defRPr/>
            </a:pPr>
            <a:r>
              <a:rPr lang="es-ES" sz="1400" dirty="0" smtClean="0">
                <a:solidFill>
                  <a:schemeClr val="tx1"/>
                </a:solidFill>
              </a:rPr>
              <a:t>Son aquellos que cubren la misma necesidad que el nuestro (Ejemplo: mantequilla/margarina, carne pollo/carne vaca, etc.)</a:t>
            </a:r>
          </a:p>
          <a:p>
            <a:pPr>
              <a:defRPr/>
            </a:pPr>
            <a:endParaRPr lang="es-ES" sz="1400" dirty="0" smtClean="0">
              <a:solidFill>
                <a:schemeClr val="tx1"/>
              </a:solidFill>
            </a:endParaRPr>
          </a:p>
          <a:p>
            <a:pPr marL="342900" indent="-342900">
              <a:buFont typeface="+mj-lt"/>
              <a:buAutoNum type="alphaUcPeriod" startAt="2"/>
              <a:defRPr/>
            </a:pPr>
            <a:r>
              <a:rPr lang="es-ES" sz="1400" b="1" u="sng" dirty="0" smtClean="0">
                <a:solidFill>
                  <a:schemeClr val="tx1"/>
                </a:solidFill>
              </a:rPr>
              <a:t>PRODUCTOS COMPLEMENTARIOS</a:t>
            </a:r>
          </a:p>
          <a:p>
            <a:pPr>
              <a:defRPr/>
            </a:pPr>
            <a:r>
              <a:rPr lang="es-ES" sz="1400" dirty="0" smtClean="0">
                <a:solidFill>
                  <a:schemeClr val="tx1"/>
                </a:solidFill>
              </a:rPr>
              <a:t>Son aquellos que se consumen junto con el nuestro (Ejemplo: impresoras y cartuchos de tinta, cerradura y llave, combustible y vehículo, etc.)</a:t>
            </a: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5. LA INVESTIGACIÓN DE MERCADO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17 CuadroTexto"/>
          <p:cNvSpPr txBox="1">
            <a:spLocks noChangeArrowheads="1"/>
          </p:cNvSpPr>
          <p:nvPr/>
        </p:nvSpPr>
        <p:spPr bwMode="auto">
          <a:xfrm>
            <a:off x="584224" y="642924"/>
            <a:ext cx="1331864" cy="307777"/>
          </a:xfrm>
          <a:prstGeom prst="rect">
            <a:avLst/>
          </a:prstGeom>
          <a:solidFill>
            <a:schemeClr val="tx2">
              <a:lumMod val="20000"/>
              <a:lumOff val="8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A) El Producto</a:t>
            </a:r>
            <a:endParaRPr lang="es-ES" sz="1400" b="1" dirty="0">
              <a:solidFill>
                <a:schemeClr val="tx1"/>
              </a:solidFill>
              <a:latin typeface="+mj-lt"/>
              <a:cs typeface="Arial" charset="0"/>
            </a:endParaRPr>
          </a:p>
        </p:txBody>
      </p:sp>
      <p:pic>
        <p:nvPicPr>
          <p:cNvPr id="6146" name="Picture 2" descr="C:\Users\HP1\AppData\Local\Microsoft\Windows\INetCache\IE\9XEZF8MC\070417163350752[1].jp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164288" y="3402121"/>
            <a:ext cx="970418" cy="1169893"/>
          </a:xfrm>
          <a:prstGeom prst="rect">
            <a:avLst/>
          </a:prstGeom>
          <a:noFill/>
          <a:extLst>
            <a:ext uri="{909E8E84-426E-40DD-AFC4-6F175D3DCCD1}">
              <a14:hiddenFill xmlns="" xmlns:a14="http://schemas.microsoft.com/office/drawing/2010/main">
                <a:solidFill>
                  <a:srgbClr val="FFFFFF"/>
                </a:solidFill>
              </a14:hiddenFill>
            </a:ext>
          </a:extLst>
        </p:spPr>
      </p:pic>
      <p:pic>
        <p:nvPicPr>
          <p:cNvPr id="6149" name="Picture 5" descr="C:\Users\HP1\AppData\Local\Microsoft\Windows\INetCache\IE\P0TMR02L\puerta-llave[1].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851321" y="3357568"/>
            <a:ext cx="912367" cy="11404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8520989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928676"/>
            <a:ext cx="8641654" cy="129614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smtClean="0">
                <a:solidFill>
                  <a:schemeClr val="tx1"/>
                </a:solidFill>
              </a:rPr>
              <a:t>Para realizar un buen análisis de los consumidores tendremos que conocer:</a:t>
            </a:r>
          </a:p>
          <a:p>
            <a:pPr marL="285750" indent="-285750">
              <a:buFont typeface="Arial" panose="020B0604020202020204" pitchFamily="34" charset="0"/>
              <a:buChar char="•"/>
              <a:defRPr/>
            </a:pPr>
            <a:r>
              <a:rPr lang="es-ES" sz="1400" dirty="0" smtClean="0">
                <a:solidFill>
                  <a:schemeClr val="tx1"/>
                </a:solidFill>
              </a:rPr>
              <a:t>Los consumidores potenciales, su número y distribución geográfica</a:t>
            </a:r>
          </a:p>
          <a:p>
            <a:pPr marL="285750" indent="-285750">
              <a:buFont typeface="Arial" panose="020B0604020202020204" pitchFamily="34" charset="0"/>
              <a:buChar char="•"/>
              <a:defRPr/>
            </a:pPr>
            <a:r>
              <a:rPr lang="es-ES" sz="1400" dirty="0" smtClean="0">
                <a:solidFill>
                  <a:schemeClr val="tx1"/>
                </a:solidFill>
              </a:rPr>
              <a:t>Las características de estos consumidores potenciales: necesidades y expectativas, pautas de consumo, hábitos de compra, etc.</a:t>
            </a:r>
          </a:p>
          <a:p>
            <a:pPr marL="285750" indent="-285750">
              <a:buFont typeface="Arial" panose="020B0604020202020204" pitchFamily="34" charset="0"/>
              <a:buChar char="•"/>
              <a:defRPr/>
            </a:pPr>
            <a:r>
              <a:rPr lang="es-ES" sz="1400" dirty="0" smtClean="0">
                <a:solidFill>
                  <a:schemeClr val="tx1"/>
                </a:solidFill>
              </a:rPr>
              <a:t>Capacidad de nuestro producto para satisfacer las necesidades no cubiertas de los consumidores</a:t>
            </a: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5. LA INVESTIGACIÓN DE MERCADO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17 CuadroTexto"/>
          <p:cNvSpPr txBox="1">
            <a:spLocks noChangeArrowheads="1"/>
          </p:cNvSpPr>
          <p:nvPr/>
        </p:nvSpPr>
        <p:spPr bwMode="auto">
          <a:xfrm>
            <a:off x="584223" y="571486"/>
            <a:ext cx="1827537" cy="307777"/>
          </a:xfrm>
          <a:prstGeom prst="rect">
            <a:avLst/>
          </a:prstGeom>
          <a:solidFill>
            <a:schemeClr val="tx2">
              <a:lumMod val="20000"/>
              <a:lumOff val="8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a:solidFill>
                  <a:schemeClr val="tx1"/>
                </a:solidFill>
                <a:latin typeface="+mj-lt"/>
                <a:cs typeface="Arial" charset="0"/>
              </a:rPr>
              <a:t>B</a:t>
            </a:r>
            <a:r>
              <a:rPr lang="es-ES" sz="1400" b="1" dirty="0" smtClean="0">
                <a:solidFill>
                  <a:schemeClr val="tx1"/>
                </a:solidFill>
                <a:latin typeface="+mj-lt"/>
                <a:cs typeface="Arial" charset="0"/>
              </a:rPr>
              <a:t>) Los Consumidores</a:t>
            </a:r>
            <a:endParaRPr lang="es-ES" sz="1400" b="1" dirty="0">
              <a:solidFill>
                <a:schemeClr val="tx1"/>
              </a:solidFill>
              <a:latin typeface="+mj-lt"/>
              <a:cs typeface="Arial" charset="0"/>
            </a:endParaRPr>
          </a:p>
        </p:txBody>
      </p:sp>
      <p:pic>
        <p:nvPicPr>
          <p:cNvPr id="7170" name="Picture 2" descr="C:\Users\HP1\AppData\Local\Microsoft\Windows\INetCache\IE\P3RDS4BI\Nuevos-consumidores[1].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799377" y="2428874"/>
            <a:ext cx="3497081" cy="183596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8977388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Rectángulo redondeado"/>
          <p:cNvSpPr/>
          <p:nvPr/>
        </p:nvSpPr>
        <p:spPr>
          <a:xfrm>
            <a:off x="251520" y="3925082"/>
            <a:ext cx="8641654" cy="504056"/>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smtClean="0">
                <a:solidFill>
                  <a:schemeClr val="tx1"/>
                </a:solidFill>
              </a:rPr>
              <a:t>Realizar un estudio de todo lo que rodea a la empresa: entorno legal, económico, tecnológico, infraestructuras, etc.</a:t>
            </a:r>
          </a:p>
        </p:txBody>
      </p:sp>
      <p:sp>
        <p:nvSpPr>
          <p:cNvPr id="17" name="16 Rectángulo redondeado"/>
          <p:cNvSpPr/>
          <p:nvPr/>
        </p:nvSpPr>
        <p:spPr>
          <a:xfrm>
            <a:off x="251520" y="3067826"/>
            <a:ext cx="7560840" cy="504056"/>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smtClean="0">
                <a:solidFill>
                  <a:schemeClr val="tx1"/>
                </a:solidFill>
              </a:rPr>
              <a:t>Quiénes pueden ser nuestro proveedores, la calidad de sus productos y cuál es su política de precios</a:t>
            </a:r>
          </a:p>
        </p:txBody>
      </p:sp>
      <p:sp>
        <p:nvSpPr>
          <p:cNvPr id="19" name="18 Rectángulo redondeado"/>
          <p:cNvSpPr/>
          <p:nvPr/>
        </p:nvSpPr>
        <p:spPr>
          <a:xfrm>
            <a:off x="251521" y="987004"/>
            <a:ext cx="8641654" cy="165618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smtClean="0">
                <a:solidFill>
                  <a:schemeClr val="tx1"/>
                </a:solidFill>
              </a:rPr>
              <a:t>Los pasos que debemos dar para analizar nuestras empresas competidoras son:</a:t>
            </a:r>
          </a:p>
          <a:p>
            <a:pPr marL="285750" indent="-285750">
              <a:buFont typeface="Arial" panose="020B0604020202020204" pitchFamily="34" charset="0"/>
              <a:buChar char="•"/>
              <a:defRPr/>
            </a:pPr>
            <a:r>
              <a:rPr lang="es-ES" sz="1400" b="1" u="sng" dirty="0" smtClean="0">
                <a:solidFill>
                  <a:schemeClr val="tx1"/>
                </a:solidFill>
              </a:rPr>
              <a:t>Identificar la competencia</a:t>
            </a:r>
            <a:r>
              <a:rPr lang="es-ES" sz="1400" dirty="0" smtClean="0">
                <a:solidFill>
                  <a:schemeClr val="tx1"/>
                </a:solidFill>
              </a:rPr>
              <a:t>: empresas que fabrican un mismo producto, similar o sustitutivo</a:t>
            </a:r>
          </a:p>
          <a:p>
            <a:pPr>
              <a:defRPr/>
            </a:pPr>
            <a:endParaRPr lang="es-ES" sz="1400" dirty="0" smtClean="0">
              <a:solidFill>
                <a:schemeClr val="tx1"/>
              </a:solidFill>
            </a:endParaRPr>
          </a:p>
          <a:p>
            <a:pPr marL="285750" indent="-285750">
              <a:buFont typeface="Arial" panose="020B0604020202020204" pitchFamily="34" charset="0"/>
              <a:buChar char="•"/>
              <a:defRPr/>
            </a:pPr>
            <a:r>
              <a:rPr lang="es-ES" sz="1400" b="1" u="sng" dirty="0" smtClean="0">
                <a:solidFill>
                  <a:schemeClr val="tx1"/>
                </a:solidFill>
              </a:rPr>
              <a:t>Analizar la competencia</a:t>
            </a:r>
            <a:r>
              <a:rPr lang="es-ES" sz="1400" dirty="0" smtClean="0">
                <a:solidFill>
                  <a:schemeClr val="tx1"/>
                </a:solidFill>
              </a:rPr>
              <a:t>: características de su producto, cuota de mercado, política de precios, promoción y distribución, etc.</a:t>
            </a:r>
          </a:p>
          <a:p>
            <a:pPr>
              <a:defRPr/>
            </a:pPr>
            <a:endParaRPr lang="es-ES" sz="1400" dirty="0" smtClean="0">
              <a:solidFill>
                <a:schemeClr val="tx1"/>
              </a:solidFill>
            </a:endParaRPr>
          </a:p>
          <a:p>
            <a:pPr marL="285750" indent="-285750">
              <a:buFont typeface="Arial" panose="020B0604020202020204" pitchFamily="34" charset="0"/>
              <a:buChar char="•"/>
              <a:defRPr/>
            </a:pPr>
            <a:r>
              <a:rPr lang="es-ES" sz="1400" b="1" u="sng" dirty="0" smtClean="0">
                <a:solidFill>
                  <a:schemeClr val="tx1"/>
                </a:solidFill>
              </a:rPr>
              <a:t>Realizar un análisis DAFO</a:t>
            </a: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5. LA INVESTIGACIÓN DE MERCADO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17 CuadroTexto"/>
          <p:cNvSpPr txBox="1">
            <a:spLocks noChangeArrowheads="1"/>
          </p:cNvSpPr>
          <p:nvPr/>
        </p:nvSpPr>
        <p:spPr bwMode="auto">
          <a:xfrm>
            <a:off x="584223" y="620899"/>
            <a:ext cx="1611513" cy="307777"/>
          </a:xfrm>
          <a:prstGeom prst="rect">
            <a:avLst/>
          </a:prstGeom>
          <a:solidFill>
            <a:schemeClr val="tx2">
              <a:lumMod val="20000"/>
              <a:lumOff val="8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C) La Competencia</a:t>
            </a:r>
            <a:endParaRPr lang="es-ES" sz="1400" b="1" dirty="0">
              <a:solidFill>
                <a:schemeClr val="tx1"/>
              </a:solidFill>
              <a:latin typeface="+mj-lt"/>
              <a:cs typeface="Arial" charset="0"/>
            </a:endParaRPr>
          </a:p>
        </p:txBody>
      </p:sp>
      <p:pic>
        <p:nvPicPr>
          <p:cNvPr id="8194" name="Picture 2" descr="C:\Users\HP1\AppData\Local\Microsoft\Windows\INetCache\IE\P0TMR02L\competencia[1].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380287" y="500048"/>
            <a:ext cx="1304801" cy="977341"/>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17 CuadroTexto"/>
          <p:cNvSpPr txBox="1">
            <a:spLocks noChangeArrowheads="1"/>
          </p:cNvSpPr>
          <p:nvPr/>
        </p:nvSpPr>
        <p:spPr bwMode="auto">
          <a:xfrm>
            <a:off x="584223" y="2764039"/>
            <a:ext cx="1611513" cy="307777"/>
          </a:xfrm>
          <a:prstGeom prst="rect">
            <a:avLst/>
          </a:prstGeom>
          <a:solidFill>
            <a:schemeClr val="tx2">
              <a:lumMod val="20000"/>
              <a:lumOff val="8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a:solidFill>
                  <a:schemeClr val="tx1"/>
                </a:solidFill>
                <a:latin typeface="+mj-lt"/>
                <a:cs typeface="Arial" charset="0"/>
              </a:rPr>
              <a:t>D</a:t>
            </a:r>
            <a:r>
              <a:rPr lang="es-ES" sz="1400" b="1" dirty="0" smtClean="0">
                <a:solidFill>
                  <a:schemeClr val="tx1"/>
                </a:solidFill>
                <a:latin typeface="+mj-lt"/>
                <a:cs typeface="Arial" charset="0"/>
              </a:rPr>
              <a:t>) Los Proveedores</a:t>
            </a:r>
            <a:endParaRPr lang="es-ES" sz="1400" b="1" dirty="0">
              <a:solidFill>
                <a:schemeClr val="tx1"/>
              </a:solidFill>
              <a:latin typeface="+mj-lt"/>
              <a:cs typeface="Arial" charset="0"/>
            </a:endParaRPr>
          </a:p>
        </p:txBody>
      </p:sp>
      <p:sp>
        <p:nvSpPr>
          <p:cNvPr id="18" name="17 CuadroTexto"/>
          <p:cNvSpPr txBox="1">
            <a:spLocks noChangeArrowheads="1"/>
          </p:cNvSpPr>
          <p:nvPr/>
        </p:nvSpPr>
        <p:spPr bwMode="auto">
          <a:xfrm>
            <a:off x="584223" y="3643320"/>
            <a:ext cx="1179465" cy="307777"/>
          </a:xfrm>
          <a:prstGeom prst="rect">
            <a:avLst/>
          </a:prstGeom>
          <a:solidFill>
            <a:schemeClr val="tx2">
              <a:lumMod val="20000"/>
              <a:lumOff val="8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E) El Entorno</a:t>
            </a:r>
            <a:endParaRPr lang="es-ES" sz="1400" b="1" dirty="0">
              <a:solidFill>
                <a:schemeClr val="tx1"/>
              </a:solidFill>
              <a:latin typeface="+mj-lt"/>
              <a:cs typeface="Arial" charset="0"/>
            </a:endParaRPr>
          </a:p>
        </p:txBody>
      </p:sp>
      <p:pic>
        <p:nvPicPr>
          <p:cNvPr id="8195" name="Picture 3" descr="C:\Users\HP1\AppData\Local\Microsoft\Windows\INetCache\IE\9XEZF8MC\44-proveedores[1].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884368" y="2843218"/>
            <a:ext cx="1103820" cy="94297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5712242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699542"/>
            <a:ext cx="8641654" cy="2160240"/>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Consiste en la recopilación y análisis de información sobre el mercado en el que va a operar la empresa. Es un proceso organizado, sistemático y objetivo, cuya finalidad es favorecer la toma de decisiones, establecer objetivos y diseñar políticas de actuación.</a:t>
            </a:r>
          </a:p>
          <a:p>
            <a:pPr algn="just">
              <a:defRPr/>
            </a:pPr>
            <a:endParaRPr lang="es-ES" sz="1400" b="1" u="sng" dirty="0">
              <a:solidFill>
                <a:schemeClr val="tx1"/>
              </a:solidFill>
            </a:endParaRPr>
          </a:p>
          <a:p>
            <a:pPr algn="just">
              <a:defRPr/>
            </a:pPr>
            <a:r>
              <a:rPr lang="es-ES" sz="1400" b="1" u="sng" dirty="0" smtClean="0">
                <a:solidFill>
                  <a:schemeClr val="tx1"/>
                </a:solidFill>
              </a:rPr>
              <a:t>FASES</a:t>
            </a:r>
          </a:p>
          <a:p>
            <a:pPr marL="342900" indent="-342900" algn="just">
              <a:buFont typeface="+mj-lt"/>
              <a:buAutoNum type="arabicPeriod"/>
              <a:defRPr/>
            </a:pPr>
            <a:r>
              <a:rPr lang="es-ES" sz="1400" dirty="0" smtClean="0">
                <a:solidFill>
                  <a:schemeClr val="tx1"/>
                </a:solidFill>
              </a:rPr>
              <a:t>Establecer el objeto de la investigación</a:t>
            </a:r>
          </a:p>
          <a:p>
            <a:pPr marL="342900" indent="-342900" algn="just">
              <a:buFont typeface="+mj-lt"/>
              <a:buAutoNum type="arabicPeriod"/>
              <a:defRPr/>
            </a:pPr>
            <a:r>
              <a:rPr lang="es-ES" sz="1400" dirty="0" smtClean="0">
                <a:solidFill>
                  <a:schemeClr val="tx1"/>
                </a:solidFill>
              </a:rPr>
              <a:t>Diseñar la investigación</a:t>
            </a:r>
          </a:p>
          <a:p>
            <a:pPr marL="342900" indent="-342900" algn="just">
              <a:buFont typeface="+mj-lt"/>
              <a:buAutoNum type="arabicPeriod"/>
              <a:defRPr/>
            </a:pPr>
            <a:r>
              <a:rPr lang="es-ES" sz="1400" dirty="0" smtClean="0">
                <a:solidFill>
                  <a:schemeClr val="tx1"/>
                </a:solidFill>
              </a:rPr>
              <a:t>Obtener información (fiabilidad: procedencia y actualidad)</a:t>
            </a:r>
          </a:p>
          <a:p>
            <a:pPr marL="342900" indent="-342900" algn="just">
              <a:buFont typeface="+mj-lt"/>
              <a:buAutoNum type="arabicPeriod"/>
              <a:defRPr/>
            </a:pPr>
            <a:r>
              <a:rPr lang="es-ES" sz="1400" dirty="0" smtClean="0">
                <a:solidFill>
                  <a:schemeClr val="tx1"/>
                </a:solidFill>
              </a:rPr>
              <a:t>Tratamiento y análisis de los datos (análisis e interpretación)</a:t>
            </a: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6. EL PROCESO DE INVESTIGACIÓN DE MERCADO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18" name="Picture 2" descr="C:\Users\HP1\AppData\Local\Microsoft\Windows\INetCache\IE\JHTMJNMP\Investigacion_de_Mercados[1].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436095" y="1732484"/>
            <a:ext cx="3124875" cy="28554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139741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1000114"/>
            <a:ext cx="8641654" cy="942374"/>
          </a:xfrm>
          <a:prstGeom prst="roundRect">
            <a:avLst/>
          </a:prstGeom>
          <a:solidFill>
            <a:srgbClr val="FFFF6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a:buFont typeface="Arial" panose="020B0604020202020204" pitchFamily="34" charset="0"/>
              <a:buChar char="•"/>
              <a:defRPr/>
            </a:pPr>
            <a:r>
              <a:rPr lang="es-ES" sz="1400" b="1" u="sng" dirty="0" smtClean="0">
                <a:solidFill>
                  <a:schemeClr val="tx1"/>
                </a:solidFill>
              </a:rPr>
              <a:t>Investigación cuantitativa</a:t>
            </a:r>
            <a:r>
              <a:rPr lang="es-ES" sz="1400" dirty="0" smtClean="0">
                <a:solidFill>
                  <a:schemeClr val="tx1"/>
                </a:solidFill>
              </a:rPr>
              <a:t>: persigue recoger información objetiva y medible. Seleccionar una </a:t>
            </a:r>
            <a:r>
              <a:rPr lang="es-ES" sz="1400" b="1" u="sng" dirty="0" smtClean="0">
                <a:solidFill>
                  <a:schemeClr val="tx1"/>
                </a:solidFill>
              </a:rPr>
              <a:t>muestra</a:t>
            </a:r>
            <a:r>
              <a:rPr lang="es-ES" sz="1400" dirty="0" smtClean="0">
                <a:solidFill>
                  <a:schemeClr val="tx1"/>
                </a:solidFill>
              </a:rPr>
              <a:t> representativa de la población que se quiera estudiar </a:t>
            </a:r>
          </a:p>
          <a:p>
            <a:pPr algn="just">
              <a:defRPr/>
            </a:pPr>
            <a:r>
              <a:rPr lang="es-ES" sz="1400" dirty="0">
                <a:solidFill>
                  <a:schemeClr val="tx1"/>
                </a:solidFill>
              </a:rPr>
              <a:t>	</a:t>
            </a:r>
            <a:r>
              <a:rPr lang="es-ES" sz="1400" dirty="0" smtClean="0">
                <a:solidFill>
                  <a:schemeClr val="tx1"/>
                </a:solidFill>
              </a:rPr>
              <a:t>Herramienta más común: </a:t>
            </a:r>
            <a:r>
              <a:rPr lang="es-ES" sz="1400" b="1" dirty="0" smtClean="0">
                <a:solidFill>
                  <a:schemeClr val="tx1"/>
                </a:solidFill>
              </a:rPr>
              <a:t>ENCUESTA</a:t>
            </a:r>
          </a:p>
        </p:txBody>
      </p: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6. EL PROCESO DE INVESTIGACIÓN DE MERCADO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6" name="17 CuadroTexto"/>
          <p:cNvSpPr txBox="1">
            <a:spLocks noChangeArrowheads="1"/>
          </p:cNvSpPr>
          <p:nvPr/>
        </p:nvSpPr>
        <p:spPr bwMode="auto">
          <a:xfrm>
            <a:off x="431823" y="555526"/>
            <a:ext cx="2123953"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6.1 Tipos de investigación</a:t>
            </a:r>
            <a:endParaRPr lang="es-ES" sz="1400" b="1" dirty="0">
              <a:solidFill>
                <a:schemeClr val="tx1"/>
              </a:solidFill>
              <a:latin typeface="+mj-lt"/>
              <a:cs typeface="Arial" charset="0"/>
            </a:endParaRPr>
          </a:p>
        </p:txBody>
      </p:sp>
      <p:sp>
        <p:nvSpPr>
          <p:cNvPr id="2" name="1 Flecha doblada hacia arriba"/>
          <p:cNvSpPr/>
          <p:nvPr/>
        </p:nvSpPr>
        <p:spPr>
          <a:xfrm rot="5400000">
            <a:off x="953873" y="1571895"/>
            <a:ext cx="180573" cy="1800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10 Rectángulo redondeado"/>
          <p:cNvSpPr/>
          <p:nvPr/>
        </p:nvSpPr>
        <p:spPr>
          <a:xfrm>
            <a:off x="288064" y="2071684"/>
            <a:ext cx="8641654" cy="714380"/>
          </a:xfrm>
          <a:prstGeom prst="roundRect">
            <a:avLst/>
          </a:prstGeom>
          <a:solidFill>
            <a:schemeClr val="tx2">
              <a:lumMod val="40000"/>
              <a:lumOff val="6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a:buFont typeface="Arial" panose="020B0604020202020204" pitchFamily="34" charset="0"/>
              <a:buChar char="•"/>
              <a:defRPr/>
            </a:pPr>
            <a:r>
              <a:rPr lang="es-ES" sz="1400" b="1" u="sng" dirty="0" smtClean="0">
                <a:solidFill>
                  <a:schemeClr val="tx1"/>
                </a:solidFill>
              </a:rPr>
              <a:t>Investigación cualitativa</a:t>
            </a:r>
            <a:r>
              <a:rPr lang="es-ES" sz="1400" dirty="0" smtClean="0">
                <a:solidFill>
                  <a:schemeClr val="tx1"/>
                </a:solidFill>
              </a:rPr>
              <a:t>: permite que la persona estudiada formule su opinión libremente, sin las limitaciones de un formulario cerrado. Las herramientas más comunes son:</a:t>
            </a:r>
          </a:p>
        </p:txBody>
      </p:sp>
      <p:sp>
        <p:nvSpPr>
          <p:cNvPr id="15" name="14 Rectángulo redondeado"/>
          <p:cNvSpPr/>
          <p:nvPr/>
        </p:nvSpPr>
        <p:spPr>
          <a:xfrm>
            <a:off x="1571604" y="3143254"/>
            <a:ext cx="7358114" cy="928694"/>
          </a:xfrm>
          <a:prstGeom prst="roundRect">
            <a:avLst/>
          </a:prstGeom>
          <a:solidFill>
            <a:schemeClr val="accent5">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15950" indent="-342900" algn="just">
              <a:buFont typeface="+mj-lt"/>
              <a:buAutoNum type="alphaLcParenR"/>
              <a:defRPr/>
            </a:pPr>
            <a:r>
              <a:rPr lang="es-ES" sz="1400" b="1" i="1" u="sng" dirty="0" smtClean="0">
                <a:solidFill>
                  <a:schemeClr val="tx1"/>
                </a:solidFill>
              </a:rPr>
              <a:t>La Observación</a:t>
            </a:r>
            <a:r>
              <a:rPr lang="es-ES" sz="1400" dirty="0" smtClean="0">
                <a:solidFill>
                  <a:schemeClr val="tx1"/>
                </a:solidFill>
              </a:rPr>
              <a:t>: técnica basada en ver y estudiar los hechos y comportamientos de interés. (Planificación de qué lugares observaremos: a qué hora, en qué nos fijaremos, forma de contabilizar, recoger información, etc.)</a:t>
            </a:r>
          </a:p>
        </p:txBody>
      </p:sp>
      <p:pic>
        <p:nvPicPr>
          <p:cNvPr id="18" name="Picture 2" descr="C:\Users\HP1\AppData\Local\Microsoft\Windows\INetCache\IE\P3RDS4BI\cliente_misterioso[1].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4282" y="3071816"/>
            <a:ext cx="1198731" cy="1390836"/>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20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cxnSp>
        <p:nvCxnSpPr>
          <p:cNvPr id="23" name="2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4"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5214081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6. EL PROCESO DE INVESTIGACIÓN DE MERCADO</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4 Rectángulo redondeado"/>
          <p:cNvSpPr/>
          <p:nvPr/>
        </p:nvSpPr>
        <p:spPr>
          <a:xfrm>
            <a:off x="214282" y="571486"/>
            <a:ext cx="8643998" cy="2286016"/>
          </a:xfrm>
          <a:prstGeom prst="roundRect">
            <a:avLst/>
          </a:prstGeom>
          <a:solidFill>
            <a:schemeClr val="accent5">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15950" indent="-342900" algn="just">
              <a:buFont typeface="+mj-lt"/>
              <a:buAutoNum type="alphaLcParenR" startAt="2"/>
              <a:defRPr/>
            </a:pPr>
            <a:r>
              <a:rPr lang="es-ES" sz="1400" b="1" i="1" u="sng" dirty="0" smtClean="0">
                <a:solidFill>
                  <a:schemeClr val="tx1"/>
                </a:solidFill>
              </a:rPr>
              <a:t>La Experimentación</a:t>
            </a:r>
            <a:r>
              <a:rPr lang="es-ES" sz="1400" dirty="0" smtClean="0">
                <a:solidFill>
                  <a:schemeClr val="tx1"/>
                </a:solidFill>
              </a:rPr>
              <a:t>: intervenir en la realidad modificando algunas variables y estudiar cómo afectan esas modificaciones a otras variables. Se suele utilizar para testar nuevos productos, envases, etc.</a:t>
            </a:r>
          </a:p>
          <a:p>
            <a:pPr marL="628650" algn="just">
              <a:defRPr/>
            </a:pPr>
            <a:r>
              <a:rPr lang="es-ES" sz="1400" dirty="0" smtClean="0">
                <a:solidFill>
                  <a:schemeClr val="tx1"/>
                </a:solidFill>
              </a:rPr>
              <a:t>Se suelen utilizar los siguientes experimentos:</a:t>
            </a:r>
          </a:p>
          <a:p>
            <a:pPr marL="914400" indent="-285750" algn="just">
              <a:buFont typeface="Arial" panose="020B0604020202020204" pitchFamily="34" charset="0"/>
              <a:buChar char="•"/>
              <a:defRPr/>
            </a:pPr>
            <a:r>
              <a:rPr lang="es-ES" sz="1400" i="1" u="sng" dirty="0" smtClean="0">
                <a:solidFill>
                  <a:schemeClr val="tx1"/>
                </a:solidFill>
              </a:rPr>
              <a:t>Pruebas ciegas</a:t>
            </a:r>
            <a:r>
              <a:rPr lang="es-ES" sz="1400" dirty="0" smtClean="0">
                <a:solidFill>
                  <a:schemeClr val="tx1"/>
                </a:solidFill>
              </a:rPr>
              <a:t>: dar a probar a los participantes varios productos sin que puedan distinguirlos por marca (valorar las propiedades del producto)</a:t>
            </a:r>
          </a:p>
          <a:p>
            <a:pPr marL="914400" indent="-285750" algn="just">
              <a:buFont typeface="Arial" panose="020B0604020202020204" pitchFamily="34" charset="0"/>
              <a:buChar char="•"/>
              <a:defRPr/>
            </a:pPr>
            <a:r>
              <a:rPr lang="es-ES" sz="1400" i="1" u="sng" dirty="0" smtClean="0">
                <a:solidFill>
                  <a:schemeClr val="tx1"/>
                </a:solidFill>
              </a:rPr>
              <a:t>Pruebas de envase</a:t>
            </a:r>
            <a:r>
              <a:rPr lang="es-ES" sz="1400" dirty="0" smtClean="0">
                <a:solidFill>
                  <a:schemeClr val="tx1"/>
                </a:solidFill>
              </a:rPr>
              <a:t>: enseñar a los participantes prototipos de envases para que opinen sobre su estética y funcionalidad</a:t>
            </a:r>
          </a:p>
          <a:p>
            <a:pPr marL="914400" indent="-285750" algn="just">
              <a:buFont typeface="Arial" panose="020B0604020202020204" pitchFamily="34" charset="0"/>
              <a:buChar char="•"/>
              <a:defRPr/>
            </a:pPr>
            <a:r>
              <a:rPr lang="es-ES" sz="1400" i="1" u="sng" dirty="0" smtClean="0">
                <a:solidFill>
                  <a:schemeClr val="tx1"/>
                </a:solidFill>
              </a:rPr>
              <a:t>Tiendas simuladas</a:t>
            </a:r>
            <a:r>
              <a:rPr lang="es-ES" sz="1400" dirty="0" smtClean="0">
                <a:solidFill>
                  <a:schemeClr val="tx1"/>
                </a:solidFill>
              </a:rPr>
              <a:t>: representar el escenario de una tienda y modificar ciertos elementos para ver cómo influyen estos cambios en el comportamiento de los consumidores</a:t>
            </a:r>
          </a:p>
        </p:txBody>
      </p:sp>
      <p:sp>
        <p:nvSpPr>
          <p:cNvPr id="17" name="16 Rectángulo redondeado"/>
          <p:cNvSpPr/>
          <p:nvPr/>
        </p:nvSpPr>
        <p:spPr>
          <a:xfrm>
            <a:off x="285720" y="3071816"/>
            <a:ext cx="8572560" cy="571504"/>
          </a:xfrm>
          <a:prstGeom prst="roundRect">
            <a:avLst/>
          </a:prstGeom>
          <a:solidFill>
            <a:schemeClr val="accent5">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15950" indent="-342900" algn="just">
              <a:buFont typeface="+mj-lt"/>
              <a:buAutoNum type="alphaLcParenR" startAt="3"/>
              <a:defRPr/>
            </a:pPr>
            <a:r>
              <a:rPr lang="es-ES" sz="1400" b="1" i="1" u="sng" dirty="0" smtClean="0">
                <a:solidFill>
                  <a:schemeClr val="tx1"/>
                </a:solidFill>
              </a:rPr>
              <a:t>La Pseudocompra o cliente fantasma</a:t>
            </a:r>
            <a:r>
              <a:rPr lang="es-ES" sz="1400" dirty="0" smtClean="0">
                <a:solidFill>
                  <a:schemeClr val="tx1"/>
                </a:solidFill>
              </a:rPr>
              <a:t>: consiste en realizar una compra a la competencia para recoger información sobre el funcionamiento habitual de una empresa similar</a:t>
            </a:r>
          </a:p>
        </p:txBody>
      </p:sp>
      <p:sp>
        <p:nvSpPr>
          <p:cNvPr id="142338" name="AutoShape 2" descr="El cliente misterioso en el ámbito turístico y hotelero - Entorno Turístic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2339" name="Picture 3"/>
          <p:cNvPicPr>
            <a:picLocks noChangeAspect="1" noChangeArrowheads="1"/>
          </p:cNvPicPr>
          <p:nvPr/>
        </p:nvPicPr>
        <p:blipFill>
          <a:blip r:embed="rId4"/>
          <a:srcRect/>
          <a:stretch>
            <a:fillRect/>
          </a:stretch>
        </p:blipFill>
        <p:spPr bwMode="auto">
          <a:xfrm>
            <a:off x="2550827" y="4000510"/>
            <a:ext cx="1878297" cy="1000132"/>
          </a:xfrm>
          <a:prstGeom prst="rect">
            <a:avLst/>
          </a:prstGeom>
          <a:noFill/>
          <a:ln w="9525">
            <a:noFill/>
            <a:miter lim="800000"/>
            <a:headEnd/>
            <a:tailEnd/>
          </a:ln>
          <a:effectLst/>
        </p:spPr>
      </p:pic>
      <p:pic>
        <p:nvPicPr>
          <p:cNvPr id="142340" name="Picture 4"/>
          <p:cNvPicPr>
            <a:picLocks noChangeAspect="1" noChangeArrowheads="1"/>
          </p:cNvPicPr>
          <p:nvPr/>
        </p:nvPicPr>
        <p:blipFill>
          <a:blip r:embed="rId5"/>
          <a:srcRect/>
          <a:stretch>
            <a:fillRect/>
          </a:stretch>
        </p:blipFill>
        <p:spPr bwMode="auto">
          <a:xfrm>
            <a:off x="4929190" y="3801550"/>
            <a:ext cx="1500198" cy="1341950"/>
          </a:xfrm>
          <a:prstGeom prst="rect">
            <a:avLst/>
          </a:prstGeom>
          <a:noFill/>
          <a:ln w="9525">
            <a:noFill/>
            <a:miter lim="800000"/>
            <a:headEnd/>
            <a:tailEnd/>
          </a:ln>
          <a:effectLst/>
        </p:spPr>
      </p:pic>
    </p:spTree>
    <p:extLst>
      <p:ext uri="{BB962C8B-B14F-4D97-AF65-F5344CB8AC3E}">
        <p14:creationId xmlns="" xmlns:p14="http://schemas.microsoft.com/office/powerpoint/2010/main" val="127393800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627534"/>
            <a:ext cx="8641654" cy="187220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smtClean="0">
                <a:solidFill>
                  <a:schemeClr val="tx1"/>
                </a:solidFill>
              </a:rPr>
              <a:t>El pensamiento creativo se puede aprender, no es espontáneo, por eso hay que trabajarlo con asiduidad. Procedimiento:</a:t>
            </a:r>
          </a:p>
          <a:p>
            <a:pPr marL="342900" indent="-342900">
              <a:buFont typeface="+mj-lt"/>
              <a:buAutoNum type="arabicPeriod"/>
              <a:defRPr/>
            </a:pPr>
            <a:r>
              <a:rPr lang="es-ES" sz="1400" dirty="0" smtClean="0">
                <a:solidFill>
                  <a:schemeClr val="tx1"/>
                </a:solidFill>
              </a:rPr>
              <a:t>Recopilar cuanta mayor información sea posible</a:t>
            </a:r>
          </a:p>
          <a:p>
            <a:pPr marL="342900" indent="-342900">
              <a:buFont typeface="+mj-lt"/>
              <a:buAutoNum type="arabicPeriod"/>
              <a:defRPr/>
            </a:pPr>
            <a:r>
              <a:rPr lang="es-ES" sz="1400" dirty="0" smtClean="0">
                <a:solidFill>
                  <a:schemeClr val="tx1"/>
                </a:solidFill>
              </a:rPr>
              <a:t>Organizar y valorar toda esa información</a:t>
            </a:r>
          </a:p>
          <a:p>
            <a:pPr marL="342900" indent="-342900">
              <a:buFont typeface="+mj-lt"/>
              <a:buAutoNum type="arabicPeriod"/>
              <a:defRPr/>
            </a:pPr>
            <a:r>
              <a:rPr lang="es-ES" sz="1400" dirty="0" smtClean="0">
                <a:solidFill>
                  <a:schemeClr val="tx1"/>
                </a:solidFill>
              </a:rPr>
              <a:t>Proceso de incubación (búsqueda de una solución)</a:t>
            </a:r>
          </a:p>
          <a:p>
            <a:pPr marL="342900" indent="-342900">
              <a:buFont typeface="+mj-lt"/>
              <a:buAutoNum type="arabicPeriod"/>
              <a:defRPr/>
            </a:pPr>
            <a:r>
              <a:rPr lang="es-ES" sz="1400" dirty="0" smtClean="0">
                <a:solidFill>
                  <a:schemeClr val="tx1"/>
                </a:solidFill>
              </a:rPr>
              <a:t>Fase de iluminación o inspiración en la que surge la idea genial</a:t>
            </a:r>
          </a:p>
          <a:p>
            <a:pPr marL="342900" indent="-342900">
              <a:buFont typeface="+mj-lt"/>
              <a:buAutoNum type="arabicPeriod"/>
              <a:defRPr/>
            </a:pPr>
            <a:r>
              <a:rPr lang="es-ES" sz="1400" dirty="0" smtClean="0">
                <a:solidFill>
                  <a:schemeClr val="tx1"/>
                </a:solidFill>
              </a:rPr>
              <a:t>Fase de configuración final y desarrollo de la idea (comprobar validez de la idea y consecución de los objetivos)</a:t>
            </a: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1. LA IDEA EMPRENDEDORA</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1 CuadroTexto"/>
          <p:cNvSpPr txBox="1"/>
          <p:nvPr/>
        </p:nvSpPr>
        <p:spPr>
          <a:xfrm>
            <a:off x="395536" y="3003798"/>
            <a:ext cx="1657287" cy="830997"/>
          </a:xfrm>
          <a:prstGeom prst="rect">
            <a:avLst/>
          </a:prstGeom>
          <a:solidFill>
            <a:schemeClr val="accent2">
              <a:lumMod val="60000"/>
              <a:lumOff val="40000"/>
            </a:schemeClr>
          </a:solidFill>
          <a:ln>
            <a:solidFill>
              <a:srgbClr val="FF9900"/>
            </a:solidFill>
          </a:ln>
        </p:spPr>
        <p:txBody>
          <a:bodyPr wrap="square" rtlCol="0">
            <a:spAutoFit/>
          </a:bodyPr>
          <a:lstStyle/>
          <a:p>
            <a:pPr algn="ctr"/>
            <a:r>
              <a:rPr lang="es-ES" dirty="0" smtClean="0"/>
              <a:t>¿Cómo podemos encontrar una idea novedosa?</a:t>
            </a:r>
            <a:endParaRPr lang="es-ES_tradnl" dirty="0"/>
          </a:p>
        </p:txBody>
      </p:sp>
      <p:sp>
        <p:nvSpPr>
          <p:cNvPr id="3" name="2 CuadroTexto"/>
          <p:cNvSpPr txBox="1"/>
          <p:nvPr/>
        </p:nvSpPr>
        <p:spPr>
          <a:xfrm>
            <a:off x="2339752" y="2787774"/>
            <a:ext cx="6408712" cy="1384995"/>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latin typeface="+mn-lt"/>
              </a:rPr>
              <a:t>Observando y analizando los cambios experimentados por la sociedad (descubrir necesidades)</a:t>
            </a:r>
          </a:p>
          <a:p>
            <a:pPr marL="285750" indent="-285750">
              <a:buFont typeface="Arial" panose="020B0604020202020204" pitchFamily="34" charset="0"/>
              <a:buChar char="•"/>
            </a:pPr>
            <a:r>
              <a:rPr lang="es-ES" sz="1400" dirty="0" smtClean="0">
                <a:latin typeface="+mn-lt"/>
              </a:rPr>
              <a:t>Creando nuevas necesidades</a:t>
            </a:r>
          </a:p>
          <a:p>
            <a:pPr marL="285750" indent="-285750">
              <a:buFont typeface="Arial" panose="020B0604020202020204" pitchFamily="34" charset="0"/>
              <a:buChar char="•"/>
            </a:pPr>
            <a:r>
              <a:rPr lang="es-ES" sz="1400" dirty="0" smtClean="0">
                <a:latin typeface="+mn-lt"/>
              </a:rPr>
              <a:t>Estudiando cómo ofrecer un bien o servicio de otra manera (Papelería Carlin o Folder)</a:t>
            </a:r>
          </a:p>
          <a:p>
            <a:pPr marL="285750" indent="-285750">
              <a:buFont typeface="Arial" panose="020B0604020202020204" pitchFamily="34" charset="0"/>
              <a:buChar char="•"/>
            </a:pPr>
            <a:r>
              <a:rPr lang="es-ES" sz="1400" dirty="0" smtClean="0">
                <a:latin typeface="+mn-lt"/>
              </a:rPr>
              <a:t>Ampliando el público objetivo (Campañas Donut 70´ Niños a adultos/Actualidad)</a:t>
            </a:r>
            <a:endParaRPr lang="es-ES_tradnl" sz="1400" dirty="0">
              <a:latin typeface="+mn-lt"/>
            </a:endParaRPr>
          </a:p>
        </p:txBody>
      </p:sp>
      <p:sp>
        <p:nvSpPr>
          <p:cNvPr id="4" name="3 Abrir llave"/>
          <p:cNvSpPr/>
          <p:nvPr/>
        </p:nvSpPr>
        <p:spPr>
          <a:xfrm>
            <a:off x="2195736" y="2715766"/>
            <a:ext cx="288032" cy="15841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_tradnl"/>
          </a:p>
        </p:txBody>
      </p:sp>
    </p:spTree>
    <p:extLst>
      <p:ext uri="{BB962C8B-B14F-4D97-AF65-F5344CB8AC3E}">
        <p14:creationId xmlns="" xmlns:p14="http://schemas.microsoft.com/office/powerpoint/2010/main" val="48398674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1\AppData\Local\Microsoft\Windows\INetCache\IE\JHTMJNMP\brainstorming[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5616" y="2160240"/>
            <a:ext cx="2571750" cy="2571750"/>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18 Rectángulo redondeado"/>
          <p:cNvSpPr/>
          <p:nvPr/>
        </p:nvSpPr>
        <p:spPr>
          <a:xfrm>
            <a:off x="323528" y="915566"/>
            <a:ext cx="8393141" cy="1368152"/>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smtClean="0">
                <a:solidFill>
                  <a:schemeClr val="tx1"/>
                </a:solidFill>
              </a:rPr>
              <a:t>Es una técnica muy utilizada para generar ideas. Consta de varias etapas:</a:t>
            </a:r>
          </a:p>
          <a:p>
            <a:pPr marL="285750" indent="-285750">
              <a:buFont typeface="Wingdings" panose="05000000000000000000" pitchFamily="2" charset="2"/>
              <a:buChar char="q"/>
              <a:defRPr/>
            </a:pPr>
            <a:r>
              <a:rPr lang="es-ES" sz="1400" b="1" u="sng" dirty="0" smtClean="0">
                <a:solidFill>
                  <a:schemeClr val="tx1"/>
                </a:solidFill>
              </a:rPr>
              <a:t>1ª Etapa</a:t>
            </a:r>
            <a:r>
              <a:rPr lang="es-ES" sz="1400" dirty="0" smtClean="0">
                <a:solidFill>
                  <a:schemeClr val="tx1"/>
                </a:solidFill>
              </a:rPr>
              <a:t>: elegir un tema sobre el cual los participantes expresan con libertad sus ideas</a:t>
            </a:r>
          </a:p>
          <a:p>
            <a:pPr marL="285750" indent="-285750">
              <a:buFont typeface="Wingdings" panose="05000000000000000000" pitchFamily="2" charset="2"/>
              <a:buChar char="q"/>
              <a:defRPr/>
            </a:pPr>
            <a:r>
              <a:rPr lang="es-ES" sz="1400" b="1" u="sng" dirty="0" smtClean="0">
                <a:solidFill>
                  <a:schemeClr val="tx1"/>
                </a:solidFill>
              </a:rPr>
              <a:t>2ª Etapa</a:t>
            </a:r>
            <a:r>
              <a:rPr lang="es-ES" sz="1400" dirty="0" smtClean="0">
                <a:solidFill>
                  <a:schemeClr val="tx1"/>
                </a:solidFill>
              </a:rPr>
              <a:t>: el coordinador selecciona las mejores ideas, al tiempo que canaliza el debate hacia la obtención de consensos sobre las mejores ideas</a:t>
            </a:r>
          </a:p>
          <a:p>
            <a:pPr marL="285750" indent="-285750">
              <a:buFont typeface="Wingdings" panose="05000000000000000000" pitchFamily="2" charset="2"/>
              <a:buChar char="q"/>
              <a:defRPr/>
            </a:pPr>
            <a:r>
              <a:rPr lang="es-ES" sz="1400" b="1" u="sng" dirty="0" smtClean="0">
                <a:solidFill>
                  <a:schemeClr val="tx1"/>
                </a:solidFill>
              </a:rPr>
              <a:t>3ª Etapa</a:t>
            </a:r>
            <a:r>
              <a:rPr lang="es-ES" sz="1400" dirty="0" smtClean="0">
                <a:solidFill>
                  <a:schemeClr val="tx1"/>
                </a:solidFill>
              </a:rPr>
              <a:t>: se trabajan las ideas hasta alcanzar un punto de decisión</a:t>
            </a:r>
            <a:endParaRPr lang="es-ES" sz="1400" b="1" u="sng" dirty="0" smtClean="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TÉCNICAS PARA ESTIMULAR LA CREACIÓN DE IDEAS</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17 CuadroTexto"/>
          <p:cNvSpPr txBox="1">
            <a:spLocks noChangeArrowheads="1"/>
          </p:cNvSpPr>
          <p:nvPr/>
        </p:nvSpPr>
        <p:spPr bwMode="auto">
          <a:xfrm>
            <a:off x="431824" y="627534"/>
            <a:ext cx="3420096"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a:solidFill>
                  <a:schemeClr val="tx1"/>
                </a:solidFill>
                <a:latin typeface="+mj-lt"/>
                <a:cs typeface="Arial" charset="0"/>
              </a:rPr>
              <a:t>2</a:t>
            </a:r>
            <a:r>
              <a:rPr lang="es-ES" sz="1400" b="1" dirty="0" smtClean="0">
                <a:solidFill>
                  <a:schemeClr val="tx1"/>
                </a:solidFill>
                <a:latin typeface="+mj-lt"/>
                <a:cs typeface="Arial" charset="0"/>
              </a:rPr>
              <a:t>.1 La tormenta de ideas (“Brainstorming”)</a:t>
            </a:r>
            <a:endParaRPr lang="es-ES" sz="1400" b="1" dirty="0">
              <a:solidFill>
                <a:schemeClr val="tx1"/>
              </a:solidFill>
              <a:latin typeface="+mj-lt"/>
              <a:cs typeface="Arial" charset="0"/>
            </a:endParaRPr>
          </a:p>
        </p:txBody>
      </p:sp>
      <p:pic>
        <p:nvPicPr>
          <p:cNvPr id="2051" name="Picture 3" descr="C:\Users\HP1\AppData\Local\Microsoft\Windows\INetCache\IE\9XEZF8MC\brainstorm[1].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60032" y="2313553"/>
            <a:ext cx="2355726" cy="23557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8398674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323528" y="915566"/>
            <a:ext cx="8393141" cy="1727622"/>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Normalmente, nuestro cerebro busca soluciones con un enfoque lógico y racional y se basa en la formulación de hipótesis y deducciones. La mente crea patrones y, una vez que los ha creado, adapta toda la información que le llega para que encaje en ese patrón. Este tipo de pensamiento limita la generación de soluciones creativas para problemas que necesitan enfoques nuevos. </a:t>
            </a:r>
          </a:p>
          <a:p>
            <a:pPr>
              <a:defRPr/>
            </a:pPr>
            <a:endParaRPr lang="es-ES" sz="1400" dirty="0" smtClean="0">
              <a:solidFill>
                <a:schemeClr val="tx1"/>
              </a:solidFill>
            </a:endParaRPr>
          </a:p>
          <a:p>
            <a:pPr algn="just">
              <a:defRPr/>
            </a:pPr>
            <a:r>
              <a:rPr lang="es-ES" sz="1400" i="1" dirty="0" smtClean="0">
                <a:solidFill>
                  <a:schemeClr val="tx1"/>
                </a:solidFill>
              </a:rPr>
              <a:t>Edward de Bono </a:t>
            </a:r>
            <a:r>
              <a:rPr lang="es-ES" sz="1400" dirty="0" smtClean="0">
                <a:solidFill>
                  <a:schemeClr val="tx1"/>
                </a:solidFill>
              </a:rPr>
              <a:t>acuñó el término </a:t>
            </a:r>
            <a:r>
              <a:rPr lang="es-ES" sz="1400" u="sng" dirty="0" smtClean="0">
                <a:solidFill>
                  <a:schemeClr val="tx1"/>
                </a:solidFill>
              </a:rPr>
              <a:t>pensamiento lateral</a:t>
            </a:r>
            <a:r>
              <a:rPr lang="es-ES" sz="1400" dirty="0" smtClean="0">
                <a:solidFill>
                  <a:schemeClr val="tx1"/>
                </a:solidFill>
              </a:rPr>
              <a:t> para diferenciarlo del pensamiento lógico, al que llamó </a:t>
            </a:r>
            <a:r>
              <a:rPr lang="es-ES" sz="1400" u="sng" dirty="0" smtClean="0">
                <a:solidFill>
                  <a:schemeClr val="tx1"/>
                </a:solidFill>
              </a:rPr>
              <a:t>pensamiento vertical</a:t>
            </a:r>
            <a:r>
              <a:rPr lang="es-ES" sz="1400" dirty="0" smtClean="0">
                <a:solidFill>
                  <a:schemeClr val="tx1"/>
                </a:solidFill>
              </a:rPr>
              <a:t>.</a:t>
            </a:r>
            <a:endParaRPr lang="es-ES" sz="1400" i="1" dirty="0" smtClean="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TÉCNICAS PARA ESTIMULAR LA CREACIÓN DE IDEAS</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17 CuadroTexto"/>
          <p:cNvSpPr txBox="1">
            <a:spLocks noChangeArrowheads="1"/>
          </p:cNvSpPr>
          <p:nvPr/>
        </p:nvSpPr>
        <p:spPr bwMode="auto">
          <a:xfrm>
            <a:off x="431824" y="627534"/>
            <a:ext cx="2211350"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2.2 El pensamiento lateral</a:t>
            </a:r>
            <a:endParaRPr lang="es-ES" sz="1400" b="1" dirty="0">
              <a:solidFill>
                <a:schemeClr val="tx1"/>
              </a:solidFill>
              <a:latin typeface="+mj-lt"/>
              <a:cs typeface="Arial" charset="0"/>
            </a:endParaRPr>
          </a:p>
        </p:txBody>
      </p:sp>
      <p:pic>
        <p:nvPicPr>
          <p:cNvPr id="1026" name="Picture 2" descr="C:\Users\Usuario\AppData\Local\Microsoft\Windows\INetCache\IE\8C8WMN6E\nuestros-pensamientos-WinCE[1].jpg"/>
          <p:cNvPicPr>
            <a:picLocks noChangeAspect="1" noChangeArrowheads="1"/>
          </p:cNvPicPr>
          <p:nvPr/>
        </p:nvPicPr>
        <p:blipFill>
          <a:blip r:embed="rId4"/>
          <a:srcRect/>
          <a:stretch>
            <a:fillRect/>
          </a:stretch>
        </p:blipFill>
        <p:spPr bwMode="auto">
          <a:xfrm>
            <a:off x="3714744" y="2857502"/>
            <a:ext cx="1643074" cy="1643074"/>
          </a:xfrm>
          <a:prstGeom prst="rect">
            <a:avLst/>
          </a:prstGeom>
          <a:noFill/>
        </p:spPr>
      </p:pic>
    </p:spTree>
    <p:extLst>
      <p:ext uri="{BB962C8B-B14F-4D97-AF65-F5344CB8AC3E}">
        <p14:creationId xmlns="" xmlns:p14="http://schemas.microsoft.com/office/powerpoint/2010/main" val="206156408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323528" y="915566"/>
            <a:ext cx="8393141" cy="504056"/>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smtClean="0">
                <a:solidFill>
                  <a:schemeClr val="tx1"/>
                </a:solidFill>
              </a:rPr>
              <a:t>Es adecuado para la generación de nuevos productos o para mejorar servicios o productos ya existentes.</a:t>
            </a:r>
            <a:endParaRPr lang="es-ES" sz="1400" b="1" u="sng" dirty="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TÉCNICAS PARA ESTIMULAR LA CREACIÓN DE IDEAS</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17 CuadroTexto"/>
          <p:cNvSpPr txBox="1">
            <a:spLocks noChangeArrowheads="1"/>
          </p:cNvSpPr>
          <p:nvPr/>
        </p:nvSpPr>
        <p:spPr bwMode="auto">
          <a:xfrm>
            <a:off x="431824" y="627534"/>
            <a:ext cx="2123952"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2.3 El listado de atributos</a:t>
            </a:r>
            <a:endParaRPr lang="es-ES" sz="1400" b="1" dirty="0">
              <a:solidFill>
                <a:schemeClr val="tx1"/>
              </a:solidFill>
              <a:latin typeface="+mj-lt"/>
              <a:cs typeface="Arial" charset="0"/>
            </a:endParaRPr>
          </a:p>
        </p:txBody>
      </p:sp>
      <p:graphicFrame>
        <p:nvGraphicFramePr>
          <p:cNvPr id="2" name="1 Tabla"/>
          <p:cNvGraphicFramePr>
            <a:graphicFrameLocks noGrp="1"/>
          </p:cNvGraphicFramePr>
          <p:nvPr>
            <p:extLst>
              <p:ext uri="{D42A27DB-BD31-4B8C-83A1-F6EECF244321}">
                <p14:modId xmlns="" xmlns:p14="http://schemas.microsoft.com/office/powerpoint/2010/main" val="2598707433"/>
              </p:ext>
            </p:extLst>
          </p:nvPr>
        </p:nvGraphicFramePr>
        <p:xfrm>
          <a:off x="821696" y="1707654"/>
          <a:ext cx="7191405" cy="2026920"/>
        </p:xfrm>
        <a:graphic>
          <a:graphicData uri="http://schemas.openxmlformats.org/drawingml/2006/table">
            <a:tbl>
              <a:tblPr firstRow="1" bandRow="1">
                <a:tableStyleId>{5C22544A-7EE6-4342-B048-85BDC9FD1C3A}</a:tableStyleId>
              </a:tblPr>
              <a:tblGrid>
                <a:gridCol w="2397135"/>
                <a:gridCol w="2397135"/>
                <a:gridCol w="2397135"/>
              </a:tblGrid>
              <a:tr h="370840">
                <a:tc>
                  <a:txBody>
                    <a:bodyPr/>
                    <a:lstStyle/>
                    <a:p>
                      <a:pPr algn="ctr"/>
                      <a:r>
                        <a:rPr lang="es-ES" dirty="0" smtClean="0"/>
                        <a:t>COMPONENTES</a:t>
                      </a:r>
                      <a:endParaRPr lang="es-ES_tradnl" dirty="0"/>
                    </a:p>
                  </a:txBody>
                  <a:tcPr/>
                </a:tc>
                <a:tc>
                  <a:txBody>
                    <a:bodyPr/>
                    <a:lstStyle/>
                    <a:p>
                      <a:pPr algn="ctr"/>
                      <a:r>
                        <a:rPr lang="es-ES" dirty="0" smtClean="0"/>
                        <a:t>ATRIBUTOS</a:t>
                      </a:r>
                      <a:endParaRPr lang="es-ES_tradnl" dirty="0"/>
                    </a:p>
                  </a:txBody>
                  <a:tcPr/>
                </a:tc>
                <a:tc>
                  <a:txBody>
                    <a:bodyPr/>
                    <a:lstStyle/>
                    <a:p>
                      <a:pPr algn="ctr"/>
                      <a:r>
                        <a:rPr lang="es-ES" dirty="0" smtClean="0"/>
                        <a:t>IDEAS</a:t>
                      </a:r>
                      <a:endParaRPr lang="es-ES_tradnl" dirty="0"/>
                    </a:p>
                  </a:txBody>
                  <a:tcPr/>
                </a:tc>
              </a:tr>
              <a:tr h="370840">
                <a:tc>
                  <a:txBody>
                    <a:bodyPr/>
                    <a:lstStyle/>
                    <a:p>
                      <a:endParaRPr lang="es-ES_tradnl"/>
                    </a:p>
                  </a:txBody>
                  <a:tcPr/>
                </a:tc>
                <a:tc>
                  <a:txBody>
                    <a:bodyPr/>
                    <a:lstStyle/>
                    <a:p>
                      <a:endParaRPr lang="es-ES_tradnl"/>
                    </a:p>
                  </a:txBody>
                  <a:tcPr/>
                </a:tc>
                <a:tc>
                  <a:txBody>
                    <a:bodyPr/>
                    <a:lstStyle/>
                    <a:p>
                      <a:r>
                        <a:rPr lang="es-ES" dirty="0" smtClean="0"/>
                        <a:t>Nuevas ideas para cambiar</a:t>
                      </a:r>
                      <a:r>
                        <a:rPr lang="es-ES" baseline="0" dirty="0" smtClean="0"/>
                        <a:t> o mejorar uno de esos atributos</a:t>
                      </a:r>
                      <a:endParaRPr lang="es-ES_tradnl" dirty="0"/>
                    </a:p>
                  </a:txBody>
                  <a:tcPr/>
                </a:tc>
              </a:tr>
              <a:tr h="370840">
                <a:tc>
                  <a:txBody>
                    <a:bodyPr/>
                    <a:lstStyle/>
                    <a:p>
                      <a:endParaRPr lang="es-ES_tradnl"/>
                    </a:p>
                  </a:txBody>
                  <a:tcPr/>
                </a:tc>
                <a:tc>
                  <a:txBody>
                    <a:bodyPr/>
                    <a:lstStyle/>
                    <a:p>
                      <a:endParaRPr lang="es-ES_tradnl"/>
                    </a:p>
                  </a:txBody>
                  <a:tcPr/>
                </a:tc>
                <a:tc>
                  <a:txBody>
                    <a:bodyPr/>
                    <a:lstStyle/>
                    <a:p>
                      <a:endParaRPr lang="es-ES_tradnl"/>
                    </a:p>
                  </a:txBody>
                  <a:tcPr/>
                </a:tc>
              </a:tr>
              <a:tr h="370840">
                <a:tc>
                  <a:txBody>
                    <a:bodyPr/>
                    <a:lstStyle/>
                    <a:p>
                      <a:endParaRPr lang="es-ES_tradnl"/>
                    </a:p>
                  </a:txBody>
                  <a:tcPr/>
                </a:tc>
                <a:tc>
                  <a:txBody>
                    <a:bodyPr/>
                    <a:lstStyle/>
                    <a:p>
                      <a:endParaRPr lang="es-ES_tradnl"/>
                    </a:p>
                  </a:txBody>
                  <a:tcPr/>
                </a:tc>
                <a:tc>
                  <a:txBody>
                    <a:bodyPr/>
                    <a:lstStyle/>
                    <a:p>
                      <a:endParaRPr lang="es-ES_tradnl" dirty="0"/>
                    </a:p>
                  </a:txBody>
                  <a:tcPr/>
                </a:tc>
              </a:tr>
            </a:tbl>
          </a:graphicData>
        </a:graphic>
      </p:graphicFrame>
    </p:spTree>
    <p:extLst>
      <p:ext uri="{BB962C8B-B14F-4D97-AF65-F5344CB8AC3E}">
        <p14:creationId xmlns="" xmlns:p14="http://schemas.microsoft.com/office/powerpoint/2010/main" val="24006470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Users\HP1\AppData\Local\Microsoft\Windows\INetCache\IE\JHTMJNMP\evaluacion[1].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407296" y="2799005"/>
            <a:ext cx="2460104" cy="2437041"/>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18 Rectángulo redondeado"/>
          <p:cNvSpPr/>
          <p:nvPr/>
        </p:nvSpPr>
        <p:spPr>
          <a:xfrm>
            <a:off x="251521" y="627534"/>
            <a:ext cx="8641654" cy="2304256"/>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Una vez que has descubierto tu idea emprendedora, tienes que desarrollarla y explicarla de la forma más atractiva posible.</a:t>
            </a:r>
          </a:p>
          <a:p>
            <a:pPr marL="285750" indent="-285750">
              <a:buFont typeface="Arial" panose="020B0604020202020204" pitchFamily="34" charset="0"/>
              <a:buChar char="•"/>
              <a:defRPr/>
            </a:pPr>
            <a:r>
              <a:rPr lang="es-ES" sz="1400" dirty="0" smtClean="0">
                <a:solidFill>
                  <a:schemeClr val="tx1"/>
                </a:solidFill>
              </a:rPr>
              <a:t>¿Qué necesidades satisface?</a:t>
            </a:r>
          </a:p>
          <a:p>
            <a:pPr marL="285750" indent="-285750">
              <a:buFont typeface="Arial" panose="020B0604020202020204" pitchFamily="34" charset="0"/>
              <a:buChar char="•"/>
              <a:defRPr/>
            </a:pPr>
            <a:r>
              <a:rPr lang="es-ES" sz="1400" dirty="0" smtClean="0">
                <a:solidFill>
                  <a:schemeClr val="tx1"/>
                </a:solidFill>
              </a:rPr>
              <a:t>¿Qué valor añadido aporta? ¿Qué novedad incluye?</a:t>
            </a:r>
          </a:p>
          <a:p>
            <a:pPr marL="285750" indent="-285750">
              <a:buFont typeface="Arial" panose="020B0604020202020204" pitchFamily="34" charset="0"/>
              <a:buChar char="•"/>
              <a:defRPr/>
            </a:pPr>
            <a:r>
              <a:rPr lang="es-ES" sz="1400" dirty="0" smtClean="0">
                <a:solidFill>
                  <a:schemeClr val="tx1"/>
                </a:solidFill>
              </a:rPr>
              <a:t>¿Qué recursos necesitamos para llevarlo a cabo?</a:t>
            </a:r>
          </a:p>
          <a:p>
            <a:pPr marL="285750" indent="-285750">
              <a:buFont typeface="Arial" panose="020B0604020202020204" pitchFamily="34" charset="0"/>
              <a:buChar char="•"/>
              <a:defRPr/>
            </a:pPr>
            <a:r>
              <a:rPr lang="es-ES" sz="1400" dirty="0" smtClean="0">
                <a:solidFill>
                  <a:schemeClr val="tx1"/>
                </a:solidFill>
              </a:rPr>
              <a:t>¿Es el público objetivo un número representativo?</a:t>
            </a:r>
          </a:p>
          <a:p>
            <a:pPr marL="285750" indent="-285750">
              <a:buFont typeface="Arial" panose="020B0604020202020204" pitchFamily="34" charset="0"/>
              <a:buChar char="•"/>
              <a:defRPr/>
            </a:pPr>
            <a:r>
              <a:rPr lang="es-ES" sz="1400" dirty="0" smtClean="0">
                <a:solidFill>
                  <a:schemeClr val="tx1"/>
                </a:solidFill>
              </a:rPr>
              <a:t>¿Hay otras empresas que cubren esta necesidad? ¿En qué medida la satisfacen? ¿Contamos con alguna ventaja competitiva con respecto a la competencia?</a:t>
            </a:r>
          </a:p>
          <a:p>
            <a:pPr marL="285750" indent="-285750">
              <a:buFont typeface="Arial" panose="020B0604020202020204" pitchFamily="34" charset="0"/>
              <a:buChar char="•"/>
              <a:defRPr/>
            </a:pPr>
            <a:r>
              <a:rPr lang="es-ES" sz="1400" dirty="0" smtClean="0">
                <a:solidFill>
                  <a:schemeClr val="tx1"/>
                </a:solidFill>
              </a:rPr>
              <a:t>¿En qué fase se encuentra el sector económico en el que participamos?</a:t>
            </a:r>
          </a:p>
          <a:p>
            <a:pPr marL="285750" indent="-285750">
              <a:buFont typeface="Arial" panose="020B0604020202020204" pitchFamily="34" charset="0"/>
              <a:buChar char="•"/>
              <a:defRPr/>
            </a:pPr>
            <a:r>
              <a:rPr lang="es-ES" sz="1400" dirty="0" smtClean="0">
                <a:solidFill>
                  <a:schemeClr val="tx1"/>
                </a:solidFill>
              </a:rPr>
              <a:t>¿Es realizable la idea en el lugar y momento actual?</a:t>
            </a: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a:t>
            </a: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 FORMULA Y COMUNICA TU IDEA</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9" name="Picture 3" descr="C:\Users\HP1\AppData\Local\Microsoft\Windows\INetCache\IE\P3RDS4BI\idea-1289871_960_720[1].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715272" y="1071552"/>
            <a:ext cx="714380" cy="7143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5047287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981874"/>
            <a:ext cx="8641654" cy="58974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Existen técnicas para narrar historias de forma visual y atractiva, todas ellas señalan como un aspecto importante empatizar con el cliente.</a:t>
            </a: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a:t>
            </a: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 FORMULA Y COMUNICA TU IDEA</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17 CuadroTexto"/>
          <p:cNvSpPr txBox="1">
            <a:spLocks noChangeArrowheads="1"/>
          </p:cNvSpPr>
          <p:nvPr/>
        </p:nvSpPr>
        <p:spPr bwMode="auto">
          <a:xfrm>
            <a:off x="431824" y="627534"/>
            <a:ext cx="1568408"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3.1 El </a:t>
            </a:r>
            <a:r>
              <a:rPr lang="es-ES" sz="1400" b="1" i="1" dirty="0" smtClean="0">
                <a:solidFill>
                  <a:schemeClr val="tx1"/>
                </a:solidFill>
                <a:latin typeface="+mj-lt"/>
                <a:cs typeface="Arial" charset="0"/>
              </a:rPr>
              <a:t>storytelling</a:t>
            </a:r>
            <a:endParaRPr lang="es-ES" sz="1400" b="1" dirty="0">
              <a:solidFill>
                <a:schemeClr val="tx1"/>
              </a:solidFill>
              <a:latin typeface="+mj-lt"/>
              <a:cs typeface="Arial" charset="0"/>
            </a:endParaRPr>
          </a:p>
        </p:txBody>
      </p:sp>
      <p:sp>
        <p:nvSpPr>
          <p:cNvPr id="15" name="14 Rectángulo redondeado"/>
          <p:cNvSpPr/>
          <p:nvPr/>
        </p:nvSpPr>
        <p:spPr>
          <a:xfrm>
            <a:off x="928662" y="2214560"/>
            <a:ext cx="6929486" cy="1214446"/>
          </a:xfrm>
          <a:prstGeom prst="roundRect">
            <a:avLst/>
          </a:prstGeom>
          <a:solidFill>
            <a:srgbClr val="FFC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smtClean="0">
                <a:solidFill>
                  <a:sysClr val="windowText" lastClr="000000"/>
                </a:solidFill>
              </a:rPr>
              <a:t>Una de esas técnicas es el </a:t>
            </a:r>
            <a:r>
              <a:rPr lang="es-ES" b="1" u="sng" dirty="0" smtClean="0">
                <a:solidFill>
                  <a:schemeClr val="bg1"/>
                </a:solidFill>
              </a:rPr>
              <a:t>storytelling</a:t>
            </a:r>
            <a:r>
              <a:rPr lang="es-ES" dirty="0" smtClean="0">
                <a:solidFill>
                  <a:sysClr val="windowText" lastClr="000000"/>
                </a:solidFill>
              </a:rPr>
              <a:t> o el </a:t>
            </a:r>
            <a:r>
              <a:rPr lang="es-ES" dirty="0" smtClean="0">
                <a:solidFill>
                  <a:schemeClr val="bg1"/>
                </a:solidFill>
              </a:rPr>
              <a:t>“</a:t>
            </a:r>
            <a:r>
              <a:rPr lang="es-ES" b="1" dirty="0" smtClean="0">
                <a:solidFill>
                  <a:schemeClr val="bg1"/>
                </a:solidFill>
              </a:rPr>
              <a:t>arte de contar historias</a:t>
            </a:r>
            <a:r>
              <a:rPr lang="es-ES" dirty="0" smtClean="0">
                <a:solidFill>
                  <a:schemeClr val="bg1"/>
                </a:solidFill>
              </a:rPr>
              <a:t>”</a:t>
            </a:r>
            <a:r>
              <a:rPr lang="es-ES" dirty="0" smtClean="0">
                <a:solidFill>
                  <a:sysClr val="windowText" lastClr="000000"/>
                </a:solidFill>
              </a:rPr>
              <a:t>, por lo que a través de una narración, un lenguaje y unos recursos visuales atractivos somos capaces de llegar directamente a los sentimientos de la audiencia, emocionarla y comunicar de forma más efectiva con ella.</a:t>
            </a:r>
          </a:p>
        </p:txBody>
      </p:sp>
      <p:sp>
        <p:nvSpPr>
          <p:cNvPr id="16" name="15 Flecha abajo"/>
          <p:cNvSpPr/>
          <p:nvPr/>
        </p:nvSpPr>
        <p:spPr>
          <a:xfrm>
            <a:off x="3786182" y="1714494"/>
            <a:ext cx="428628"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redondeado"/>
          <p:cNvSpPr/>
          <p:nvPr/>
        </p:nvSpPr>
        <p:spPr>
          <a:xfrm>
            <a:off x="4857752" y="4000510"/>
            <a:ext cx="4000528" cy="5000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hlinkClick r:id="rId4"/>
              </a:rPr>
              <a:t>https://www.youtube.com/watch?v=SteYmUPLgbI</a:t>
            </a:r>
            <a:endParaRPr lang="es-ES" sz="1400" dirty="0" smtClean="0">
              <a:solidFill>
                <a:schemeClr val="tx1"/>
              </a:solidFill>
            </a:endParaRPr>
          </a:p>
        </p:txBody>
      </p:sp>
      <p:pic>
        <p:nvPicPr>
          <p:cNvPr id="2050" name="Picture 2" descr="C:\Users\Usuario\AppData\Local\Microsoft\Windows\INetCache\IE\6AD5QMNZ\77758-logo-live-computer-youtube-icons-png-download-free[1].png"/>
          <p:cNvPicPr>
            <a:picLocks noChangeAspect="1" noChangeArrowheads="1"/>
          </p:cNvPicPr>
          <p:nvPr/>
        </p:nvPicPr>
        <p:blipFill>
          <a:blip r:embed="rId5" cstate="print"/>
          <a:srcRect/>
          <a:stretch>
            <a:fillRect/>
          </a:stretch>
        </p:blipFill>
        <p:spPr bwMode="auto">
          <a:xfrm>
            <a:off x="4286248" y="4071948"/>
            <a:ext cx="357172" cy="357172"/>
          </a:xfrm>
          <a:prstGeom prst="rect">
            <a:avLst/>
          </a:prstGeom>
          <a:noFill/>
        </p:spPr>
      </p:pic>
    </p:spTree>
    <p:extLst>
      <p:ext uri="{BB962C8B-B14F-4D97-AF65-F5344CB8AC3E}">
        <p14:creationId xmlns="" xmlns:p14="http://schemas.microsoft.com/office/powerpoint/2010/main" val="165047287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642924"/>
            <a:ext cx="8641654" cy="589744"/>
          </a:xfrm>
          <a:prstGeom prst="roundRect">
            <a:avLst/>
          </a:prstGeom>
          <a:solidFill>
            <a:schemeClr val="accent5">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El </a:t>
            </a:r>
            <a:r>
              <a:rPr lang="es-ES" sz="1400" b="1" dirty="0" smtClean="0">
                <a:solidFill>
                  <a:schemeClr val="tx1"/>
                </a:solidFill>
              </a:rPr>
              <a:t>modelo de negocio</a:t>
            </a:r>
            <a:r>
              <a:rPr lang="es-ES" sz="1400" dirty="0" smtClean="0">
                <a:solidFill>
                  <a:schemeClr val="tx1"/>
                </a:solidFill>
              </a:rPr>
              <a:t> es la forma en que una organización crea, entrega y captura valor, es decir, el modo que tiene una empresa de generar riqueza.</a:t>
            </a:r>
          </a:p>
        </p:txBody>
      </p: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4. LA CONSTRUCCIÓN DEL MODELO DE NEGOCIOS: CANVAS</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8" name="17 Rectángulo redondeado"/>
          <p:cNvSpPr/>
          <p:nvPr/>
        </p:nvSpPr>
        <p:spPr>
          <a:xfrm>
            <a:off x="428596" y="1410502"/>
            <a:ext cx="8498778" cy="589744"/>
          </a:xfrm>
          <a:prstGeom prst="roundRect">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El </a:t>
            </a:r>
            <a:r>
              <a:rPr lang="es-ES" sz="1400" b="1" u="sng" dirty="0" smtClean="0">
                <a:solidFill>
                  <a:schemeClr val="tx1"/>
                </a:solidFill>
              </a:rPr>
              <a:t>modelo CANVAS</a:t>
            </a:r>
            <a:r>
              <a:rPr lang="es-ES" sz="1400" dirty="0" smtClean="0">
                <a:solidFill>
                  <a:schemeClr val="tx1"/>
                </a:solidFill>
              </a:rPr>
              <a:t> estructura el modelo de negocio en nueve módulos básicos, que reflejan la lógica que sigue una empresa para conseguir ingresos.</a:t>
            </a:r>
          </a:p>
        </p:txBody>
      </p:sp>
      <p:sp>
        <p:nvSpPr>
          <p:cNvPr id="21" name="20 Flecha curvada hacia la derecha"/>
          <p:cNvSpPr/>
          <p:nvPr/>
        </p:nvSpPr>
        <p:spPr>
          <a:xfrm>
            <a:off x="142844" y="1285866"/>
            <a:ext cx="214314" cy="2857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244739" name="Picture 3"/>
          <p:cNvPicPr>
            <a:picLocks noChangeAspect="1" noChangeArrowheads="1"/>
          </p:cNvPicPr>
          <p:nvPr/>
        </p:nvPicPr>
        <p:blipFill>
          <a:blip r:embed="rId3"/>
          <a:srcRect/>
          <a:stretch>
            <a:fillRect/>
          </a:stretch>
        </p:blipFill>
        <p:spPr bwMode="auto">
          <a:xfrm>
            <a:off x="2285984" y="2141228"/>
            <a:ext cx="4357718" cy="2859414"/>
          </a:xfrm>
          <a:prstGeom prst="rect">
            <a:avLst/>
          </a:prstGeom>
          <a:noFill/>
          <a:ln w="9525">
            <a:noFill/>
            <a:miter lim="800000"/>
            <a:headEnd/>
            <a:tailEnd/>
          </a:ln>
          <a:effectLst/>
        </p:spPr>
      </p:pic>
      <p:sp>
        <p:nvSpPr>
          <p:cNvPr id="25" name="24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7"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65047287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571486"/>
            <a:ext cx="748579" cy="428628"/>
          </a:xfrm>
          <a:prstGeom prst="roundRect">
            <a:avLst/>
          </a:prstGeom>
          <a:solidFill>
            <a:schemeClr val="tx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b="1" dirty="0" smtClean="0">
                <a:solidFill>
                  <a:schemeClr val="bg1"/>
                </a:solidFill>
              </a:rPr>
              <a:t>¿Qué?</a:t>
            </a:r>
          </a:p>
        </p:txBody>
      </p: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4. LA CONSTRUCCIÓN DEL MODELO DE NEGOCIOS: CANVAS</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5" name="14 Rectángulo redondeado"/>
          <p:cNvSpPr/>
          <p:nvPr/>
        </p:nvSpPr>
        <p:spPr>
          <a:xfrm>
            <a:off x="251521" y="1053312"/>
            <a:ext cx="8641654" cy="58974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b="1" dirty="0" smtClean="0">
                <a:solidFill>
                  <a:schemeClr val="tx1"/>
                </a:solidFill>
              </a:rPr>
              <a:t>1. Propuesta de valor</a:t>
            </a:r>
            <a:r>
              <a:rPr lang="es-ES" sz="1400" dirty="0" smtClean="0">
                <a:solidFill>
                  <a:schemeClr val="tx1"/>
                </a:solidFill>
              </a:rPr>
              <a:t>. ¿Qué necesidades satisfacemos? ¿Por qué está dispuesto a pagar el cliente? ¿Qué nos diferencia de la competencia?</a:t>
            </a:r>
            <a:endParaRPr lang="es-ES" sz="1400" b="1" dirty="0" smtClean="0">
              <a:solidFill>
                <a:schemeClr val="tx1"/>
              </a:solidFill>
            </a:endParaRPr>
          </a:p>
        </p:txBody>
      </p:sp>
      <p:sp>
        <p:nvSpPr>
          <p:cNvPr id="16" name="15 Rectángulo redondeado"/>
          <p:cNvSpPr/>
          <p:nvPr/>
        </p:nvSpPr>
        <p:spPr>
          <a:xfrm>
            <a:off x="251521" y="1785932"/>
            <a:ext cx="1105769" cy="428628"/>
          </a:xfrm>
          <a:prstGeom prst="roundRect">
            <a:avLst/>
          </a:prstGeom>
          <a:solidFill>
            <a:srgbClr val="00B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b="1" dirty="0" smtClean="0">
                <a:solidFill>
                  <a:schemeClr val="bg1"/>
                </a:solidFill>
              </a:rPr>
              <a:t>¿Para qué?</a:t>
            </a:r>
          </a:p>
        </p:txBody>
      </p:sp>
      <p:sp>
        <p:nvSpPr>
          <p:cNvPr id="17" name="16 Rectángulo redondeado"/>
          <p:cNvSpPr/>
          <p:nvPr/>
        </p:nvSpPr>
        <p:spPr>
          <a:xfrm>
            <a:off x="288064" y="2267758"/>
            <a:ext cx="8641654" cy="732620"/>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b="1" dirty="0" smtClean="0">
                <a:solidFill>
                  <a:schemeClr val="tx1"/>
                </a:solidFill>
              </a:rPr>
              <a:t>2. Segmentos de clientes</a:t>
            </a:r>
            <a:r>
              <a:rPr lang="es-ES" sz="1400" dirty="0" smtClean="0">
                <a:solidFill>
                  <a:schemeClr val="tx1"/>
                </a:solidFill>
              </a:rPr>
              <a:t>. ¿Quiénes son los clientes concretos de la empresa? ¿A quién nos dirigimos?</a:t>
            </a:r>
          </a:p>
          <a:p>
            <a:pPr algn="just">
              <a:defRPr/>
            </a:pPr>
            <a:r>
              <a:rPr lang="es-ES" sz="1400" b="1" dirty="0" smtClean="0">
                <a:solidFill>
                  <a:schemeClr val="tx1"/>
                </a:solidFill>
              </a:rPr>
              <a:t>3. Relaciones con clientes</a:t>
            </a:r>
            <a:r>
              <a:rPr lang="es-ES" sz="1400" dirty="0" smtClean="0">
                <a:solidFill>
                  <a:schemeClr val="tx1"/>
                </a:solidFill>
              </a:rPr>
              <a:t>. ¿Qué tipo de relación es más adecuada para comunicarnos con ellos?</a:t>
            </a:r>
          </a:p>
          <a:p>
            <a:pPr algn="just">
              <a:defRPr/>
            </a:pPr>
            <a:r>
              <a:rPr lang="es-ES" sz="1400" b="1" dirty="0" smtClean="0">
                <a:solidFill>
                  <a:schemeClr val="tx1"/>
                </a:solidFill>
              </a:rPr>
              <a:t>4. Canales</a:t>
            </a:r>
            <a:r>
              <a:rPr lang="es-ES" sz="1400" dirty="0" smtClean="0">
                <a:solidFill>
                  <a:schemeClr val="tx1"/>
                </a:solidFill>
              </a:rPr>
              <a:t>. ¿Cuáles son los canales idóneos para llegar hasta ello?</a:t>
            </a:r>
            <a:endParaRPr lang="es-ES" sz="1400" b="1" dirty="0" smtClean="0">
              <a:solidFill>
                <a:schemeClr val="tx1"/>
              </a:solidFill>
            </a:endParaRPr>
          </a:p>
        </p:txBody>
      </p:sp>
      <p:sp>
        <p:nvSpPr>
          <p:cNvPr id="20" name="19 Rectángulo redondeado"/>
          <p:cNvSpPr/>
          <p:nvPr/>
        </p:nvSpPr>
        <p:spPr>
          <a:xfrm>
            <a:off x="251521" y="3143254"/>
            <a:ext cx="1034331" cy="428628"/>
          </a:xfrm>
          <a:prstGeom prst="roundRect">
            <a:avLst/>
          </a:prstGeom>
          <a:solidFill>
            <a:srgbClr val="FF99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b="1" dirty="0" smtClean="0">
                <a:solidFill>
                  <a:schemeClr val="bg1"/>
                </a:solidFill>
              </a:rPr>
              <a:t>¿Con qué?</a:t>
            </a:r>
          </a:p>
        </p:txBody>
      </p:sp>
      <p:sp>
        <p:nvSpPr>
          <p:cNvPr id="24" name="23 Rectángulo redondeado"/>
          <p:cNvSpPr/>
          <p:nvPr/>
        </p:nvSpPr>
        <p:spPr>
          <a:xfrm>
            <a:off x="288064" y="3625080"/>
            <a:ext cx="8641654" cy="116124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b="1" dirty="0" smtClean="0">
                <a:solidFill>
                  <a:schemeClr val="tx1"/>
                </a:solidFill>
              </a:rPr>
              <a:t>5. Socios clave</a:t>
            </a:r>
            <a:r>
              <a:rPr lang="es-ES" sz="1400" dirty="0" smtClean="0">
                <a:solidFill>
                  <a:schemeClr val="tx1"/>
                </a:solidFill>
              </a:rPr>
              <a:t>. ¿Quiénes son los socios, proveedores y alianzas estratégicas primordiales para nuestro negocio?</a:t>
            </a:r>
          </a:p>
          <a:p>
            <a:pPr algn="just">
              <a:defRPr/>
            </a:pPr>
            <a:r>
              <a:rPr lang="es-ES" sz="1400" b="1" dirty="0" smtClean="0">
                <a:solidFill>
                  <a:schemeClr val="tx1"/>
                </a:solidFill>
              </a:rPr>
              <a:t>6. Actividades clave</a:t>
            </a:r>
            <a:r>
              <a:rPr lang="es-ES" sz="1400" dirty="0" smtClean="0">
                <a:solidFill>
                  <a:schemeClr val="tx1"/>
                </a:solidFill>
              </a:rPr>
              <a:t>. ¿Qué actividades son fundamentales en la empresa para nuestra propuesta de valor, clientes y fuentes de ingresos?</a:t>
            </a:r>
          </a:p>
          <a:p>
            <a:pPr algn="just">
              <a:defRPr/>
            </a:pPr>
            <a:r>
              <a:rPr lang="es-ES" sz="1400" b="1" dirty="0" smtClean="0">
                <a:solidFill>
                  <a:schemeClr val="tx1"/>
                </a:solidFill>
              </a:rPr>
              <a:t>7. Recursos clave</a:t>
            </a:r>
            <a:r>
              <a:rPr lang="es-ES" sz="1400" dirty="0" smtClean="0">
                <a:solidFill>
                  <a:schemeClr val="tx1"/>
                </a:solidFill>
              </a:rPr>
              <a:t>. ¿Qué recursos (humanos o técnicos) son vitales en la empresa para la propuesta de valor, clientes y fuentes de ingresos?</a:t>
            </a:r>
            <a:endParaRPr lang="es-ES" sz="1400" b="1" dirty="0" smtClean="0">
              <a:solidFill>
                <a:schemeClr val="tx1"/>
              </a:solidFill>
            </a:endParaRPr>
          </a:p>
        </p:txBody>
      </p:sp>
    </p:spTree>
    <p:extLst>
      <p:ext uri="{BB962C8B-B14F-4D97-AF65-F5344CB8AC3E}">
        <p14:creationId xmlns="" xmlns:p14="http://schemas.microsoft.com/office/powerpoint/2010/main" val="165047287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13659</TotalTime>
  <Words>1764</Words>
  <Application>Microsoft Office PowerPoint</Application>
  <PresentationFormat>Presentación en pantalla (16:9)</PresentationFormat>
  <Paragraphs>167</Paragraphs>
  <Slides>18</Slides>
  <Notes>18</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Lus</dc:creator>
  <cp:lastModifiedBy>Usuario</cp:lastModifiedBy>
  <cp:revision>1312</cp:revision>
  <dcterms:created xsi:type="dcterms:W3CDTF">2013-09-21T08:39:53Z</dcterms:created>
  <dcterms:modified xsi:type="dcterms:W3CDTF">2023-09-12T07:35:49Z</dcterms:modified>
</cp:coreProperties>
</file>