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726" r:id="rId2"/>
    <p:sldId id="727" r:id="rId3"/>
    <p:sldId id="728" r:id="rId4"/>
    <p:sldId id="816" r:id="rId5"/>
    <p:sldId id="817" r:id="rId6"/>
    <p:sldId id="818" r:id="rId7"/>
    <p:sldId id="819" r:id="rId8"/>
    <p:sldId id="820" r:id="rId9"/>
    <p:sldId id="821" r:id="rId10"/>
    <p:sldId id="822" r:id="rId11"/>
    <p:sldId id="729" r:id="rId12"/>
    <p:sldId id="730" r:id="rId13"/>
    <p:sldId id="731" r:id="rId14"/>
    <p:sldId id="732" r:id="rId15"/>
    <p:sldId id="733" r:id="rId16"/>
    <p:sldId id="823" r:id="rId17"/>
    <p:sldId id="824" r:id="rId18"/>
    <p:sldId id="735" r:id="rId19"/>
    <p:sldId id="736" r:id="rId20"/>
    <p:sldId id="737" r:id="rId21"/>
  </p:sldIdLst>
  <p:sldSz cx="9144000" cy="5143500" type="screen16x9"/>
  <p:notesSz cx="6858000" cy="9144000"/>
  <p:defaultTextStyle>
    <a:defPPr>
      <a:defRPr lang="es-ES"/>
    </a:defPPr>
    <a:lvl1pPr algn="l" rtl="0" fontAlgn="base">
      <a:spcBef>
        <a:spcPct val="0"/>
      </a:spcBef>
      <a:spcAft>
        <a:spcPct val="0"/>
      </a:spcAft>
      <a:defRPr sz="1600" kern="1200">
        <a:solidFill>
          <a:schemeClr val="tx1"/>
        </a:solidFill>
        <a:latin typeface="Berlin Sans FB" pitchFamily="34" charset="0"/>
        <a:ea typeface="+mn-ea"/>
        <a:cs typeface="Arial" charset="0"/>
      </a:defRPr>
    </a:lvl1pPr>
    <a:lvl2pPr marL="457200" algn="l" rtl="0" fontAlgn="base">
      <a:spcBef>
        <a:spcPct val="0"/>
      </a:spcBef>
      <a:spcAft>
        <a:spcPct val="0"/>
      </a:spcAft>
      <a:defRPr sz="1600" kern="1200">
        <a:solidFill>
          <a:schemeClr val="tx1"/>
        </a:solidFill>
        <a:latin typeface="Berlin Sans FB" pitchFamily="34" charset="0"/>
        <a:ea typeface="+mn-ea"/>
        <a:cs typeface="Arial" charset="0"/>
      </a:defRPr>
    </a:lvl2pPr>
    <a:lvl3pPr marL="914400" algn="l" rtl="0" fontAlgn="base">
      <a:spcBef>
        <a:spcPct val="0"/>
      </a:spcBef>
      <a:spcAft>
        <a:spcPct val="0"/>
      </a:spcAft>
      <a:defRPr sz="1600" kern="1200">
        <a:solidFill>
          <a:schemeClr val="tx1"/>
        </a:solidFill>
        <a:latin typeface="Berlin Sans FB" pitchFamily="34" charset="0"/>
        <a:ea typeface="+mn-ea"/>
        <a:cs typeface="Arial" charset="0"/>
      </a:defRPr>
    </a:lvl3pPr>
    <a:lvl4pPr marL="1371600" algn="l" rtl="0" fontAlgn="base">
      <a:spcBef>
        <a:spcPct val="0"/>
      </a:spcBef>
      <a:spcAft>
        <a:spcPct val="0"/>
      </a:spcAft>
      <a:defRPr sz="1600" kern="1200">
        <a:solidFill>
          <a:schemeClr val="tx1"/>
        </a:solidFill>
        <a:latin typeface="Berlin Sans FB" pitchFamily="34" charset="0"/>
        <a:ea typeface="+mn-ea"/>
        <a:cs typeface="Arial" charset="0"/>
      </a:defRPr>
    </a:lvl4pPr>
    <a:lvl5pPr marL="1828800" algn="l" rtl="0" fontAlgn="base">
      <a:spcBef>
        <a:spcPct val="0"/>
      </a:spcBef>
      <a:spcAft>
        <a:spcPct val="0"/>
      </a:spcAft>
      <a:defRPr sz="1600" kern="1200">
        <a:solidFill>
          <a:schemeClr val="tx1"/>
        </a:solidFill>
        <a:latin typeface="Berlin Sans FB" pitchFamily="34" charset="0"/>
        <a:ea typeface="+mn-ea"/>
        <a:cs typeface="Arial" charset="0"/>
      </a:defRPr>
    </a:lvl5pPr>
    <a:lvl6pPr marL="2286000" algn="l" defTabSz="914400" rtl="0" eaLnBrk="1" latinLnBrk="0" hangingPunct="1">
      <a:defRPr sz="1600" kern="1200">
        <a:solidFill>
          <a:schemeClr val="tx1"/>
        </a:solidFill>
        <a:latin typeface="Berlin Sans FB" pitchFamily="34" charset="0"/>
        <a:ea typeface="+mn-ea"/>
        <a:cs typeface="Arial" charset="0"/>
      </a:defRPr>
    </a:lvl6pPr>
    <a:lvl7pPr marL="2743200" algn="l" defTabSz="914400" rtl="0" eaLnBrk="1" latinLnBrk="0" hangingPunct="1">
      <a:defRPr sz="1600" kern="1200">
        <a:solidFill>
          <a:schemeClr val="tx1"/>
        </a:solidFill>
        <a:latin typeface="Berlin Sans FB" pitchFamily="34" charset="0"/>
        <a:ea typeface="+mn-ea"/>
        <a:cs typeface="Arial" charset="0"/>
      </a:defRPr>
    </a:lvl7pPr>
    <a:lvl8pPr marL="3200400" algn="l" defTabSz="914400" rtl="0" eaLnBrk="1" latinLnBrk="0" hangingPunct="1">
      <a:defRPr sz="1600" kern="1200">
        <a:solidFill>
          <a:schemeClr val="tx1"/>
        </a:solidFill>
        <a:latin typeface="Berlin Sans FB" pitchFamily="34" charset="0"/>
        <a:ea typeface="+mn-ea"/>
        <a:cs typeface="Arial" charset="0"/>
      </a:defRPr>
    </a:lvl8pPr>
    <a:lvl9pPr marL="3657600" algn="l" defTabSz="914400" rtl="0" eaLnBrk="1" latinLnBrk="0" hangingPunct="1">
      <a:defRPr sz="1600" kern="1200">
        <a:solidFill>
          <a:schemeClr val="tx1"/>
        </a:solidFill>
        <a:latin typeface="Berlin Sans FB"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D60093"/>
    <a:srgbClr val="FF0000"/>
    <a:srgbClr val="FFFF99"/>
    <a:srgbClr val="FF9900"/>
    <a:srgbClr val="00CC99"/>
    <a:srgbClr val="33CC33"/>
    <a:srgbClr val="99FFCC"/>
    <a:srgbClr val="FF9966"/>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48" autoAdjust="0"/>
    <p:restoredTop sz="94669" autoAdjust="0"/>
  </p:normalViewPr>
  <p:slideViewPr>
    <p:cSldViewPr>
      <p:cViewPr>
        <p:scale>
          <a:sx n="80" d="100"/>
          <a:sy n="80" d="100"/>
        </p:scale>
        <p:origin x="-1110" y="-2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lineMarker"/>
        <c:ser>
          <c:idx val="0"/>
          <c:order val="0"/>
          <c:tx>
            <c:strRef>
              <c:f>Hoja1!$B$1</c:f>
              <c:strCache>
                <c:ptCount val="1"/>
                <c:pt idx="0">
                  <c:v>Demanda</c:v>
                </c:pt>
              </c:strCache>
            </c:strRef>
          </c:tx>
          <c:marker>
            <c:symbol val="none"/>
          </c:marker>
          <c:xVal>
            <c:numRef>
              <c:f>Hoja1!$A$2:$A$10</c:f>
              <c:numCache>
                <c:formatCode>General</c:formatCode>
                <c:ptCount val="9"/>
                <c:pt idx="0">
                  <c:v>10</c:v>
                </c:pt>
                <c:pt idx="1">
                  <c:v>20</c:v>
                </c:pt>
                <c:pt idx="2">
                  <c:v>30</c:v>
                </c:pt>
                <c:pt idx="3">
                  <c:v>40</c:v>
                </c:pt>
                <c:pt idx="4">
                  <c:v>50</c:v>
                </c:pt>
                <c:pt idx="5">
                  <c:v>60</c:v>
                </c:pt>
                <c:pt idx="6">
                  <c:v>70</c:v>
                </c:pt>
                <c:pt idx="7">
                  <c:v>80</c:v>
                </c:pt>
                <c:pt idx="8">
                  <c:v>90</c:v>
                </c:pt>
              </c:numCache>
            </c:numRef>
          </c:xVal>
          <c:yVal>
            <c:numRef>
              <c:f>Hoja1!$B$2:$B$10</c:f>
              <c:numCache>
                <c:formatCode>General</c:formatCode>
                <c:ptCount val="9"/>
                <c:pt idx="0">
                  <c:v>10</c:v>
                </c:pt>
                <c:pt idx="1">
                  <c:v>20</c:v>
                </c:pt>
                <c:pt idx="2">
                  <c:v>30</c:v>
                </c:pt>
                <c:pt idx="3">
                  <c:v>40</c:v>
                </c:pt>
                <c:pt idx="4">
                  <c:v>50</c:v>
                </c:pt>
                <c:pt idx="5">
                  <c:v>60</c:v>
                </c:pt>
                <c:pt idx="6">
                  <c:v>70</c:v>
                </c:pt>
                <c:pt idx="7">
                  <c:v>80</c:v>
                </c:pt>
                <c:pt idx="8">
                  <c:v>90</c:v>
                </c:pt>
              </c:numCache>
            </c:numRef>
          </c:yVal>
        </c:ser>
        <c:ser>
          <c:idx val="1"/>
          <c:order val="1"/>
          <c:tx>
            <c:strRef>
              <c:f>Hoja1!$C$1</c:f>
              <c:strCache>
                <c:ptCount val="1"/>
                <c:pt idx="0">
                  <c:v>Oferta</c:v>
                </c:pt>
              </c:strCache>
            </c:strRef>
          </c:tx>
          <c:marker>
            <c:symbol val="none"/>
          </c:marker>
          <c:xVal>
            <c:numRef>
              <c:f>Hoja1!$A$2:$A$10</c:f>
              <c:numCache>
                <c:formatCode>General</c:formatCode>
                <c:ptCount val="9"/>
                <c:pt idx="0">
                  <c:v>10</c:v>
                </c:pt>
                <c:pt idx="1">
                  <c:v>20</c:v>
                </c:pt>
                <c:pt idx="2">
                  <c:v>30</c:v>
                </c:pt>
                <c:pt idx="3">
                  <c:v>40</c:v>
                </c:pt>
                <c:pt idx="4">
                  <c:v>50</c:v>
                </c:pt>
                <c:pt idx="5">
                  <c:v>60</c:v>
                </c:pt>
                <c:pt idx="6">
                  <c:v>70</c:v>
                </c:pt>
                <c:pt idx="7">
                  <c:v>80</c:v>
                </c:pt>
                <c:pt idx="8">
                  <c:v>90</c:v>
                </c:pt>
              </c:numCache>
            </c:numRef>
          </c:xVal>
          <c:yVal>
            <c:numRef>
              <c:f>Hoja1!$C$2:$C$10</c:f>
              <c:numCache>
                <c:formatCode>General</c:formatCode>
                <c:ptCount val="9"/>
                <c:pt idx="0">
                  <c:v>90</c:v>
                </c:pt>
                <c:pt idx="1">
                  <c:v>80</c:v>
                </c:pt>
                <c:pt idx="2">
                  <c:v>70</c:v>
                </c:pt>
                <c:pt idx="3">
                  <c:v>60</c:v>
                </c:pt>
                <c:pt idx="4">
                  <c:v>50</c:v>
                </c:pt>
                <c:pt idx="5">
                  <c:v>40</c:v>
                </c:pt>
                <c:pt idx="6">
                  <c:v>30</c:v>
                </c:pt>
                <c:pt idx="7">
                  <c:v>20</c:v>
                </c:pt>
                <c:pt idx="8">
                  <c:v>10</c:v>
                </c:pt>
              </c:numCache>
            </c:numRef>
          </c:yVal>
        </c:ser>
        <c:axId val="172659840"/>
        <c:axId val="172661760"/>
      </c:scatterChart>
      <c:valAx>
        <c:axId val="172659840"/>
        <c:scaling>
          <c:orientation val="minMax"/>
        </c:scaling>
        <c:axPos val="b"/>
        <c:title>
          <c:tx>
            <c:rich>
              <a:bodyPr/>
              <a:lstStyle/>
              <a:p>
                <a:pPr>
                  <a:defRPr lang="es-ES_tradnl"/>
                </a:pPr>
                <a:r>
                  <a:rPr lang="es-ES"/>
                  <a:t>Cantidad (Q)</a:t>
                </a:r>
              </a:p>
            </c:rich>
          </c:tx>
          <c:layout/>
        </c:title>
        <c:numFmt formatCode="General" sourceLinked="1"/>
        <c:tickLblPos val="nextTo"/>
        <c:txPr>
          <a:bodyPr/>
          <a:lstStyle/>
          <a:p>
            <a:pPr>
              <a:defRPr lang="es-ES_tradnl"/>
            </a:pPr>
            <a:endParaRPr lang="es-ES"/>
          </a:p>
        </c:txPr>
        <c:crossAx val="172661760"/>
        <c:crosses val="autoZero"/>
        <c:crossBetween val="midCat"/>
      </c:valAx>
      <c:valAx>
        <c:axId val="172661760"/>
        <c:scaling>
          <c:orientation val="minMax"/>
        </c:scaling>
        <c:axPos val="l"/>
        <c:majorGridlines/>
        <c:title>
          <c:tx>
            <c:rich>
              <a:bodyPr rot="0" vert="horz"/>
              <a:lstStyle/>
              <a:p>
                <a:pPr>
                  <a:defRPr lang="es-ES_tradnl"/>
                </a:pPr>
                <a:r>
                  <a:rPr lang="es-ES"/>
                  <a:t>Precio (P)</a:t>
                </a:r>
              </a:p>
            </c:rich>
          </c:tx>
          <c:layout>
            <c:manualLayout>
              <c:xMode val="edge"/>
              <c:yMode val="edge"/>
              <c:x val="4.2267050912584113E-2"/>
              <c:y val="6.4556877198860912E-2"/>
            </c:manualLayout>
          </c:layout>
        </c:title>
        <c:numFmt formatCode="General" sourceLinked="1"/>
        <c:tickLblPos val="nextTo"/>
        <c:txPr>
          <a:bodyPr/>
          <a:lstStyle/>
          <a:p>
            <a:pPr>
              <a:defRPr lang="es-ES_tradnl"/>
            </a:pPr>
            <a:endParaRPr lang="es-ES"/>
          </a:p>
        </c:txPr>
        <c:crossAx val="172659840"/>
        <c:crosses val="autoZero"/>
        <c:crossBetween val="midCat"/>
      </c:valAx>
    </c:plotArea>
    <c:legend>
      <c:legendPos val="r"/>
      <c:layout/>
      <c:txPr>
        <a:bodyPr/>
        <a:lstStyle/>
        <a:p>
          <a:pPr>
            <a:defRPr lang="es-ES_tradnl"/>
          </a:pPr>
          <a:endParaRPr lang="es-ES"/>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FE4D195-8896-4F2E-B43F-5FE708E7B02E}" type="datetimeFigureOut">
              <a:rPr lang="es-ES"/>
              <a:pPr>
                <a:defRPr/>
              </a:pPr>
              <a:t>08/09/2023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9208B7E-C5A7-49FB-B600-344FE7C1694E}" type="slidenum">
              <a:rPr lang="es-ES"/>
              <a:pPr>
                <a:defRPr/>
              </a:pPr>
              <a:t>‹Nº›</a:t>
            </a:fld>
            <a:endParaRPr lang="es-ES"/>
          </a:p>
        </p:txBody>
      </p:sp>
    </p:spTree>
    <p:extLst>
      <p:ext uri="{BB962C8B-B14F-4D97-AF65-F5344CB8AC3E}">
        <p14:creationId xmlns="" xmlns:p14="http://schemas.microsoft.com/office/powerpoint/2010/main" val="78088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a:t>
            </a:fld>
            <a:endParaRPr lang="es-ES" sz="1200" dirty="0">
              <a:latin typeface="+mn-lt"/>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10</a:t>
            </a:fld>
            <a:endParaRPr lang="es-ES" sz="12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11</a:t>
            </a:fld>
            <a:endParaRPr lang="es-ES" sz="12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12</a:t>
            </a:fld>
            <a:endParaRPr lang="es-ES" sz="1200" dirty="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13</a:t>
            </a:fld>
            <a:endParaRPr lang="es-ES"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14</a:t>
            </a:fld>
            <a:endParaRPr lang="es-ES" sz="1200" dirty="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15</a:t>
            </a:fld>
            <a:endParaRPr lang="es-ES" sz="1200" dirty="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16</a:t>
            </a:fld>
            <a:endParaRPr lang="es-ES" sz="1200" dirty="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17</a:t>
            </a:fld>
            <a:endParaRPr lang="es-ES" sz="1200" dirty="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18</a:t>
            </a:fld>
            <a:endParaRPr lang="es-ES" sz="1200" dirty="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19</a:t>
            </a:fld>
            <a:endParaRPr lang="es-ES" sz="1200" dirty="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2</a:t>
            </a:fld>
            <a:endParaRPr lang="es-ES" sz="1200" dirty="0">
              <a:latin typeface="+mn-lt"/>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20</a:t>
            </a:fld>
            <a:endParaRPr lang="es-ES" sz="1200" dirty="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3</a:t>
            </a:fld>
            <a:endParaRPr lang="es-ES"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4</a:t>
            </a:fld>
            <a:endParaRPr lang="es-ES"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5</a:t>
            </a:fld>
            <a:endParaRPr lang="es-ES"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6</a:t>
            </a:fld>
            <a:endParaRPr lang="es-ES" sz="1200" dirty="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7</a:t>
            </a:fld>
            <a:endParaRPr lang="es-ES" sz="12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8</a:t>
            </a:fld>
            <a:endParaRPr lang="es-ES"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9</a:t>
            </a:fld>
            <a:endParaRPr lang="es-ES"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F8058DDC-EA24-4600-9F9E-4483898DEA17}"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486B974-D557-46E9-90A0-138E814101D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7D44756F-3E74-4385-9831-2265A4A0DA80}"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54F0AB9-D6D0-4468-A58E-F6192B90B980}"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38C60D16-E601-44BC-A73F-1A3F014F6F58}"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470080C-9BDA-4EFD-A00A-4330A2C53DE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0507ED6-9496-4640-8A45-518D76133C21}"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C497CD4-4716-4CFA-808A-13266871C770}"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9CB0330E-7FD7-4268-A640-11AAE59F4A2E}"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EDDE361-6F01-4BF2-BC7D-AC82389BA1D5}"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7F514767-A384-4F41-A76B-A0A5F7409419}"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7F8C61F-8536-4CC7-8B03-F935AC874034}"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2B13CA2-FDA2-4BC5-BD2A-4485A53FCD4B}" type="datetimeFigureOut">
              <a:rPr lang="es-ES"/>
              <a:pPr>
                <a:defRPr/>
              </a:pPr>
              <a:t>08/09/2023</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79208C10-CF7A-4C08-831F-C171A6B7705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93B743D3-7701-419B-9773-86346F553D6E}" type="datetimeFigureOut">
              <a:rPr lang="es-ES"/>
              <a:pPr>
                <a:defRPr/>
              </a:pPr>
              <a:t>08/09/2023</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F758138C-C9ED-4CF9-9B9A-0153A3FA4178}"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12298A87-C480-4263-A3A6-88E10E90676F}" type="datetimeFigureOut">
              <a:rPr lang="es-ES"/>
              <a:pPr>
                <a:defRPr/>
              </a:pPr>
              <a:t>08/09/2023</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CE91AB9B-B914-46EB-934B-C318A808CF7F}"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ED36C02-96E1-46C9-B314-A6CDC4983D10}"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097CC63-DBED-4CBC-871C-35FF96B7C1F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4BDB3D0-9B9D-4D7D-AC92-DF1EDFEF4E6C}"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AD98553-71A3-4CCF-8EC3-E67926C49ED3}"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ACC32AD-7687-4815-A161-94E7F450AC79}" type="datetimeFigureOut">
              <a:rPr lang="es-ES"/>
              <a:pPr>
                <a:defRPr/>
              </a:pPr>
              <a:t>08/09/2023</a:t>
            </a:fld>
            <a:endParaRPr lang="es-ES"/>
          </a:p>
        </p:txBody>
      </p:sp>
      <p:sp>
        <p:nvSpPr>
          <p:cNvPr id="5" name="4 Marcador de pie de página"/>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E032E35-69A3-4338-BCB6-C6005CE7A57D}"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1\AppData\Local\Microsoft\Windows\INetCache\IE\P3RDS4BI\Estrategias-de-Plan-de-Marketing-1[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28926" y="2357436"/>
            <a:ext cx="3187821" cy="212521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endParaRPr lang="es-ES" sz="2400" b="1" spc="300" dirty="0">
              <a:ln w="11430" cmpd="sng">
                <a:solidFill>
                  <a:schemeClr val="bg1">
                    <a:lumMod val="75000"/>
                  </a:schemeClr>
                </a:solidFill>
                <a:prstDash val="solid"/>
                <a:miter lim="800000"/>
              </a:ln>
              <a:solidFill>
                <a:schemeClr val="bg1">
                  <a:lumMod val="50000"/>
                </a:schemeClr>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9" name="8 CuadroTexto"/>
          <p:cNvSpPr txBox="1"/>
          <p:nvPr/>
        </p:nvSpPr>
        <p:spPr>
          <a:xfrm>
            <a:off x="500034" y="1500180"/>
            <a:ext cx="8072494" cy="677108"/>
          </a:xfrm>
          <a:prstGeom prst="rect">
            <a:avLst/>
          </a:prstGeom>
          <a:noFill/>
        </p:spPr>
        <p:txBody>
          <a:bodyPr wrap="square" rtlCol="0">
            <a:spAutoFit/>
          </a:bodyPr>
          <a:lstStyle/>
          <a:p>
            <a:pPr algn="ctr"/>
            <a:r>
              <a:rPr lang="es-ES" sz="3800" b="1" dirty="0" smtClean="0">
                <a:latin typeface="+mj-lt"/>
              </a:rPr>
              <a:t>LEAN STARTUP Y PLAN DE MARKETING</a:t>
            </a:r>
          </a:p>
        </p:txBody>
      </p:sp>
      <p:sp>
        <p:nvSpPr>
          <p:cNvPr id="11" name="10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10"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p:cNvSpPr/>
          <p:nvPr/>
        </p:nvSpPr>
        <p:spPr>
          <a:xfrm>
            <a:off x="1357290" y="428610"/>
            <a:ext cx="6355907" cy="923330"/>
          </a:xfrm>
          <a:prstGeom prst="rect">
            <a:avLst/>
          </a:prstGeom>
          <a:noFill/>
        </p:spPr>
        <p:txBody>
          <a:bodyPr wrap="none" lIns="91440" tIns="45720" rIns="91440" bIns="45720">
            <a:spAutoFit/>
          </a:bodyPr>
          <a:lstStyle/>
          <a:p>
            <a:pPr algn="ctr"/>
            <a:r>
              <a:rPr lang="es-E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UNIDAD DIDÁCTICA 4</a:t>
            </a:r>
            <a:endParaRPr lang="es-E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21547760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57238"/>
            <a:ext cx="8641654" cy="150019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Interactuar con clientes reales, descubrir quiénes son y qué propuesta de valor necesitan, comprobar cómo reaccionan ante nuestro producto, si están dispuestos a pagar por él y qué precio, cómo llegar a ellos de forma efectiva…, son aspectos fundamentales que no pueden aprenderse a través de una investigación de mercado, sino a través del método </a:t>
            </a:r>
            <a:r>
              <a:rPr lang="es-ES_tradnl" sz="1400" b="1" u="sng" dirty="0" smtClean="0">
                <a:solidFill>
                  <a:schemeClr val="tx1"/>
                </a:solidFill>
              </a:rPr>
              <a:t>ensayo-error</a:t>
            </a:r>
            <a:r>
              <a:rPr lang="es-ES_tradnl" sz="1400" dirty="0" smtClean="0">
                <a:solidFill>
                  <a:schemeClr val="tx1"/>
                </a:solidFill>
              </a:rPr>
              <a:t>, ciclos cortos reiterativos que nos llevarán bien a </a:t>
            </a:r>
            <a:r>
              <a:rPr lang="es-ES_tradnl" sz="1400" b="1" u="sng" dirty="0" smtClean="0">
                <a:solidFill>
                  <a:schemeClr val="tx1"/>
                </a:solidFill>
              </a:rPr>
              <a:t>PERSEVERAR</a:t>
            </a:r>
            <a:r>
              <a:rPr lang="es-ES_tradnl" sz="1400" dirty="0" smtClean="0">
                <a:solidFill>
                  <a:schemeClr val="tx1"/>
                </a:solidFill>
              </a:rPr>
              <a:t> y seguir desarrollando lo que funciona de nuestro modelo de negocio; o bien a </a:t>
            </a:r>
            <a:r>
              <a:rPr lang="es-ES_tradnl" sz="1400" b="1" u="sng" dirty="0" smtClean="0">
                <a:solidFill>
                  <a:schemeClr val="tx1"/>
                </a:solidFill>
              </a:rPr>
              <a:t>PIVOTAR</a:t>
            </a:r>
            <a:r>
              <a:rPr lang="es-ES_tradnl" sz="1400" dirty="0" smtClean="0">
                <a:solidFill>
                  <a:schemeClr val="tx1"/>
                </a:solidFill>
              </a:rPr>
              <a:t>, es decir, abandonar los supuestos que no son válidos.</a:t>
            </a: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MÉTODO LEAN STARTUP</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36" name="17 CuadroTexto"/>
          <p:cNvSpPr txBox="1">
            <a:spLocks noChangeArrowheads="1"/>
          </p:cNvSpPr>
          <p:nvPr/>
        </p:nvSpPr>
        <p:spPr bwMode="auto">
          <a:xfrm>
            <a:off x="431823" y="535781"/>
            <a:ext cx="3640111" cy="307777"/>
          </a:xfrm>
          <a:prstGeom prst="rect">
            <a:avLst/>
          </a:prstGeom>
          <a:solidFill>
            <a:schemeClr val="accent1">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2.4 Aprendizaje validado: pivotar o perseverar</a:t>
            </a:r>
            <a:endParaRPr lang="es-ES" sz="1400" b="1" dirty="0">
              <a:solidFill>
                <a:schemeClr val="tx1"/>
              </a:solidFill>
              <a:latin typeface="+mj-lt"/>
              <a:cs typeface="Arial" charset="0"/>
            </a:endParaRPr>
          </a:p>
        </p:txBody>
      </p:sp>
      <p:sp>
        <p:nvSpPr>
          <p:cNvPr id="15" name="14 Rectángulo"/>
          <p:cNvSpPr/>
          <p:nvPr/>
        </p:nvSpPr>
        <p:spPr>
          <a:xfrm>
            <a:off x="500034" y="2357436"/>
            <a:ext cx="1454244" cy="40011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EJEMPLOS</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15 Rectángulo redondeado"/>
          <p:cNvSpPr/>
          <p:nvPr/>
        </p:nvSpPr>
        <p:spPr>
          <a:xfrm>
            <a:off x="500034" y="2786064"/>
            <a:ext cx="7500990" cy="5715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200" b="1" dirty="0" smtClean="0">
                <a:solidFill>
                  <a:schemeClr val="bg1">
                    <a:lumMod val="95000"/>
                  </a:schemeClr>
                </a:solidFill>
              </a:rPr>
              <a:t>COCA-COLA nació como un medicamento contra la fatiga que no tenía apenas ventas, y cuando se pensaba que no había solución se decidió intentarlo por última vez vendiéndola como bebida refrescante</a:t>
            </a:r>
          </a:p>
        </p:txBody>
      </p:sp>
      <p:sp>
        <p:nvSpPr>
          <p:cNvPr id="5122" name="AutoShape 2" descr="Coca-Cola - Wikipedia, la enciclopedia lib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124" name="Picture 4"/>
          <p:cNvPicPr>
            <a:picLocks noChangeAspect="1" noChangeArrowheads="1"/>
          </p:cNvPicPr>
          <p:nvPr/>
        </p:nvPicPr>
        <p:blipFill>
          <a:blip r:embed="rId3" cstate="print"/>
          <a:srcRect/>
          <a:stretch>
            <a:fillRect/>
          </a:stretch>
        </p:blipFill>
        <p:spPr bwMode="auto">
          <a:xfrm>
            <a:off x="8215338" y="2714626"/>
            <a:ext cx="559691" cy="714380"/>
          </a:xfrm>
          <a:prstGeom prst="rect">
            <a:avLst/>
          </a:prstGeom>
          <a:noFill/>
          <a:ln w="9525">
            <a:noFill/>
            <a:miter lim="800000"/>
            <a:headEnd/>
            <a:tailEnd/>
          </a:ln>
          <a:effectLst/>
        </p:spPr>
      </p:pic>
      <p:sp>
        <p:nvSpPr>
          <p:cNvPr id="20" name="19 Rectángulo redondeado"/>
          <p:cNvSpPr/>
          <p:nvPr/>
        </p:nvSpPr>
        <p:spPr>
          <a:xfrm>
            <a:off x="500034" y="3500444"/>
            <a:ext cx="7500990" cy="785818"/>
          </a:xfrm>
          <a:prstGeom prst="round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200" b="1" dirty="0" smtClean="0">
                <a:solidFill>
                  <a:schemeClr val="bg1"/>
                </a:solidFill>
              </a:rPr>
              <a:t>INSTAGRAM comenzó siendo una especie de FOURSQUARE. Podías  marcar diferentes localizaciones, ganar puntos y compartir fotos dentro de la app. Pero cuando vieron que no crecía a la velocidad que habían previsto, cambiaron el rumbo convirtiéndola en una red para compartir fotografías (se enfocaron en una de sus características)</a:t>
            </a:r>
          </a:p>
        </p:txBody>
      </p:sp>
      <p:pic>
        <p:nvPicPr>
          <p:cNvPr id="5125" name="Picture 5"/>
          <p:cNvPicPr>
            <a:picLocks noChangeAspect="1" noChangeArrowheads="1"/>
          </p:cNvPicPr>
          <p:nvPr/>
        </p:nvPicPr>
        <p:blipFill>
          <a:blip r:embed="rId4" cstate="print"/>
          <a:srcRect/>
          <a:stretch>
            <a:fillRect/>
          </a:stretch>
        </p:blipFill>
        <p:spPr bwMode="auto">
          <a:xfrm>
            <a:off x="8286776" y="3643320"/>
            <a:ext cx="500066" cy="500066"/>
          </a:xfrm>
          <a:prstGeom prst="rect">
            <a:avLst/>
          </a:prstGeom>
          <a:noFill/>
          <a:ln w="9525">
            <a:noFill/>
            <a:miter lim="800000"/>
            <a:headEnd/>
            <a:tailEnd/>
          </a:ln>
          <a:effectLst/>
        </p:spPr>
      </p:pic>
      <p:cxnSp>
        <p:nvCxnSpPr>
          <p:cNvPr id="22" name="21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3" name="22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8" name="Picture 2" descr="CEINMARK NUEVO"/>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78296" y="627534"/>
            <a:ext cx="8641654" cy="172990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Podemos </a:t>
            </a:r>
            <a:r>
              <a:rPr lang="es-ES_tradnl" sz="1400" dirty="0">
                <a:solidFill>
                  <a:schemeClr val="tx1"/>
                </a:solidFill>
              </a:rPr>
              <a:t>definir el marketing como “una estrategia de desarrollo de la empresa centrada en satisfacer las necesidades y los deseos del consumidor y en proporcionar un beneficio a la </a:t>
            </a:r>
            <a:r>
              <a:rPr lang="es-ES_tradnl" sz="1400" dirty="0" smtClean="0">
                <a:solidFill>
                  <a:schemeClr val="tx1"/>
                </a:solidFill>
              </a:rPr>
              <a:t>empresa”</a:t>
            </a:r>
          </a:p>
          <a:p>
            <a:pPr algn="just">
              <a:defRPr/>
            </a:pPr>
            <a:endParaRPr lang="es-ES" sz="1400" dirty="0">
              <a:solidFill>
                <a:schemeClr val="tx1"/>
              </a:solidFill>
            </a:endParaRPr>
          </a:p>
          <a:p>
            <a:pPr algn="just">
              <a:defRPr/>
            </a:pPr>
            <a:r>
              <a:rPr lang="es-ES_tradnl" sz="1400" dirty="0">
                <a:solidFill>
                  <a:schemeClr val="tx1"/>
                </a:solidFill>
              </a:rPr>
              <a:t>			</a:t>
            </a:r>
            <a:r>
              <a:rPr lang="es-ES_tradnl" sz="1400" u="sng" dirty="0">
                <a:solidFill>
                  <a:schemeClr val="tx1"/>
                </a:solidFill>
              </a:rPr>
              <a:t>Marketing estratégico</a:t>
            </a:r>
            <a:r>
              <a:rPr lang="es-ES_tradnl" sz="1400" dirty="0">
                <a:solidFill>
                  <a:schemeClr val="tx1"/>
                </a:solidFill>
              </a:rPr>
              <a:t>: objetivos a alcanzar (entre 3 y 5 años)</a:t>
            </a:r>
          </a:p>
          <a:p>
            <a:pPr algn="just">
              <a:defRPr/>
            </a:pPr>
            <a:r>
              <a:rPr lang="es-ES_tradnl" sz="1400" dirty="0" smtClean="0">
                <a:solidFill>
                  <a:schemeClr val="tx1"/>
                </a:solidFill>
              </a:rPr>
              <a:t>	Marketing</a:t>
            </a:r>
            <a:endParaRPr lang="es-ES_tradnl" sz="1400" dirty="0">
              <a:solidFill>
                <a:schemeClr val="tx1"/>
              </a:solidFill>
            </a:endParaRPr>
          </a:p>
          <a:p>
            <a:pPr algn="just">
              <a:defRPr/>
            </a:pPr>
            <a:r>
              <a:rPr lang="es-ES_tradnl" sz="1400" dirty="0">
                <a:solidFill>
                  <a:schemeClr val="tx1"/>
                </a:solidFill>
              </a:rPr>
              <a:t>			</a:t>
            </a:r>
            <a:r>
              <a:rPr lang="es-ES_tradnl" sz="1400" u="sng" dirty="0">
                <a:solidFill>
                  <a:schemeClr val="tx1"/>
                </a:solidFill>
              </a:rPr>
              <a:t>Marketing mix</a:t>
            </a:r>
            <a:r>
              <a:rPr lang="es-ES_tradnl" sz="1400" dirty="0">
                <a:solidFill>
                  <a:schemeClr val="tx1"/>
                </a:solidFill>
              </a:rPr>
              <a:t>: estrategias para alcanzar esos objetivos</a:t>
            </a:r>
          </a:p>
          <a:p>
            <a:pPr algn="just">
              <a:defRPr/>
            </a:pPr>
            <a:endParaRPr lang="es-ES" sz="1400"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1 Rectángulo"/>
          <p:cNvSpPr/>
          <p:nvPr/>
        </p:nvSpPr>
        <p:spPr>
          <a:xfrm>
            <a:off x="1331640" y="1500180"/>
            <a:ext cx="864096" cy="432048"/>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 name="3 Conector recto de flecha"/>
          <p:cNvCxnSpPr/>
          <p:nvPr/>
        </p:nvCxnSpPr>
        <p:spPr>
          <a:xfrm flipV="1">
            <a:off x="2339752" y="1500180"/>
            <a:ext cx="64807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de flecha"/>
          <p:cNvCxnSpPr/>
          <p:nvPr/>
        </p:nvCxnSpPr>
        <p:spPr>
          <a:xfrm>
            <a:off x="2339752" y="1714494"/>
            <a:ext cx="64807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6" name="Picture 4" descr="C:\Users\HP1\AppData\Local\Microsoft\Windows\INetCache\IE\P3RDS4BI\1200px-4Ps[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3568" y="2523148"/>
            <a:ext cx="3657600" cy="2136648"/>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19 CuadroTexto"/>
          <p:cNvSpPr txBox="1"/>
          <p:nvPr/>
        </p:nvSpPr>
        <p:spPr>
          <a:xfrm>
            <a:off x="5076056" y="2859782"/>
            <a:ext cx="2014730" cy="1200329"/>
          </a:xfrm>
          <a:prstGeom prst="rect">
            <a:avLst/>
          </a:prstGeom>
          <a:solidFill>
            <a:srgbClr val="99FFCC"/>
          </a:solidFill>
          <a:ln>
            <a:solidFill>
              <a:schemeClr val="tx1"/>
            </a:solidFill>
          </a:ln>
        </p:spPr>
        <p:txBody>
          <a:bodyPr wrap="square" rtlCol="0">
            <a:spAutoFit/>
          </a:bodyPr>
          <a:lstStyle/>
          <a:p>
            <a:r>
              <a:rPr lang="es-ES" dirty="0" smtClean="0"/>
              <a:t>Marketing mix (4P):</a:t>
            </a:r>
          </a:p>
          <a:p>
            <a:pPr marL="285750" indent="-285750">
              <a:buFont typeface="Arial" panose="020B0604020202020204" pitchFamily="34" charset="0"/>
              <a:buChar char="•"/>
            </a:pPr>
            <a:r>
              <a:rPr lang="es-ES" sz="1400" dirty="0" smtClean="0">
                <a:latin typeface="+mn-lt"/>
              </a:rPr>
              <a:t>Producto</a:t>
            </a:r>
          </a:p>
          <a:p>
            <a:pPr marL="285750" indent="-285750">
              <a:buFont typeface="Arial" panose="020B0604020202020204" pitchFamily="34" charset="0"/>
              <a:buChar char="•"/>
            </a:pPr>
            <a:r>
              <a:rPr lang="es-ES" sz="1400" dirty="0" smtClean="0">
                <a:latin typeface="+mn-lt"/>
              </a:rPr>
              <a:t>Precio</a:t>
            </a:r>
          </a:p>
          <a:p>
            <a:pPr marL="285750" indent="-285750">
              <a:buFont typeface="Arial" panose="020B0604020202020204" pitchFamily="34" charset="0"/>
              <a:buChar char="•"/>
            </a:pPr>
            <a:r>
              <a:rPr lang="es-ES" sz="1400" dirty="0" smtClean="0">
                <a:latin typeface="+mn-lt"/>
              </a:rPr>
              <a:t>Promoción</a:t>
            </a:r>
          </a:p>
          <a:p>
            <a:pPr marL="285750" indent="-285750">
              <a:buFont typeface="Arial" panose="020B0604020202020204" pitchFamily="34" charset="0"/>
              <a:buChar char="•"/>
            </a:pPr>
            <a:r>
              <a:rPr lang="es-ES" sz="1400" dirty="0" smtClean="0">
                <a:latin typeface="+mn-lt"/>
              </a:rPr>
              <a:t>Distribución</a:t>
            </a:r>
            <a:endParaRPr lang="es-ES_tradnl" sz="1400" dirty="0">
              <a:latin typeface="+mn-lt"/>
            </a:endParaRPr>
          </a:p>
        </p:txBody>
      </p:sp>
    </p:spTree>
    <p:extLst>
      <p:ext uri="{BB962C8B-B14F-4D97-AF65-F5344CB8AC3E}">
        <p14:creationId xmlns="" xmlns:p14="http://schemas.microsoft.com/office/powerpoint/2010/main" val="271583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1\AppData\Local\Microsoft\Windows\INetCache\IE\JHTMJNMP\Ciclo_Producto[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07727" y="1203598"/>
            <a:ext cx="3212745" cy="2222872"/>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18 Rectángulo redondeado"/>
          <p:cNvSpPr/>
          <p:nvPr/>
        </p:nvSpPr>
        <p:spPr>
          <a:xfrm>
            <a:off x="251521" y="699542"/>
            <a:ext cx="8641654" cy="403244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a:t>
            </a:r>
            <a:r>
              <a:rPr lang="es-ES_tradnl" sz="1400" dirty="0">
                <a:solidFill>
                  <a:schemeClr val="tx1"/>
                </a:solidFill>
              </a:rPr>
              <a:t>Cualquier bien o servicio que se ofrece con la finalidad de satisfacer los deseos de los </a:t>
            </a:r>
            <a:r>
              <a:rPr lang="es-ES_tradnl" sz="1400" dirty="0" smtClean="0">
                <a:solidFill>
                  <a:schemeClr val="tx1"/>
                </a:solidFill>
              </a:rPr>
              <a:t>consumidores”</a:t>
            </a:r>
          </a:p>
          <a:p>
            <a:pPr algn="just">
              <a:defRPr/>
            </a:pPr>
            <a:endParaRPr lang="es-ES" sz="1400" dirty="0">
              <a:solidFill>
                <a:schemeClr val="tx1"/>
              </a:solidFill>
            </a:endParaRPr>
          </a:p>
          <a:p>
            <a:pPr marL="177800" indent="-177800" algn="just">
              <a:buFont typeface="Arial" panose="020B0604020202020204" pitchFamily="34" charset="0"/>
              <a:buChar char="•"/>
              <a:defRPr/>
            </a:pPr>
            <a:r>
              <a:rPr lang="es-ES" sz="1400" b="1" u="sng" dirty="0" smtClean="0">
                <a:solidFill>
                  <a:schemeClr val="tx1"/>
                </a:solidFill>
              </a:rPr>
              <a:t>CICLO DE VIDA</a:t>
            </a:r>
            <a:r>
              <a:rPr lang="es-ES" sz="1400" dirty="0" smtClean="0">
                <a:solidFill>
                  <a:schemeClr val="tx1"/>
                </a:solidFill>
              </a:rPr>
              <a:t>: todos los productos tienen un ciclo de vida;</a:t>
            </a:r>
            <a:endParaRPr lang="es-ES" sz="1400" b="1" u="sng" dirty="0">
              <a:solidFill>
                <a:schemeClr val="tx1"/>
              </a:solidFill>
            </a:endParaRPr>
          </a:p>
          <a:p>
            <a:pPr algn="just">
              <a:defRPr/>
            </a:pPr>
            <a:r>
              <a:rPr lang="es-ES" sz="1400" dirty="0" smtClean="0">
                <a:solidFill>
                  <a:schemeClr val="tx1"/>
                </a:solidFill>
              </a:rPr>
              <a:t>Aparecen en el mercado, se desarrollan hasta llegar a un punto de </a:t>
            </a:r>
          </a:p>
          <a:p>
            <a:pPr algn="just">
              <a:defRPr/>
            </a:pPr>
            <a:r>
              <a:rPr lang="es-ES" sz="1400" dirty="0" smtClean="0">
                <a:solidFill>
                  <a:schemeClr val="tx1"/>
                </a:solidFill>
              </a:rPr>
              <a:t>Saturación y terminan desapareciendo.</a:t>
            </a:r>
          </a:p>
          <a:p>
            <a:pPr algn="just">
              <a:defRPr/>
            </a:pPr>
            <a:endParaRPr lang="es-ES" sz="1400" dirty="0">
              <a:solidFill>
                <a:schemeClr val="tx1"/>
              </a:solidFill>
            </a:endParaRPr>
          </a:p>
          <a:p>
            <a:pPr marL="177800" indent="-177800" algn="just">
              <a:buAutoNum type="arabicPeriod"/>
              <a:defRPr/>
            </a:pPr>
            <a:r>
              <a:rPr lang="es-ES_tradnl" sz="1400" b="1" u="sng" dirty="0" smtClean="0">
                <a:solidFill>
                  <a:schemeClr val="tx1"/>
                </a:solidFill>
              </a:rPr>
              <a:t>Introducción</a:t>
            </a:r>
            <a:r>
              <a:rPr lang="es-ES_tradnl" sz="1400" dirty="0">
                <a:solidFill>
                  <a:schemeClr val="tx1"/>
                </a:solidFill>
              </a:rPr>
              <a:t>: entrada del producto en el mercado. </a:t>
            </a:r>
            <a:endParaRPr lang="es-ES_tradnl" sz="1400" dirty="0" smtClean="0">
              <a:solidFill>
                <a:schemeClr val="tx1"/>
              </a:solidFill>
            </a:endParaRPr>
          </a:p>
          <a:p>
            <a:pPr algn="just">
              <a:defRPr/>
            </a:pPr>
            <a:r>
              <a:rPr lang="es-ES_tradnl" sz="1400" dirty="0" smtClean="0">
                <a:solidFill>
                  <a:schemeClr val="tx1"/>
                </a:solidFill>
              </a:rPr>
              <a:t>Las </a:t>
            </a:r>
            <a:r>
              <a:rPr lang="es-ES_tradnl" sz="1400" dirty="0">
                <a:solidFill>
                  <a:schemeClr val="tx1"/>
                </a:solidFill>
              </a:rPr>
              <a:t>ventas crecen muy lentamente, ya que el consumidor no </a:t>
            </a:r>
            <a:endParaRPr lang="es-ES_tradnl" sz="1400" dirty="0" smtClean="0">
              <a:solidFill>
                <a:schemeClr val="tx1"/>
              </a:solidFill>
            </a:endParaRPr>
          </a:p>
          <a:p>
            <a:pPr algn="just">
              <a:defRPr/>
            </a:pPr>
            <a:r>
              <a:rPr lang="es-ES_tradnl" sz="1400" dirty="0" smtClean="0">
                <a:solidFill>
                  <a:schemeClr val="tx1"/>
                </a:solidFill>
              </a:rPr>
              <a:t>conoce </a:t>
            </a:r>
            <a:r>
              <a:rPr lang="es-ES_tradnl" sz="1400" dirty="0">
                <a:solidFill>
                  <a:schemeClr val="tx1"/>
                </a:solidFill>
              </a:rPr>
              <a:t>el producto. (Estrategia: publicidad y promoción)</a:t>
            </a:r>
          </a:p>
          <a:p>
            <a:pPr marL="177800" indent="-177800" algn="just">
              <a:buAutoNum type="arabicPeriod" startAt="2"/>
              <a:defRPr/>
            </a:pPr>
            <a:r>
              <a:rPr lang="es-ES_tradnl" sz="1400" b="1" u="sng" dirty="0" smtClean="0">
                <a:solidFill>
                  <a:schemeClr val="tx1"/>
                </a:solidFill>
              </a:rPr>
              <a:t>Crecimiento</a:t>
            </a:r>
            <a:r>
              <a:rPr lang="es-ES_tradnl" sz="1400" dirty="0">
                <a:solidFill>
                  <a:schemeClr val="tx1"/>
                </a:solidFill>
              </a:rPr>
              <a:t>: las ventas avanzan de manera </a:t>
            </a:r>
            <a:r>
              <a:rPr lang="es-ES_tradnl" sz="1400" dirty="0" smtClean="0">
                <a:solidFill>
                  <a:schemeClr val="tx1"/>
                </a:solidFill>
              </a:rPr>
              <a:t>rápida</a:t>
            </a:r>
          </a:p>
          <a:p>
            <a:pPr algn="just">
              <a:defRPr/>
            </a:pPr>
            <a:r>
              <a:rPr lang="es-ES_tradnl" sz="1400" dirty="0" smtClean="0">
                <a:solidFill>
                  <a:schemeClr val="tx1"/>
                </a:solidFill>
              </a:rPr>
              <a:t> </a:t>
            </a:r>
            <a:r>
              <a:rPr lang="es-ES_tradnl" sz="1400" dirty="0">
                <a:solidFill>
                  <a:schemeClr val="tx1"/>
                </a:solidFill>
              </a:rPr>
              <a:t>y los beneficios se incrementan. </a:t>
            </a:r>
            <a:r>
              <a:rPr lang="es-ES_tradnl" sz="1400" dirty="0" smtClean="0">
                <a:solidFill>
                  <a:schemeClr val="tx1"/>
                </a:solidFill>
              </a:rPr>
              <a:t>(</a:t>
            </a:r>
            <a:r>
              <a:rPr lang="es-ES_tradnl" sz="1400" dirty="0">
                <a:solidFill>
                  <a:schemeClr val="tx1"/>
                </a:solidFill>
              </a:rPr>
              <a:t>Estrategia: consolidar la posición </a:t>
            </a:r>
            <a:endParaRPr lang="es-ES_tradnl" sz="1400" dirty="0" smtClean="0">
              <a:solidFill>
                <a:schemeClr val="tx1"/>
              </a:solidFill>
            </a:endParaRPr>
          </a:p>
          <a:p>
            <a:pPr algn="just">
              <a:defRPr/>
            </a:pPr>
            <a:r>
              <a:rPr lang="es-ES_tradnl" sz="1400" dirty="0" smtClean="0">
                <a:solidFill>
                  <a:schemeClr val="tx1"/>
                </a:solidFill>
              </a:rPr>
              <a:t>mediante </a:t>
            </a:r>
            <a:r>
              <a:rPr lang="es-ES_tradnl" sz="1400" dirty="0">
                <a:solidFill>
                  <a:schemeClr val="tx1"/>
                </a:solidFill>
              </a:rPr>
              <a:t>mejoras de  </a:t>
            </a:r>
            <a:r>
              <a:rPr lang="es-ES_tradnl" sz="1400" dirty="0" smtClean="0">
                <a:solidFill>
                  <a:schemeClr val="tx1"/>
                </a:solidFill>
              </a:rPr>
              <a:t>calidad</a:t>
            </a:r>
            <a:r>
              <a:rPr lang="es-ES_tradnl" sz="1400" dirty="0">
                <a:solidFill>
                  <a:schemeClr val="tx1"/>
                </a:solidFill>
              </a:rPr>
              <a:t>, incremento del esfuerzo en </a:t>
            </a:r>
            <a:r>
              <a:rPr lang="es-ES_tradnl" sz="1400" dirty="0" smtClean="0">
                <a:solidFill>
                  <a:schemeClr val="tx1"/>
                </a:solidFill>
              </a:rPr>
              <a:t>publicidad,</a:t>
            </a:r>
          </a:p>
          <a:p>
            <a:pPr algn="just">
              <a:defRPr/>
            </a:pPr>
            <a:r>
              <a:rPr lang="es-ES_tradnl" sz="1400" dirty="0" smtClean="0">
                <a:solidFill>
                  <a:schemeClr val="tx1"/>
                </a:solidFill>
              </a:rPr>
              <a:t>introducción </a:t>
            </a:r>
            <a:r>
              <a:rPr lang="es-ES_tradnl" sz="1400" dirty="0">
                <a:solidFill>
                  <a:schemeClr val="tx1"/>
                </a:solidFill>
              </a:rPr>
              <a:t>en </a:t>
            </a:r>
            <a:r>
              <a:rPr lang="es-ES_tradnl" sz="1400" dirty="0" smtClean="0">
                <a:solidFill>
                  <a:schemeClr val="tx1"/>
                </a:solidFill>
              </a:rPr>
              <a:t>nuevos </a:t>
            </a:r>
            <a:r>
              <a:rPr lang="es-ES_tradnl" sz="1400" dirty="0">
                <a:solidFill>
                  <a:schemeClr val="tx1"/>
                </a:solidFill>
              </a:rPr>
              <a:t>segmentos de mercado o nuevos canales de distribución)</a:t>
            </a:r>
          </a:p>
          <a:p>
            <a:pPr algn="just">
              <a:defRPr/>
            </a:pPr>
            <a:r>
              <a:rPr lang="es-ES_tradnl" sz="1400" dirty="0" smtClean="0">
                <a:solidFill>
                  <a:schemeClr val="tx1"/>
                </a:solidFill>
              </a:rPr>
              <a:t>3. </a:t>
            </a:r>
            <a:r>
              <a:rPr lang="es-ES_tradnl" sz="1400" b="1" u="sng" dirty="0" smtClean="0">
                <a:solidFill>
                  <a:schemeClr val="tx1"/>
                </a:solidFill>
              </a:rPr>
              <a:t>Madurez</a:t>
            </a:r>
            <a:r>
              <a:rPr lang="es-ES_tradnl" sz="1400" dirty="0">
                <a:solidFill>
                  <a:schemeClr val="tx1"/>
                </a:solidFill>
              </a:rPr>
              <a:t>: las ventas se estabilizan, sólo pueden incrementarse con estrategias de apertura de nuevos segmentos de mercado o </a:t>
            </a:r>
            <a:r>
              <a:rPr lang="es-ES_tradnl" sz="1400" dirty="0" smtClean="0">
                <a:solidFill>
                  <a:schemeClr val="tx1"/>
                </a:solidFill>
              </a:rPr>
              <a:t>con </a:t>
            </a:r>
            <a:r>
              <a:rPr lang="es-ES_tradnl" sz="1400" dirty="0">
                <a:solidFill>
                  <a:schemeClr val="tx1"/>
                </a:solidFill>
              </a:rPr>
              <a:t>la </a:t>
            </a:r>
            <a:r>
              <a:rPr lang="es-ES_tradnl" sz="1400" dirty="0" smtClean="0">
                <a:solidFill>
                  <a:schemeClr val="tx1"/>
                </a:solidFill>
              </a:rPr>
              <a:t>conquista de cuota de mercado de las empresas competidoras. </a:t>
            </a:r>
          </a:p>
          <a:p>
            <a:pPr algn="just">
              <a:defRPr/>
            </a:pPr>
            <a:r>
              <a:rPr lang="es-ES_tradnl" sz="1400" dirty="0" smtClean="0">
                <a:solidFill>
                  <a:schemeClr val="tx1"/>
                </a:solidFill>
              </a:rPr>
              <a:t>4. </a:t>
            </a:r>
            <a:r>
              <a:rPr lang="es-ES_tradnl" sz="1400" b="1" u="sng" dirty="0" smtClean="0">
                <a:solidFill>
                  <a:schemeClr val="tx1"/>
                </a:solidFill>
              </a:rPr>
              <a:t>Declive</a:t>
            </a:r>
            <a:r>
              <a:rPr lang="es-ES_tradnl" sz="1400" dirty="0">
                <a:solidFill>
                  <a:schemeClr val="tx1"/>
                </a:solidFill>
              </a:rPr>
              <a:t>: la demanda del producto disminuye. (Estrategia: desarrollo de innovaciones en el producto, o </a:t>
            </a:r>
            <a:r>
              <a:rPr lang="es-ES_tradnl" sz="1400" dirty="0" smtClean="0">
                <a:solidFill>
                  <a:schemeClr val="tx1"/>
                </a:solidFill>
              </a:rPr>
              <a:t>diversificación)</a:t>
            </a:r>
            <a:endParaRPr lang="es-ES" sz="1400"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35781"/>
            <a:ext cx="1331865"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3.1 El Producto</a:t>
            </a:r>
            <a:endParaRPr lang="es-ES" sz="1400" b="1" dirty="0">
              <a:solidFill>
                <a:schemeClr val="tx1"/>
              </a:solidFill>
              <a:latin typeface="+mj-lt"/>
              <a:cs typeface="Arial" charset="0"/>
            </a:endParaRPr>
          </a:p>
        </p:txBody>
      </p:sp>
    </p:spTree>
    <p:extLst>
      <p:ext uri="{BB962C8B-B14F-4D97-AF65-F5344CB8AC3E}">
        <p14:creationId xmlns="" xmlns:p14="http://schemas.microsoft.com/office/powerpoint/2010/main" val="214389641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99542"/>
            <a:ext cx="8641654" cy="100811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 </a:t>
            </a:r>
            <a:r>
              <a:rPr lang="es-ES_tradnl" sz="1400" b="1" u="sng" dirty="0" smtClean="0">
                <a:solidFill>
                  <a:schemeClr val="tx1"/>
                </a:solidFill>
              </a:rPr>
              <a:t>La </a:t>
            </a:r>
            <a:r>
              <a:rPr lang="es-ES_tradnl" sz="1400" b="1" u="sng" dirty="0">
                <a:solidFill>
                  <a:schemeClr val="tx1"/>
                </a:solidFill>
              </a:rPr>
              <a:t>matriz BCG (Boston Consulting Group)</a:t>
            </a:r>
          </a:p>
          <a:p>
            <a:pPr algn="just">
              <a:defRPr/>
            </a:pPr>
            <a:r>
              <a:rPr lang="es-ES_tradnl" sz="1400" dirty="0">
                <a:solidFill>
                  <a:schemeClr val="tx1"/>
                </a:solidFill>
              </a:rPr>
              <a:t>La consultora de gestión empresarial BCG desarrolló una matriz que permite clasificar los productos que comercializa una empresa en función de dos </a:t>
            </a:r>
            <a:r>
              <a:rPr lang="es-ES_tradnl" sz="1400" dirty="0" smtClean="0">
                <a:solidFill>
                  <a:schemeClr val="tx1"/>
                </a:solidFill>
              </a:rPr>
              <a:t>ejes:</a:t>
            </a:r>
            <a:endParaRPr lang="es-ES" sz="1400"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35781"/>
            <a:ext cx="1331865"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3.1 El Producto</a:t>
            </a:r>
            <a:endParaRPr lang="es-ES" sz="1400" b="1" dirty="0">
              <a:solidFill>
                <a:schemeClr val="tx1"/>
              </a:solidFill>
              <a:latin typeface="+mj-lt"/>
              <a:cs typeface="Arial" charset="0"/>
            </a:endParaRPr>
          </a:p>
        </p:txBody>
      </p:sp>
      <p:pic>
        <p:nvPicPr>
          <p:cNvPr id="5122" name="Picture 2" descr="C:\Users\HP1\AppData\Local\Microsoft\Windows\INetCache\IE\P3RDS4BI\matriz_ciclo_vida_producto[1].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051720" y="1635646"/>
            <a:ext cx="4752528" cy="30811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240563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HP1\AppData\Local\Microsoft\Windows\INetCache\IE\9XEZF8MC\dog-silhouette-drawing-02[1].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83993" y="2443416"/>
            <a:ext cx="792063" cy="792063"/>
          </a:xfrm>
          <a:prstGeom prst="rect">
            <a:avLst/>
          </a:prstGeom>
          <a:noFill/>
          <a:extLst>
            <a:ext uri="{909E8E84-426E-40DD-AFC4-6F175D3DCCD1}">
              <a14:hiddenFill xmlns="" xmlns:a14="http://schemas.microsoft.com/office/drawing/2010/main">
                <a:solidFill>
                  <a:srgbClr val="FFFFFF"/>
                </a:solidFill>
              </a14:hiddenFill>
            </a:ext>
          </a:extLst>
        </p:spPr>
      </p:pic>
      <p:pic>
        <p:nvPicPr>
          <p:cNvPr id="6146" name="Picture 2" descr="C:\Users\HP1\AppData\Local\Microsoft\Windows\INetCache\IE\JHTMJNMP\vaca-lechera[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426" y="1935583"/>
            <a:ext cx="811050" cy="63616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1 CuadroTexto"/>
          <p:cNvSpPr txBox="1"/>
          <p:nvPr/>
        </p:nvSpPr>
        <p:spPr>
          <a:xfrm>
            <a:off x="395536" y="627534"/>
            <a:ext cx="3924153" cy="1384995"/>
          </a:xfrm>
          <a:prstGeom prst="rect">
            <a:avLst/>
          </a:prstGeom>
          <a:solidFill>
            <a:srgbClr val="FFFF99"/>
          </a:solidFill>
          <a:ln>
            <a:solidFill>
              <a:schemeClr val="tx1"/>
            </a:solidFill>
          </a:ln>
        </p:spPr>
        <p:txBody>
          <a:bodyPr wrap="square" rtlCol="0">
            <a:spAutoFit/>
          </a:bodyPr>
          <a:lstStyle/>
          <a:p>
            <a:pPr algn="just"/>
            <a:r>
              <a:rPr lang="es-ES_tradnl" sz="1400" b="1" u="sng" dirty="0" smtClean="0">
                <a:latin typeface="+mn-lt"/>
              </a:rPr>
              <a:t>ESTRELLA</a:t>
            </a:r>
            <a:r>
              <a:rPr lang="es-ES_tradnl" sz="1400" dirty="0">
                <a:latin typeface="+mn-lt"/>
              </a:rPr>
              <a:t>: su cuota de mercado es alta y la tasa de crecimiento elevada. Son productos con una posición competitiva fuerte y con expectativas de crecimiento. Generan ingresos, pero necesitan un esfuerzo moderado de inversiones en marketing.</a:t>
            </a:r>
          </a:p>
          <a:p>
            <a:pPr algn="just"/>
            <a:r>
              <a:rPr lang="es-ES_tradnl" sz="1400" dirty="0">
                <a:latin typeface="+mn-lt"/>
              </a:rPr>
              <a:t>(Ejemplos: </a:t>
            </a:r>
            <a:r>
              <a:rPr lang="es-ES_tradnl" sz="1400" dirty="0" err="1" smtClean="0">
                <a:latin typeface="+mn-lt"/>
              </a:rPr>
              <a:t>iWatch</a:t>
            </a:r>
            <a:r>
              <a:rPr lang="es-ES_tradnl" sz="1400" dirty="0" smtClean="0">
                <a:latin typeface="+mn-lt"/>
              </a:rPr>
              <a:t>, </a:t>
            </a:r>
            <a:r>
              <a:rPr lang="es-ES_tradnl" sz="1400" dirty="0">
                <a:latin typeface="+mn-lt"/>
              </a:rPr>
              <a:t>iPad, helado Ben&amp;Jerry´s, etc</a:t>
            </a:r>
            <a:r>
              <a:rPr lang="es-ES_tradnl" sz="1400" dirty="0" smtClean="0">
                <a:latin typeface="+mn-lt"/>
              </a:rPr>
              <a:t>.)</a:t>
            </a:r>
            <a:endParaRPr lang="es-ES_tradnl" sz="1400" dirty="0">
              <a:latin typeface="+mn-lt"/>
            </a:endParaRPr>
          </a:p>
        </p:txBody>
      </p:sp>
      <p:sp>
        <p:nvSpPr>
          <p:cNvPr id="16" name="15 CuadroTexto"/>
          <p:cNvSpPr txBox="1"/>
          <p:nvPr/>
        </p:nvSpPr>
        <p:spPr>
          <a:xfrm>
            <a:off x="395536" y="2499742"/>
            <a:ext cx="3924153" cy="1815882"/>
          </a:xfrm>
          <a:prstGeom prst="rect">
            <a:avLst/>
          </a:prstGeom>
          <a:solidFill>
            <a:srgbClr val="99FFCC"/>
          </a:solidFill>
          <a:ln>
            <a:solidFill>
              <a:schemeClr val="tx1"/>
            </a:solidFill>
          </a:ln>
        </p:spPr>
        <p:txBody>
          <a:bodyPr wrap="square" rtlCol="0">
            <a:spAutoFit/>
          </a:bodyPr>
          <a:lstStyle/>
          <a:p>
            <a:pPr lvl="0" algn="just"/>
            <a:r>
              <a:rPr lang="es-ES" sz="1400" b="1" u="sng" dirty="0">
                <a:latin typeface="+mn-lt"/>
              </a:rPr>
              <a:t>VACA LECHERA</a:t>
            </a:r>
            <a:r>
              <a:rPr lang="es-ES" sz="1400" dirty="0">
                <a:latin typeface="+mn-lt"/>
              </a:rPr>
              <a:t>: su posición en el mercado es fuerte (cuota alta), por lo que genera buenos ingresos, pero las expectativas de crecimiento son bajas porque se trata de un producto ya afianzado. Con un mínimo esfuerzo de marketing generarán grandes ingresos, que pueden desviarse a otros productos necesitados de inversión.</a:t>
            </a:r>
            <a:endParaRPr lang="es-ES_tradnl" sz="1400" dirty="0">
              <a:latin typeface="+mn-lt"/>
            </a:endParaRPr>
          </a:p>
          <a:p>
            <a:pPr algn="just"/>
            <a:r>
              <a:rPr lang="es-ES" sz="1400" dirty="0">
                <a:latin typeface="+mn-lt"/>
              </a:rPr>
              <a:t>(Ejemplos: Coca-Cola, </a:t>
            </a:r>
            <a:r>
              <a:rPr lang="es-ES" sz="1400" dirty="0" err="1" smtClean="0">
                <a:latin typeface="+mn-lt"/>
              </a:rPr>
              <a:t>iPhone</a:t>
            </a:r>
            <a:r>
              <a:rPr lang="es-ES" sz="1400" dirty="0" smtClean="0">
                <a:latin typeface="+mn-lt"/>
              </a:rPr>
              <a:t>, </a:t>
            </a:r>
            <a:r>
              <a:rPr lang="es-ES" sz="1400" dirty="0">
                <a:latin typeface="+mn-lt"/>
              </a:rPr>
              <a:t>etc</a:t>
            </a:r>
            <a:r>
              <a:rPr lang="es-ES" sz="1400" dirty="0" smtClean="0">
                <a:latin typeface="+mn-lt"/>
              </a:rPr>
              <a:t>.)</a:t>
            </a:r>
            <a:endParaRPr lang="es-ES_tradnl" sz="1400" dirty="0">
              <a:latin typeface="+mn-lt"/>
            </a:endParaRPr>
          </a:p>
        </p:txBody>
      </p:sp>
      <p:sp>
        <p:nvSpPr>
          <p:cNvPr id="17" name="16 CuadroTexto"/>
          <p:cNvSpPr txBox="1"/>
          <p:nvPr/>
        </p:nvSpPr>
        <p:spPr>
          <a:xfrm>
            <a:off x="4788024" y="627534"/>
            <a:ext cx="4176464" cy="1815882"/>
          </a:xfrm>
          <a:prstGeom prst="rect">
            <a:avLst/>
          </a:prstGeom>
          <a:solidFill>
            <a:schemeClr val="accent3">
              <a:lumMod val="60000"/>
              <a:lumOff val="40000"/>
            </a:schemeClr>
          </a:solidFill>
          <a:ln>
            <a:solidFill>
              <a:schemeClr val="tx1"/>
            </a:solidFill>
          </a:ln>
        </p:spPr>
        <p:txBody>
          <a:bodyPr wrap="square" rtlCol="0">
            <a:spAutoFit/>
          </a:bodyPr>
          <a:lstStyle/>
          <a:p>
            <a:pPr lvl="0" algn="just"/>
            <a:r>
              <a:rPr lang="es-ES" sz="1400" b="1" u="sng" dirty="0">
                <a:latin typeface="+mn-lt"/>
              </a:rPr>
              <a:t>INCÓGNITA</a:t>
            </a:r>
            <a:r>
              <a:rPr lang="es-ES" sz="1400" dirty="0">
                <a:latin typeface="+mn-lt"/>
              </a:rPr>
              <a:t>: el atractivo del sector del producto es importante, pero la posición de la empresa en el mercado es débil (baja cuota de mercado). La empresa debe seleccionar los productos dilema con posibilidades de futuro e invertir en ellos para conseguir una mejor posición competitiva y convertirlos en productos estrella.</a:t>
            </a:r>
            <a:endParaRPr lang="es-ES_tradnl" sz="1400" dirty="0">
              <a:latin typeface="+mn-lt"/>
            </a:endParaRPr>
          </a:p>
          <a:p>
            <a:pPr algn="just"/>
            <a:r>
              <a:rPr lang="es-ES" sz="1400" dirty="0">
                <a:latin typeface="+mn-lt"/>
              </a:rPr>
              <a:t>(Ejemplos: bebidas de soja</a:t>
            </a:r>
            <a:r>
              <a:rPr lang="es-ES" sz="1400">
                <a:latin typeface="+mn-lt"/>
              </a:rPr>
              <a:t>, </a:t>
            </a:r>
            <a:r>
              <a:rPr lang="es-ES" sz="1400" smtClean="0">
                <a:latin typeface="+mn-lt"/>
              </a:rPr>
              <a:t>Apple Tv, </a:t>
            </a:r>
            <a:r>
              <a:rPr lang="es-ES" sz="1400" dirty="0" err="1" smtClean="0">
                <a:latin typeface="+mn-lt"/>
              </a:rPr>
              <a:t>etc</a:t>
            </a:r>
            <a:r>
              <a:rPr lang="es-ES" sz="1400" dirty="0" smtClean="0">
                <a:latin typeface="+mn-lt"/>
              </a:rPr>
              <a:t>)</a:t>
            </a:r>
            <a:endParaRPr lang="es-ES_tradnl" sz="1400" dirty="0">
              <a:latin typeface="+mn-lt"/>
            </a:endParaRPr>
          </a:p>
        </p:txBody>
      </p:sp>
      <p:sp>
        <p:nvSpPr>
          <p:cNvPr id="18" name="17 CuadroTexto"/>
          <p:cNvSpPr txBox="1"/>
          <p:nvPr/>
        </p:nvSpPr>
        <p:spPr>
          <a:xfrm>
            <a:off x="4932040" y="2914367"/>
            <a:ext cx="3924153" cy="1600438"/>
          </a:xfrm>
          <a:prstGeom prst="rect">
            <a:avLst/>
          </a:prstGeom>
          <a:solidFill>
            <a:srgbClr val="FFFF99"/>
          </a:solidFill>
          <a:ln>
            <a:solidFill>
              <a:schemeClr val="tx1"/>
            </a:solidFill>
          </a:ln>
        </p:spPr>
        <p:txBody>
          <a:bodyPr wrap="square" rtlCol="0">
            <a:spAutoFit/>
          </a:bodyPr>
          <a:lstStyle/>
          <a:p>
            <a:pPr algn="just"/>
            <a:r>
              <a:rPr lang="es-ES" sz="1400" b="1" u="sng" dirty="0">
                <a:latin typeface="+mn-lt"/>
              </a:rPr>
              <a:t>PERRO</a:t>
            </a:r>
            <a:r>
              <a:rPr lang="es-ES" sz="1400" dirty="0">
                <a:latin typeface="+mn-lt"/>
              </a:rPr>
              <a:t>: baja cuota de mercado y baja tasa de crecimiento. Son productos en los que para obtener ganancias habrá que disminuir la inversión, debiendo plantearse la empresa prescindir de ellos si no son </a:t>
            </a:r>
            <a:r>
              <a:rPr lang="es-ES" sz="1400" dirty="0" smtClean="0">
                <a:latin typeface="+mn-lt"/>
              </a:rPr>
              <a:t>rentables</a:t>
            </a:r>
            <a:r>
              <a:rPr lang="es-ES" sz="1400" dirty="0" smtClean="0"/>
              <a:t>. </a:t>
            </a:r>
            <a:r>
              <a:rPr lang="es-ES" sz="1400" dirty="0" smtClean="0">
                <a:latin typeface="+mn-lt"/>
              </a:rPr>
              <a:t>(Ejemplo: cámaras digitales de bolsillo, sustituidas en su mayoría por teléfonos móviles)</a:t>
            </a:r>
            <a:endParaRPr lang="es-ES_tradnl" sz="1400" dirty="0">
              <a:latin typeface="+mn-lt"/>
            </a:endParaRPr>
          </a:p>
        </p:txBody>
      </p:sp>
      <p:pic>
        <p:nvPicPr>
          <p:cNvPr id="6148" name="Picture 4" descr="C:\Users\HP1\AppData\Local\Microsoft\Windows\INetCache\IE\9XEZF8MC\questionmark-407856_960_720[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262139" y="621874"/>
            <a:ext cx="647567" cy="647567"/>
          </a:xfrm>
          <a:prstGeom prst="rect">
            <a:avLst/>
          </a:prstGeom>
          <a:noFill/>
          <a:extLst>
            <a:ext uri="{909E8E84-426E-40DD-AFC4-6F175D3DCCD1}">
              <a14:hiddenFill xmlns="" xmlns:a14="http://schemas.microsoft.com/office/drawing/2010/main">
                <a:solidFill>
                  <a:srgbClr val="FFFFFF"/>
                </a:solidFill>
              </a14:hiddenFill>
            </a:ext>
          </a:extLst>
        </p:spPr>
      </p:pic>
      <p:pic>
        <p:nvPicPr>
          <p:cNvPr id="6149" name="Picture 5" descr="C:\Users\HP1\AppData\Local\Microsoft\Windows\INetCache\IE\9XEZF8MC\star-493057_960_720[1].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806" y="35274"/>
            <a:ext cx="675109" cy="7014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24251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99542"/>
            <a:ext cx="8641654" cy="258658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a:solidFill>
                  <a:schemeClr val="tx1"/>
                </a:solidFill>
              </a:rPr>
              <a:t>De todos los componentes del marketing mix probablemente sea el que tiene una mayor influencia en las ventas</a:t>
            </a:r>
            <a:r>
              <a:rPr lang="es-ES_tradnl" sz="1400" dirty="0" smtClean="0">
                <a:solidFill>
                  <a:schemeClr val="tx1"/>
                </a:solidFill>
              </a:rPr>
              <a:t>.</a:t>
            </a:r>
          </a:p>
          <a:p>
            <a:pPr algn="just">
              <a:defRPr/>
            </a:pPr>
            <a:endParaRPr lang="es-ES_tradnl" sz="1400" dirty="0" smtClean="0">
              <a:solidFill>
                <a:schemeClr val="tx1"/>
              </a:solidFill>
            </a:endParaRPr>
          </a:p>
          <a:p>
            <a:pPr algn="just">
              <a:defRPr/>
            </a:pPr>
            <a:r>
              <a:rPr lang="es-ES_tradnl" sz="1400" dirty="0" smtClean="0">
                <a:solidFill>
                  <a:schemeClr val="tx1"/>
                </a:solidFill>
              </a:rPr>
              <a:t>La </a:t>
            </a:r>
            <a:r>
              <a:rPr lang="es-ES_tradnl" sz="1400" b="1" dirty="0" smtClean="0">
                <a:solidFill>
                  <a:schemeClr val="tx1"/>
                </a:solidFill>
              </a:rPr>
              <a:t>estrategia de precios</a:t>
            </a:r>
            <a:r>
              <a:rPr lang="es-ES_tradnl" sz="1400" dirty="0" smtClean="0">
                <a:solidFill>
                  <a:schemeClr val="tx1"/>
                </a:solidFill>
              </a:rPr>
              <a:t> de cualquier empresa está limitada por:</a:t>
            </a:r>
          </a:p>
          <a:p>
            <a:pPr marL="177800" algn="just">
              <a:buFont typeface="Arial" pitchFamily="34" charset="0"/>
              <a:buChar char="•"/>
              <a:defRPr/>
            </a:pPr>
            <a:r>
              <a:rPr lang="es-ES_tradnl" sz="1400" b="1" dirty="0" smtClean="0">
                <a:solidFill>
                  <a:schemeClr val="tx1"/>
                </a:solidFill>
              </a:rPr>
              <a:t> </a:t>
            </a:r>
            <a:r>
              <a:rPr lang="es-ES_tradnl" sz="1400" dirty="0" smtClean="0">
                <a:solidFill>
                  <a:schemeClr val="tx1"/>
                </a:solidFill>
              </a:rPr>
              <a:t>El </a:t>
            </a:r>
            <a:r>
              <a:rPr lang="es-ES_tradnl" sz="1400" b="1" dirty="0" smtClean="0">
                <a:solidFill>
                  <a:schemeClr val="tx1"/>
                </a:solidFill>
              </a:rPr>
              <a:t>coste del producto</a:t>
            </a:r>
          </a:p>
          <a:p>
            <a:pPr marL="177800" algn="just">
              <a:buFont typeface="Arial" pitchFamily="34" charset="0"/>
              <a:buChar char="•"/>
              <a:defRPr/>
            </a:pPr>
            <a:r>
              <a:rPr lang="es-ES_tradnl" sz="1400" dirty="0" smtClean="0">
                <a:solidFill>
                  <a:schemeClr val="tx1"/>
                </a:solidFill>
              </a:rPr>
              <a:t> Las </a:t>
            </a:r>
            <a:r>
              <a:rPr lang="es-ES_tradnl" sz="1400" b="1" dirty="0" smtClean="0">
                <a:solidFill>
                  <a:schemeClr val="tx1"/>
                </a:solidFill>
              </a:rPr>
              <a:t>políticas de precios de la competencia</a:t>
            </a:r>
          </a:p>
          <a:p>
            <a:pPr marL="177800" algn="just">
              <a:buFont typeface="Arial" pitchFamily="34" charset="0"/>
              <a:buChar char="•"/>
              <a:defRPr/>
            </a:pPr>
            <a:r>
              <a:rPr lang="es-ES_tradnl" sz="1400" dirty="0" smtClean="0">
                <a:solidFill>
                  <a:schemeClr val="tx1"/>
                </a:solidFill>
              </a:rPr>
              <a:t> La </a:t>
            </a:r>
            <a:r>
              <a:rPr lang="es-ES_tradnl" sz="1400" b="1" dirty="0" smtClean="0">
                <a:solidFill>
                  <a:schemeClr val="tx1"/>
                </a:solidFill>
              </a:rPr>
              <a:t>demanda</a:t>
            </a:r>
            <a:r>
              <a:rPr lang="es-ES_tradnl" sz="1400" dirty="0" smtClean="0">
                <a:solidFill>
                  <a:schemeClr val="tx1"/>
                </a:solidFill>
              </a:rPr>
              <a:t>: la cantidad de un producto que los consumidores están dispuestos a adquirir varía en función de su precio. Por lo general, la relación entre precio y cantidad demandada es inversa: cuanto mayor sea el precio, menor será la demanda y viceversa.</a:t>
            </a:r>
          </a:p>
          <a:p>
            <a:pPr marL="177800" algn="just">
              <a:buFont typeface="Arial" pitchFamily="34" charset="0"/>
              <a:buChar char="•"/>
              <a:defRPr/>
            </a:pPr>
            <a:r>
              <a:rPr lang="es-ES_tradnl" sz="1400" dirty="0" smtClean="0">
                <a:solidFill>
                  <a:schemeClr val="tx1"/>
                </a:solidFill>
              </a:rPr>
              <a:t> La </a:t>
            </a:r>
            <a:r>
              <a:rPr lang="es-ES_tradnl" sz="1400" b="1" dirty="0" smtClean="0">
                <a:solidFill>
                  <a:schemeClr val="tx1"/>
                </a:solidFill>
              </a:rPr>
              <a:t>percepción del consumidor</a:t>
            </a:r>
            <a:endParaRPr lang="es-ES_tradnl" sz="1400" dirty="0" smtClean="0">
              <a:solidFill>
                <a:schemeClr val="tx1"/>
              </a:solidFill>
            </a:endParaRPr>
          </a:p>
          <a:p>
            <a:pPr marL="177800" algn="just">
              <a:buFont typeface="Arial" pitchFamily="34" charset="0"/>
              <a:buChar char="•"/>
              <a:defRPr/>
            </a:pPr>
            <a:r>
              <a:rPr lang="es-ES_tradnl" sz="1400" dirty="0" smtClean="0">
                <a:solidFill>
                  <a:schemeClr val="tx1"/>
                </a:solidFill>
              </a:rPr>
              <a:t> Otros factores: avances tecnológicos, aparición de nuevos productos sustitutivos del nuestro, etc.</a:t>
            </a:r>
            <a:endParaRPr lang="es-ES_tradnl" sz="1400" b="1"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35781"/>
            <a:ext cx="1115841"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3.2 El Precio</a:t>
            </a:r>
            <a:endParaRPr lang="es-ES" sz="1400" b="1" dirty="0">
              <a:solidFill>
                <a:schemeClr val="tx1"/>
              </a:solidFill>
              <a:latin typeface="+mj-lt"/>
              <a:cs typeface="Arial" charset="0"/>
            </a:endParaRPr>
          </a:p>
        </p:txBody>
      </p:sp>
      <p:pic>
        <p:nvPicPr>
          <p:cNvPr id="11" name="Picture 2" descr="C:\Users\HP1\AppData\Local\Microsoft\Windows\INetCache\IE\JHTMJNMP\regateo_precios-w445[1].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71538" y="3286130"/>
            <a:ext cx="1793855" cy="1398599"/>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HP1\AppData\Local\Microsoft\Windows\INetCache\IE\9XEZF8MC\estrategia_de_precios[1].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00826" y="3286130"/>
            <a:ext cx="1121917" cy="1121917"/>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4" descr="C:\Users\HP1\AppData\Local\Microsoft\Windows\INetCache\IE\JHTMJNMP\precios1[1].jpg"/>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786182" y="3357568"/>
            <a:ext cx="1357322" cy="13383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2639471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9 Rectángulo redondeado"/>
          <p:cNvSpPr/>
          <p:nvPr/>
        </p:nvSpPr>
        <p:spPr>
          <a:xfrm>
            <a:off x="285720" y="928676"/>
            <a:ext cx="1714512" cy="1928826"/>
          </a:xfrm>
          <a:prstGeom prst="roundRect">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bg1"/>
                </a:solidFill>
              </a:rPr>
              <a:t>Descuentos y promociones</a:t>
            </a:r>
          </a:p>
          <a:p>
            <a:pPr algn="ctr"/>
            <a:r>
              <a:rPr lang="es-ES" sz="1200" b="1" dirty="0" smtClean="0">
                <a:solidFill>
                  <a:schemeClr val="tx1"/>
                </a:solidFill>
              </a:rPr>
              <a:t>Precios que pretenden facilitar la venta del producto en un momento determinado para captar nuevos consumidores</a:t>
            </a:r>
            <a:endParaRPr lang="es-ES" sz="1200" b="1" dirty="0">
              <a:solidFill>
                <a:schemeClr val="tx1"/>
              </a:solidFill>
            </a:endParaRPr>
          </a:p>
        </p:txBody>
      </p:sp>
      <p:sp>
        <p:nvSpPr>
          <p:cNvPr id="11" name="10 Rectángulo redondeado"/>
          <p:cNvSpPr/>
          <p:nvPr/>
        </p:nvSpPr>
        <p:spPr>
          <a:xfrm>
            <a:off x="2071670" y="928676"/>
            <a:ext cx="6858048" cy="1928826"/>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s-ES" sz="1200" dirty="0" smtClean="0">
                <a:solidFill>
                  <a:schemeClr val="tx1"/>
                </a:solidFill>
              </a:rPr>
              <a:t> </a:t>
            </a:r>
            <a:r>
              <a:rPr lang="es-ES" sz="1200" b="1" dirty="0" smtClean="0">
                <a:solidFill>
                  <a:schemeClr val="tx1"/>
                </a:solidFill>
              </a:rPr>
              <a:t>Descuento por pronto pago</a:t>
            </a:r>
            <a:r>
              <a:rPr lang="es-ES" sz="1200" dirty="0" smtClean="0">
                <a:solidFill>
                  <a:schemeClr val="tx1"/>
                </a:solidFill>
              </a:rPr>
              <a:t>: por abonar las facturas con prontitud</a:t>
            </a:r>
          </a:p>
          <a:p>
            <a:pPr algn="just">
              <a:buFont typeface="Arial" pitchFamily="34" charset="0"/>
              <a:buChar char="•"/>
            </a:pPr>
            <a:r>
              <a:rPr lang="es-ES" sz="1200" b="1" dirty="0" smtClean="0">
                <a:solidFill>
                  <a:schemeClr val="tx1"/>
                </a:solidFill>
              </a:rPr>
              <a:t> Descuento por volumen de compra (rappel)</a:t>
            </a:r>
            <a:r>
              <a:rPr lang="es-ES" sz="1200" dirty="0" smtClean="0">
                <a:solidFill>
                  <a:schemeClr val="tx1"/>
                </a:solidFill>
              </a:rPr>
              <a:t>: por comprar una elevada cantidad de producto</a:t>
            </a:r>
          </a:p>
          <a:p>
            <a:pPr algn="just">
              <a:buFont typeface="Arial" pitchFamily="34" charset="0"/>
              <a:buChar char="•"/>
            </a:pPr>
            <a:r>
              <a:rPr lang="es-ES" sz="1200" b="1" dirty="0" smtClean="0">
                <a:solidFill>
                  <a:schemeClr val="tx1"/>
                </a:solidFill>
              </a:rPr>
              <a:t> Descuentos periódicos o rebajas</a:t>
            </a:r>
            <a:r>
              <a:rPr lang="es-ES" sz="1200" dirty="0" smtClean="0">
                <a:solidFill>
                  <a:schemeClr val="tx1"/>
                </a:solidFill>
              </a:rPr>
              <a:t>: tienen lugar en determinados periodos del año, por lo que son conocidos y esperados por el consumidor</a:t>
            </a:r>
          </a:p>
          <a:p>
            <a:pPr algn="just">
              <a:buFont typeface="Arial" pitchFamily="34" charset="0"/>
              <a:buChar char="•"/>
            </a:pPr>
            <a:r>
              <a:rPr lang="es-ES" sz="1200" b="1" dirty="0" smtClean="0">
                <a:solidFill>
                  <a:schemeClr val="tx1"/>
                </a:solidFill>
              </a:rPr>
              <a:t> Descuentos aleatorios u ofertas</a:t>
            </a:r>
            <a:r>
              <a:rPr lang="es-ES" sz="1200" dirty="0" smtClean="0">
                <a:solidFill>
                  <a:schemeClr val="tx1"/>
                </a:solidFill>
              </a:rPr>
              <a:t>: reducción del precio en determinados establecimientos o periodos del año sin que el comprador lo espere con anterioridad (ejemplo: 2x1)</a:t>
            </a:r>
          </a:p>
          <a:p>
            <a:pPr algn="just">
              <a:buFont typeface="Arial" pitchFamily="34" charset="0"/>
              <a:buChar char="•"/>
            </a:pPr>
            <a:r>
              <a:rPr lang="es-ES" sz="1200" b="1" dirty="0" smtClean="0">
                <a:solidFill>
                  <a:schemeClr val="tx1"/>
                </a:solidFill>
              </a:rPr>
              <a:t> Descuentos estacionales</a:t>
            </a:r>
            <a:r>
              <a:rPr lang="es-ES" sz="1200" dirty="0" smtClean="0">
                <a:solidFill>
                  <a:schemeClr val="tx1"/>
                </a:solidFill>
              </a:rPr>
              <a:t>: por adquirir productos en determinados periodos del año, siendo habitual en épocas en las que baja su consumo. (Ejemplo: ofertas de helados en Navidad)</a:t>
            </a:r>
            <a:endParaRPr lang="es-ES" sz="1200" b="1" dirty="0">
              <a:solidFill>
                <a:schemeClr val="tx1"/>
              </a:solidFill>
            </a:endParaRPr>
          </a:p>
        </p:txBody>
      </p:sp>
      <p:sp>
        <p:nvSpPr>
          <p:cNvPr id="16" name="15 Rectángulo"/>
          <p:cNvSpPr/>
          <p:nvPr/>
        </p:nvSpPr>
        <p:spPr>
          <a:xfrm>
            <a:off x="2928926" y="457128"/>
            <a:ext cx="3216675"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_tradnl" sz="2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Estrategias de precios</a:t>
            </a:r>
          </a:p>
        </p:txBody>
      </p:sp>
      <p:sp>
        <p:nvSpPr>
          <p:cNvPr id="17" name="16 Rectángulo redondeado"/>
          <p:cNvSpPr/>
          <p:nvPr/>
        </p:nvSpPr>
        <p:spPr>
          <a:xfrm>
            <a:off x="285720" y="3071816"/>
            <a:ext cx="1714512" cy="1428760"/>
          </a:xfrm>
          <a:prstGeom prst="round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bg1"/>
                </a:solidFill>
              </a:rPr>
              <a:t>Precios psicológicos</a:t>
            </a:r>
          </a:p>
          <a:p>
            <a:pPr algn="ctr"/>
            <a:r>
              <a:rPr lang="es-ES" sz="1200" b="1" dirty="0" smtClean="0">
                <a:solidFill>
                  <a:schemeClr val="tx1"/>
                </a:solidFill>
              </a:rPr>
              <a:t>Parten de la percepción que el consumidor tiene el precio</a:t>
            </a:r>
            <a:endParaRPr lang="es-ES" sz="1200" b="1" dirty="0">
              <a:solidFill>
                <a:schemeClr val="tx1"/>
              </a:solidFill>
            </a:endParaRPr>
          </a:p>
        </p:txBody>
      </p:sp>
      <p:sp>
        <p:nvSpPr>
          <p:cNvPr id="18" name="17 Rectángulo redondeado"/>
          <p:cNvSpPr/>
          <p:nvPr/>
        </p:nvSpPr>
        <p:spPr>
          <a:xfrm>
            <a:off x="2071670" y="3071816"/>
            <a:ext cx="6858048" cy="1428760"/>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s-ES" sz="1200" dirty="0" smtClean="0">
                <a:solidFill>
                  <a:schemeClr val="tx1"/>
                </a:solidFill>
              </a:rPr>
              <a:t> </a:t>
            </a:r>
            <a:r>
              <a:rPr lang="es-ES" sz="1200" b="1" dirty="0" smtClean="0">
                <a:solidFill>
                  <a:schemeClr val="tx1"/>
                </a:solidFill>
              </a:rPr>
              <a:t>Precio impar</a:t>
            </a:r>
            <a:r>
              <a:rPr lang="es-ES" sz="1200" dirty="0" smtClean="0">
                <a:solidFill>
                  <a:schemeClr val="tx1"/>
                </a:solidFill>
              </a:rPr>
              <a:t>: una cifra impar, como 29,99€ se asocia con un precio menor (algo más de 20€), por lo que es apropiado para productos en oferta o que intentan parecer ajustados al máximo</a:t>
            </a:r>
          </a:p>
          <a:p>
            <a:pPr algn="just">
              <a:buFont typeface="Arial" pitchFamily="34" charset="0"/>
              <a:buChar char="•"/>
            </a:pPr>
            <a:r>
              <a:rPr lang="es-ES" sz="1200" dirty="0" smtClean="0">
                <a:solidFill>
                  <a:schemeClr val="tx1"/>
                </a:solidFill>
              </a:rPr>
              <a:t> </a:t>
            </a:r>
            <a:r>
              <a:rPr lang="es-ES" sz="1200" b="1" dirty="0" smtClean="0">
                <a:solidFill>
                  <a:schemeClr val="tx1"/>
                </a:solidFill>
              </a:rPr>
              <a:t>Precios redondeados</a:t>
            </a:r>
            <a:r>
              <a:rPr lang="es-ES" sz="1200" dirty="0" smtClean="0">
                <a:solidFill>
                  <a:schemeClr val="tx1"/>
                </a:solidFill>
              </a:rPr>
              <a:t>: por ejemplo, 100€, dan una impresión de prestigio o calidad</a:t>
            </a:r>
          </a:p>
          <a:p>
            <a:pPr algn="just">
              <a:buFont typeface="Arial" pitchFamily="34" charset="0"/>
              <a:buChar char="•"/>
            </a:pPr>
            <a:r>
              <a:rPr lang="es-ES" sz="1200" dirty="0" smtClean="0">
                <a:solidFill>
                  <a:schemeClr val="tx1"/>
                </a:solidFill>
              </a:rPr>
              <a:t> </a:t>
            </a:r>
            <a:r>
              <a:rPr lang="es-ES" sz="1200" b="1" dirty="0" smtClean="0">
                <a:solidFill>
                  <a:schemeClr val="tx1"/>
                </a:solidFill>
              </a:rPr>
              <a:t>Precios de prestigio</a:t>
            </a:r>
            <a:r>
              <a:rPr lang="es-ES" sz="1200" dirty="0" smtClean="0">
                <a:solidFill>
                  <a:schemeClr val="tx1"/>
                </a:solidFill>
              </a:rPr>
              <a:t>: si la empresa logra  que el consumidor perciba sus productos  como mejores que los de la competencia, podrá aplicar un precio superior sin reducir la demanda. </a:t>
            </a:r>
          </a:p>
          <a:p>
            <a:pPr algn="just">
              <a:buFont typeface="Arial" pitchFamily="34" charset="0"/>
              <a:buChar char="•"/>
            </a:pPr>
            <a:r>
              <a:rPr lang="es-ES" sz="1200" dirty="0" smtClean="0">
                <a:solidFill>
                  <a:schemeClr val="tx1"/>
                </a:solidFill>
              </a:rPr>
              <a:t> </a:t>
            </a:r>
            <a:r>
              <a:rPr lang="es-ES" sz="1200" b="1" dirty="0" smtClean="0">
                <a:solidFill>
                  <a:schemeClr val="tx1"/>
                </a:solidFill>
              </a:rPr>
              <a:t>Precios de referencia</a:t>
            </a:r>
            <a:r>
              <a:rPr lang="es-ES" sz="1200" dirty="0" smtClean="0">
                <a:solidFill>
                  <a:schemeClr val="tx1"/>
                </a:solidFill>
              </a:rPr>
              <a:t>: son estándar y los consumidores los utilizan para comparar los precios de otros productos cuya compra están considerando. </a:t>
            </a:r>
            <a:endParaRPr lang="es-ES" sz="1200" dirty="0">
              <a:solidFill>
                <a:schemeClr val="tx1"/>
              </a:solidFill>
            </a:endParaRPr>
          </a:p>
        </p:txBody>
      </p:sp>
    </p:spTree>
    <p:extLst>
      <p:ext uri="{BB962C8B-B14F-4D97-AF65-F5344CB8AC3E}">
        <p14:creationId xmlns="" xmlns:p14="http://schemas.microsoft.com/office/powerpoint/2010/main" val="35263947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redondeado"/>
          <p:cNvSpPr/>
          <p:nvPr/>
        </p:nvSpPr>
        <p:spPr>
          <a:xfrm>
            <a:off x="357158" y="785800"/>
            <a:ext cx="1714512" cy="1500198"/>
          </a:xfrm>
          <a:prstGeom prst="round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bg1"/>
                </a:solidFill>
              </a:rPr>
              <a:t>Estrategias para variar líneas de productos</a:t>
            </a:r>
          </a:p>
          <a:p>
            <a:pPr algn="ctr"/>
            <a:r>
              <a:rPr lang="es-ES" sz="1200" b="1" dirty="0" smtClean="0">
                <a:solidFill>
                  <a:schemeClr val="tx1"/>
                </a:solidFill>
              </a:rPr>
              <a:t>Se utilizan cuando la empresa comercializa varios productos</a:t>
            </a:r>
            <a:endParaRPr lang="es-ES" sz="1200" b="1" dirty="0">
              <a:solidFill>
                <a:schemeClr val="tx1"/>
              </a:solidFill>
            </a:endParaRPr>
          </a:p>
        </p:txBody>
      </p:sp>
      <p:sp>
        <p:nvSpPr>
          <p:cNvPr id="19" name="18 Rectángulo redondeado"/>
          <p:cNvSpPr/>
          <p:nvPr/>
        </p:nvSpPr>
        <p:spPr>
          <a:xfrm>
            <a:off x="2143108" y="785800"/>
            <a:ext cx="6858048" cy="1500198"/>
          </a:xfrm>
          <a:prstGeom prst="round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s-ES" sz="1200" dirty="0" smtClean="0">
                <a:solidFill>
                  <a:schemeClr val="tx1"/>
                </a:solidFill>
              </a:rPr>
              <a:t> </a:t>
            </a:r>
            <a:r>
              <a:rPr lang="es-ES" sz="1200" b="1" dirty="0" smtClean="0">
                <a:solidFill>
                  <a:schemeClr val="tx1"/>
                </a:solidFill>
              </a:rPr>
              <a:t>Líder en pérdidas</a:t>
            </a:r>
            <a:r>
              <a:rPr lang="es-ES" sz="1200" dirty="0" smtClean="0">
                <a:solidFill>
                  <a:schemeClr val="tx1"/>
                </a:solidFill>
              </a:rPr>
              <a:t>: consiste en mantener algún producto a precio reducido (aunque no dé beneficios) para que sirva de reclamo a los compradores. El objetivo es estimular la venta de otros productos que sí resultan rentables.</a:t>
            </a:r>
          </a:p>
          <a:p>
            <a:pPr algn="just">
              <a:buFont typeface="Arial" pitchFamily="34" charset="0"/>
              <a:buChar char="•"/>
            </a:pPr>
            <a:r>
              <a:rPr lang="es-ES" sz="1200" dirty="0" smtClean="0">
                <a:solidFill>
                  <a:schemeClr val="tx1"/>
                </a:solidFill>
              </a:rPr>
              <a:t> </a:t>
            </a:r>
            <a:r>
              <a:rPr lang="es-ES" sz="1200" b="1" dirty="0" smtClean="0">
                <a:solidFill>
                  <a:schemeClr val="tx1"/>
                </a:solidFill>
              </a:rPr>
              <a:t>Precio paquete</a:t>
            </a:r>
            <a:r>
              <a:rPr lang="es-ES" sz="1200" dirty="0" smtClean="0">
                <a:solidFill>
                  <a:schemeClr val="tx1"/>
                </a:solidFill>
              </a:rPr>
              <a:t>: consiste en fijar un precio conjunto para dos o más productos (que se suelen consumir de forma conjunta) inferior a la suma de los precios de cada uno de ellos</a:t>
            </a:r>
          </a:p>
          <a:p>
            <a:pPr algn="just">
              <a:buFont typeface="Arial" pitchFamily="34" charset="0"/>
              <a:buChar char="•"/>
            </a:pPr>
            <a:r>
              <a:rPr lang="es-ES" sz="1200" dirty="0" smtClean="0">
                <a:solidFill>
                  <a:schemeClr val="tx1"/>
                </a:solidFill>
              </a:rPr>
              <a:t> </a:t>
            </a:r>
            <a:r>
              <a:rPr lang="es-ES" sz="1200" b="1" dirty="0" smtClean="0">
                <a:solidFill>
                  <a:schemeClr val="tx1"/>
                </a:solidFill>
              </a:rPr>
              <a:t>Precios cautivos</a:t>
            </a:r>
            <a:r>
              <a:rPr lang="es-ES" sz="1200" dirty="0" smtClean="0">
                <a:solidFill>
                  <a:schemeClr val="tx1"/>
                </a:solidFill>
              </a:rPr>
              <a:t>: cuando un producto es indispensable para utilizar el producto principal, se puede poner un precio bajo al principal y compensar la diferencia con el precio del producto complementario. (Ejemplo: impresoras – cartuchos de tinta)</a:t>
            </a:r>
            <a:endParaRPr lang="es-ES" sz="1200" dirty="0">
              <a:solidFill>
                <a:schemeClr val="tx1"/>
              </a:solidFill>
            </a:endParaRPr>
          </a:p>
        </p:txBody>
      </p:sp>
      <p:sp>
        <p:nvSpPr>
          <p:cNvPr id="20" name="19 Rectángulo redondeado"/>
          <p:cNvSpPr/>
          <p:nvPr/>
        </p:nvSpPr>
        <p:spPr>
          <a:xfrm>
            <a:off x="357158" y="2571750"/>
            <a:ext cx="1714512" cy="1785950"/>
          </a:xfrm>
          <a:prstGeom prst="roundRect">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bg1"/>
                </a:solidFill>
              </a:rPr>
              <a:t>Precios para productos nuevos</a:t>
            </a:r>
            <a:endParaRPr lang="es-ES" b="1" dirty="0">
              <a:solidFill>
                <a:schemeClr val="bg1"/>
              </a:solidFill>
            </a:endParaRPr>
          </a:p>
        </p:txBody>
      </p:sp>
      <p:sp>
        <p:nvSpPr>
          <p:cNvPr id="21" name="20 Rectángulo redondeado"/>
          <p:cNvSpPr/>
          <p:nvPr/>
        </p:nvSpPr>
        <p:spPr>
          <a:xfrm>
            <a:off x="2143108" y="2571750"/>
            <a:ext cx="6858048" cy="1785950"/>
          </a:xfrm>
          <a:prstGeom prst="round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itchFamily="2" charset="2"/>
              <a:buChar char="§"/>
            </a:pPr>
            <a:r>
              <a:rPr lang="es-ES" sz="1200" dirty="0" smtClean="0">
                <a:solidFill>
                  <a:schemeClr val="tx1"/>
                </a:solidFill>
              </a:rPr>
              <a:t> </a:t>
            </a:r>
            <a:r>
              <a:rPr lang="es-ES" sz="1200" b="1" dirty="0" smtClean="0">
                <a:solidFill>
                  <a:schemeClr val="tx1"/>
                </a:solidFill>
              </a:rPr>
              <a:t>Penetración</a:t>
            </a:r>
            <a:r>
              <a:rPr lang="es-ES" sz="1200" dirty="0" smtClean="0">
                <a:solidFill>
                  <a:schemeClr val="tx1"/>
                </a:solidFill>
              </a:rPr>
              <a:t>: consiste en vender el producto a un precio bajo para estimular la compra, y una vez que se consigue la cuota de mercado propuesta, se va subiendo el precio. (Ejemplo: lanzamiento de revistas especializadas (moda, deportes, salud, etc.) se suelen utilizar precios bajos (1€) para darse a conocer e incrementar el precio más adelante)</a:t>
            </a:r>
          </a:p>
          <a:p>
            <a:pPr algn="just">
              <a:buFont typeface="Wingdings" pitchFamily="2" charset="2"/>
              <a:buChar char="§"/>
            </a:pPr>
            <a:r>
              <a:rPr lang="es-ES" sz="1200" dirty="0" smtClean="0">
                <a:solidFill>
                  <a:schemeClr val="tx1"/>
                </a:solidFill>
              </a:rPr>
              <a:t> </a:t>
            </a:r>
            <a:r>
              <a:rPr lang="es-ES" sz="1200" b="1" dirty="0" smtClean="0">
                <a:solidFill>
                  <a:schemeClr val="tx1"/>
                </a:solidFill>
              </a:rPr>
              <a:t>Descremación</a:t>
            </a:r>
            <a:r>
              <a:rPr lang="es-ES" sz="1200" dirty="0" smtClean="0">
                <a:solidFill>
                  <a:schemeClr val="tx1"/>
                </a:solidFill>
              </a:rPr>
              <a:t>: se vende el producto a un precio elevado para dar una imagen de prestigio y, una vez conseguido, se baja el precio para hacerlo asequible a más consumidores. (Ejemplo: cuando la empresa SONY introdujo en el mercado de las videoconsolas la “PlayStation 3”, lo hizo a un precio elevado que disparó los beneficios. Posteriormente redujo notablemente su precio, para hacerla más accesible)</a:t>
            </a:r>
            <a:endParaRPr lang="es-ES" sz="1200" dirty="0">
              <a:solidFill>
                <a:schemeClr val="tx1"/>
              </a:solidFill>
            </a:endParaRPr>
          </a:p>
        </p:txBody>
      </p:sp>
    </p:spTree>
    <p:extLst>
      <p:ext uri="{BB962C8B-B14F-4D97-AF65-F5344CB8AC3E}">
        <p14:creationId xmlns="" xmlns:p14="http://schemas.microsoft.com/office/powerpoint/2010/main" val="35263947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P1\AppData\Local\Microsoft\Windows\INetCache\IE\JHTMJNMP\gestion130[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60986" y="2628488"/>
            <a:ext cx="2175510" cy="217551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18 Rectángulo redondeado"/>
          <p:cNvSpPr/>
          <p:nvPr/>
        </p:nvSpPr>
        <p:spPr>
          <a:xfrm>
            <a:off x="251521" y="699542"/>
            <a:ext cx="8641654" cy="180020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La </a:t>
            </a:r>
            <a:r>
              <a:rPr lang="es-ES_tradnl" sz="1400" dirty="0">
                <a:solidFill>
                  <a:schemeClr val="tx1"/>
                </a:solidFill>
              </a:rPr>
              <a:t>distribución tiene como objetivo situar los productos de la empresa al alcance del consumidor en el lugar, momento y cantidad más adecuados.</a:t>
            </a:r>
          </a:p>
          <a:p>
            <a:pPr algn="just">
              <a:defRPr/>
            </a:pPr>
            <a:endParaRPr lang="es-ES_tradnl" sz="1400" dirty="0">
              <a:solidFill>
                <a:schemeClr val="tx1"/>
              </a:solidFill>
            </a:endParaRPr>
          </a:p>
          <a:p>
            <a:pPr algn="just">
              <a:defRPr/>
            </a:pPr>
            <a:r>
              <a:rPr lang="es-ES_tradnl" sz="1400" dirty="0">
                <a:solidFill>
                  <a:schemeClr val="tx1"/>
                </a:solidFill>
              </a:rPr>
              <a:t>Es la ruta por la que circula el flujo de productos desde su creación en  el origen hasta llegar a su destino final. El </a:t>
            </a:r>
            <a:r>
              <a:rPr lang="es-ES_tradnl" sz="1400" b="1" u="sng" dirty="0">
                <a:solidFill>
                  <a:schemeClr val="tx1"/>
                </a:solidFill>
              </a:rPr>
              <a:t>canal de distribución</a:t>
            </a:r>
            <a:r>
              <a:rPr lang="es-ES_tradnl" sz="1400" b="1" dirty="0">
                <a:solidFill>
                  <a:schemeClr val="tx1"/>
                </a:solidFill>
              </a:rPr>
              <a:t> </a:t>
            </a:r>
            <a:r>
              <a:rPr lang="es-ES_tradnl" sz="1400" dirty="0">
                <a:solidFill>
                  <a:schemeClr val="tx1"/>
                </a:solidFill>
              </a:rPr>
              <a:t>está constituido por todo el conjunto de personas u organismos que facilitan la circulación del producto hasta llegar a manos del consumidor</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2" y="535781"/>
            <a:ext cx="1621001"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3.3 La distribución</a:t>
            </a:r>
            <a:endParaRPr lang="es-ES" sz="1400" b="1" dirty="0">
              <a:solidFill>
                <a:schemeClr val="tx1"/>
              </a:solidFill>
              <a:latin typeface="+mj-lt"/>
              <a:cs typeface="Arial" charset="0"/>
            </a:endParaRPr>
          </a:p>
        </p:txBody>
      </p:sp>
      <p:sp>
        <p:nvSpPr>
          <p:cNvPr id="16" name="7 Flecha derecha"/>
          <p:cNvSpPr/>
          <p:nvPr/>
        </p:nvSpPr>
        <p:spPr>
          <a:xfrm>
            <a:off x="3995936" y="2647330"/>
            <a:ext cx="1317773" cy="619125"/>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400" b="1" dirty="0">
                <a:effectLst/>
                <a:ea typeface="Calibri"/>
                <a:cs typeface="Times New Roman"/>
              </a:rPr>
              <a:t>MINORISTA</a:t>
            </a:r>
            <a:endParaRPr lang="es-ES_tradnl" sz="1100" b="1" dirty="0">
              <a:effectLst/>
              <a:ea typeface="Calibri"/>
              <a:cs typeface="Times New Roman"/>
            </a:endParaRPr>
          </a:p>
        </p:txBody>
      </p:sp>
      <p:sp>
        <p:nvSpPr>
          <p:cNvPr id="17" name="8 Flecha derecha"/>
          <p:cNvSpPr/>
          <p:nvPr/>
        </p:nvSpPr>
        <p:spPr>
          <a:xfrm>
            <a:off x="2555776" y="2647330"/>
            <a:ext cx="1352425" cy="619125"/>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400" b="1" dirty="0">
                <a:effectLst/>
                <a:ea typeface="Calibri"/>
                <a:cs typeface="Times New Roman"/>
              </a:rPr>
              <a:t>MAYORISTA</a:t>
            </a:r>
            <a:endParaRPr lang="es-ES_tradnl" sz="1100" b="1" dirty="0">
              <a:effectLst/>
              <a:ea typeface="Calibri"/>
              <a:cs typeface="Times New Roman"/>
            </a:endParaRPr>
          </a:p>
        </p:txBody>
      </p:sp>
      <p:sp>
        <p:nvSpPr>
          <p:cNvPr id="18" name="9 Flecha derecha"/>
          <p:cNvSpPr/>
          <p:nvPr/>
        </p:nvSpPr>
        <p:spPr>
          <a:xfrm>
            <a:off x="1043608" y="2675905"/>
            <a:ext cx="1324594" cy="619125"/>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400" b="1" dirty="0">
                <a:effectLst/>
                <a:ea typeface="Calibri"/>
                <a:cs typeface="Times New Roman"/>
              </a:rPr>
              <a:t>FABRICANTE</a:t>
            </a:r>
            <a:endParaRPr lang="es-ES_tradnl" sz="1100" b="1" dirty="0">
              <a:effectLst/>
              <a:ea typeface="Calibri"/>
              <a:cs typeface="Times New Roman"/>
            </a:endParaRPr>
          </a:p>
        </p:txBody>
      </p:sp>
      <p:sp>
        <p:nvSpPr>
          <p:cNvPr id="20" name="10 Flecha derecha"/>
          <p:cNvSpPr/>
          <p:nvPr/>
        </p:nvSpPr>
        <p:spPr>
          <a:xfrm>
            <a:off x="5436096" y="2647330"/>
            <a:ext cx="1487845" cy="619125"/>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400" b="1" dirty="0">
                <a:effectLst/>
                <a:ea typeface="Calibri"/>
                <a:cs typeface="Times New Roman"/>
              </a:rPr>
              <a:t>CONSUMIDOR</a:t>
            </a:r>
            <a:endParaRPr lang="es-ES_tradnl" sz="1100" b="1" dirty="0">
              <a:effectLst/>
              <a:ea typeface="Calibri"/>
              <a:cs typeface="Times New Roman"/>
            </a:endParaRPr>
          </a:p>
        </p:txBody>
      </p:sp>
    </p:spTree>
    <p:extLst>
      <p:ext uri="{BB962C8B-B14F-4D97-AF65-F5344CB8AC3E}">
        <p14:creationId xmlns="" xmlns:p14="http://schemas.microsoft.com/office/powerpoint/2010/main" val="332640989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99542"/>
            <a:ext cx="8641654" cy="315809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a:solidFill>
                  <a:schemeClr val="tx1"/>
                </a:solidFill>
              </a:rPr>
              <a:t>Se entiende por estrategia de distribución el conjunto de decisiones relacionadas con:</a:t>
            </a:r>
          </a:p>
          <a:p>
            <a:pPr marL="450850" indent="-273050" algn="just">
              <a:buFont typeface="Wingdings" panose="05000000000000000000" pitchFamily="2" charset="2"/>
              <a:buChar char="v"/>
              <a:defRPr/>
            </a:pPr>
            <a:r>
              <a:rPr lang="es-ES_tradnl" sz="1400" dirty="0" smtClean="0">
                <a:solidFill>
                  <a:schemeClr val="tx1"/>
                </a:solidFill>
              </a:rPr>
              <a:t>La </a:t>
            </a:r>
            <a:r>
              <a:rPr lang="es-ES_tradnl" sz="1400" b="1" dirty="0">
                <a:solidFill>
                  <a:schemeClr val="tx1"/>
                </a:solidFill>
              </a:rPr>
              <a:t>longitud del canal</a:t>
            </a:r>
            <a:r>
              <a:rPr lang="es-ES_tradnl" sz="1400" dirty="0">
                <a:solidFill>
                  <a:schemeClr val="tx1"/>
                </a:solidFill>
              </a:rPr>
              <a:t>, que puede ser: directo del fabricante al consumidor, corto, con un máximo de dos intermediarios, o largo.</a:t>
            </a:r>
          </a:p>
          <a:p>
            <a:pPr marL="450850" indent="-273050" algn="just">
              <a:buFont typeface="Wingdings" panose="05000000000000000000" pitchFamily="2" charset="2"/>
              <a:buChar char="v"/>
              <a:defRPr/>
            </a:pPr>
            <a:r>
              <a:rPr lang="es-ES_tradnl" sz="1400" dirty="0" smtClean="0">
                <a:solidFill>
                  <a:schemeClr val="tx1"/>
                </a:solidFill>
              </a:rPr>
              <a:t>Las </a:t>
            </a:r>
            <a:r>
              <a:rPr lang="es-ES_tradnl" sz="1400" b="1" dirty="0">
                <a:solidFill>
                  <a:schemeClr val="tx1"/>
                </a:solidFill>
              </a:rPr>
              <a:t>funciones</a:t>
            </a:r>
            <a:r>
              <a:rPr lang="es-ES_tradnl" sz="1400" dirty="0">
                <a:solidFill>
                  <a:schemeClr val="tx1"/>
                </a:solidFill>
              </a:rPr>
              <a:t> a realizar por cada uno de los integrantes del canal</a:t>
            </a:r>
          </a:p>
          <a:p>
            <a:pPr marL="450850" indent="-273050" algn="just">
              <a:buFont typeface="Wingdings" panose="05000000000000000000" pitchFamily="2" charset="2"/>
              <a:buChar char="v"/>
              <a:defRPr/>
            </a:pPr>
            <a:r>
              <a:rPr lang="es-ES_tradnl" sz="1400" dirty="0" smtClean="0">
                <a:solidFill>
                  <a:schemeClr val="tx1"/>
                </a:solidFill>
              </a:rPr>
              <a:t>Los </a:t>
            </a:r>
            <a:r>
              <a:rPr lang="es-ES_tradnl" sz="1400" b="1" dirty="0">
                <a:solidFill>
                  <a:schemeClr val="tx1"/>
                </a:solidFill>
              </a:rPr>
              <a:t>tipos de distribución</a:t>
            </a:r>
            <a:r>
              <a:rPr lang="es-ES_tradnl" sz="1400" dirty="0">
                <a:solidFill>
                  <a:schemeClr val="tx1"/>
                </a:solidFill>
              </a:rPr>
              <a:t>: </a:t>
            </a:r>
            <a:endParaRPr lang="es-ES_tradnl" sz="1400" dirty="0" smtClean="0">
              <a:solidFill>
                <a:schemeClr val="tx1"/>
              </a:solidFill>
            </a:endParaRPr>
          </a:p>
          <a:p>
            <a:pPr marL="908050" lvl="1" indent="-273050" algn="just">
              <a:buFont typeface="Arial" pitchFamily="34" charset="0"/>
              <a:buChar char="•"/>
              <a:defRPr/>
            </a:pPr>
            <a:r>
              <a:rPr lang="es-ES_tradnl" sz="1400" i="1" u="sng" dirty="0" smtClean="0">
                <a:solidFill>
                  <a:schemeClr val="tx1"/>
                </a:solidFill>
              </a:rPr>
              <a:t>Exclusiva</a:t>
            </a:r>
            <a:r>
              <a:rPr lang="es-ES_tradnl" sz="1400" dirty="0" smtClean="0">
                <a:solidFill>
                  <a:schemeClr val="tx1"/>
                </a:solidFill>
              </a:rPr>
              <a:t>: supone la concesión a un intermediario de la exclusiva de venta en un determinado territorio o área de mercado. A cambio, el distribuidor se compromete, en general, a no vender productos de la competencia.</a:t>
            </a:r>
          </a:p>
          <a:p>
            <a:pPr marL="908050" lvl="1" indent="-273050" algn="just">
              <a:buFont typeface="Arial" pitchFamily="34" charset="0"/>
              <a:buChar char="•"/>
              <a:defRPr/>
            </a:pPr>
            <a:r>
              <a:rPr lang="es-ES_tradnl" sz="1400" i="1" u="sng" dirty="0" smtClean="0">
                <a:solidFill>
                  <a:schemeClr val="tx1"/>
                </a:solidFill>
              </a:rPr>
              <a:t>Intensiva</a:t>
            </a:r>
            <a:r>
              <a:rPr lang="es-ES_tradnl" sz="1400" dirty="0" smtClean="0">
                <a:solidFill>
                  <a:schemeClr val="tx1"/>
                </a:solidFill>
              </a:rPr>
              <a:t>: la empresa busca el mayor número de puntos de venta posible para asegurar la máxima cobertura del territorio de venta y una cifra de ventas elevada</a:t>
            </a:r>
          </a:p>
          <a:p>
            <a:pPr marL="908050" lvl="1" indent="-273050" algn="just">
              <a:buFont typeface="Arial" pitchFamily="34" charset="0"/>
              <a:buChar char="•"/>
              <a:defRPr/>
            </a:pPr>
            <a:r>
              <a:rPr lang="es-ES_tradnl" sz="1400" i="1" u="sng" dirty="0" smtClean="0">
                <a:solidFill>
                  <a:schemeClr val="tx1"/>
                </a:solidFill>
              </a:rPr>
              <a:t>Selectiva</a:t>
            </a:r>
            <a:r>
              <a:rPr lang="es-ES_tradnl" sz="1400" dirty="0" smtClean="0">
                <a:solidFill>
                  <a:schemeClr val="tx1"/>
                </a:solidFill>
              </a:rPr>
              <a:t>: se produce cuando dentro de un área geográfica se escoge un número determinado de puntos de venta para los productos. Puede considerarse intermedia entre la distribución intensiva y exclusiva.</a:t>
            </a:r>
            <a:endParaRPr lang="es-ES_tradnl" sz="1400" i="1" u="sng"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2" y="535781"/>
            <a:ext cx="1621001"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3.3 La distribución</a:t>
            </a:r>
            <a:endParaRPr lang="es-ES" sz="1400" b="1" dirty="0">
              <a:solidFill>
                <a:schemeClr val="tx1"/>
              </a:solidFill>
              <a:latin typeface="+mj-lt"/>
              <a:cs typeface="Arial" charset="0"/>
            </a:endParaRPr>
          </a:p>
        </p:txBody>
      </p:sp>
      <p:pic>
        <p:nvPicPr>
          <p:cNvPr id="9218" name="Picture 2" descr="C:\Users\HP1\AppData\Local\Microsoft\Windows\INetCache\IE\P0TMR02L\distribucion[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14744" y="3929072"/>
            <a:ext cx="1571636" cy="121442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941493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43558"/>
            <a:ext cx="8641654" cy="187220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a:solidFill>
                  <a:schemeClr val="tx1"/>
                </a:solidFill>
              </a:rPr>
              <a:t>“El mercado se refiere a cualquier lugar o medio a través del cual se realiza un intercambio económico, es decir, en el que se interrelacionan un comprador y un vendedor</a:t>
            </a:r>
            <a:r>
              <a:rPr lang="es-ES_tradnl" sz="1400" dirty="0" smtClean="0">
                <a:solidFill>
                  <a:schemeClr val="tx1"/>
                </a:solidFill>
              </a:rPr>
              <a:t>”</a:t>
            </a:r>
          </a:p>
          <a:p>
            <a:pPr algn="just">
              <a:defRPr/>
            </a:pPr>
            <a:endParaRPr lang="es-ES_tradnl" sz="1400" dirty="0">
              <a:solidFill>
                <a:schemeClr val="tx1"/>
              </a:solidFill>
            </a:endParaRPr>
          </a:p>
          <a:p>
            <a:pPr marL="82550" indent="-82550" algn="just">
              <a:buFont typeface="Arial" panose="020B0604020202020204" pitchFamily="34" charset="0"/>
              <a:buChar char="•"/>
              <a:defRPr/>
            </a:pPr>
            <a:r>
              <a:rPr lang="es-ES_tradnl" sz="1400" b="1" u="sng" dirty="0" smtClean="0">
                <a:solidFill>
                  <a:schemeClr val="tx1"/>
                </a:solidFill>
              </a:rPr>
              <a:t>Demanda</a:t>
            </a:r>
            <a:r>
              <a:rPr lang="es-ES_tradnl" sz="1400" dirty="0">
                <a:solidFill>
                  <a:schemeClr val="tx1"/>
                </a:solidFill>
              </a:rPr>
              <a:t>: capacidad y deseo de comprar determinadas cantidades de un bien a distintos niveles de precio </a:t>
            </a:r>
            <a:r>
              <a:rPr lang="es-ES_tradnl" sz="1400" dirty="0" smtClean="0">
                <a:solidFill>
                  <a:schemeClr val="tx1"/>
                </a:solidFill>
              </a:rPr>
              <a:t>en </a:t>
            </a:r>
            <a:r>
              <a:rPr lang="es-ES_tradnl" sz="1400" dirty="0">
                <a:solidFill>
                  <a:schemeClr val="tx1"/>
                </a:solidFill>
              </a:rPr>
              <a:t>un determinado </a:t>
            </a:r>
            <a:r>
              <a:rPr lang="es-ES_tradnl" sz="1400" dirty="0" smtClean="0">
                <a:solidFill>
                  <a:schemeClr val="tx1"/>
                </a:solidFill>
              </a:rPr>
              <a:t>periodo </a:t>
            </a:r>
            <a:r>
              <a:rPr lang="es-ES_tradnl" sz="1400" dirty="0">
                <a:solidFill>
                  <a:schemeClr val="tx1"/>
                </a:solidFill>
              </a:rPr>
              <a:t>de tiempo</a:t>
            </a:r>
          </a:p>
          <a:p>
            <a:pPr marL="82550" indent="-82550" algn="just">
              <a:buFont typeface="Arial" panose="020B0604020202020204" pitchFamily="34" charset="0"/>
              <a:buChar char="•"/>
              <a:defRPr/>
            </a:pPr>
            <a:r>
              <a:rPr lang="es-ES_tradnl" sz="1400" b="1" u="sng" dirty="0">
                <a:solidFill>
                  <a:schemeClr val="tx1"/>
                </a:solidFill>
              </a:rPr>
              <a:t>Oferta:</a:t>
            </a:r>
            <a:r>
              <a:rPr lang="es-ES_tradnl" sz="1400" dirty="0">
                <a:solidFill>
                  <a:schemeClr val="tx1"/>
                </a:solidFill>
              </a:rPr>
              <a:t> capacidad y deseo de vender cantidades específicas de un bien a distintos niveles de precio en un determinado </a:t>
            </a:r>
            <a:r>
              <a:rPr lang="es-ES_tradnl" sz="1400" dirty="0" smtClean="0">
                <a:solidFill>
                  <a:schemeClr val="tx1"/>
                </a:solidFill>
              </a:rPr>
              <a:t>periodo </a:t>
            </a:r>
            <a:r>
              <a:rPr lang="es-ES_tradnl" sz="1400" dirty="0">
                <a:solidFill>
                  <a:schemeClr val="tx1"/>
                </a:solidFill>
              </a:rPr>
              <a:t>de tiempo</a:t>
            </a:r>
          </a:p>
          <a:p>
            <a:pPr>
              <a:defRPr/>
            </a:pPr>
            <a:endParaRPr lang="es-ES" sz="1400"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EL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2916041"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1.1 Variables que definen el mercado</a:t>
            </a:r>
            <a:endParaRPr lang="es-ES" sz="1400" b="1" dirty="0">
              <a:solidFill>
                <a:schemeClr val="tx1"/>
              </a:solidFill>
              <a:latin typeface="+mj-lt"/>
              <a:cs typeface="Arial" charset="0"/>
            </a:endParaRPr>
          </a:p>
        </p:txBody>
      </p:sp>
      <p:graphicFrame>
        <p:nvGraphicFramePr>
          <p:cNvPr id="16" name="15 Gráfico"/>
          <p:cNvGraphicFramePr/>
          <p:nvPr>
            <p:extLst>
              <p:ext uri="{D42A27DB-BD31-4B8C-83A1-F6EECF244321}">
                <p14:modId xmlns="" xmlns:p14="http://schemas.microsoft.com/office/powerpoint/2010/main" val="3538391522"/>
              </p:ext>
            </p:extLst>
          </p:nvPr>
        </p:nvGraphicFramePr>
        <p:xfrm>
          <a:off x="4283968" y="2869096"/>
          <a:ext cx="4276725" cy="1790700"/>
        </p:xfrm>
        <a:graphic>
          <a:graphicData uri="http://schemas.openxmlformats.org/drawingml/2006/chart">
            <c:chart xmlns:c="http://schemas.openxmlformats.org/drawingml/2006/chart" xmlns:r="http://schemas.openxmlformats.org/officeDocument/2006/relationships" r:id="rId4"/>
          </a:graphicData>
        </a:graphic>
      </p:graphicFrame>
      <p:sp>
        <p:nvSpPr>
          <p:cNvPr id="17" name="16 CuadroTexto"/>
          <p:cNvSpPr txBox="1"/>
          <p:nvPr/>
        </p:nvSpPr>
        <p:spPr>
          <a:xfrm>
            <a:off x="959172" y="3219822"/>
            <a:ext cx="3528392" cy="769441"/>
          </a:xfrm>
          <a:prstGeom prst="rect">
            <a:avLst/>
          </a:prstGeom>
          <a:solidFill>
            <a:srgbClr val="FFFF99"/>
          </a:solidFill>
          <a:ln>
            <a:solidFill>
              <a:srgbClr val="FF9900"/>
            </a:solidFill>
          </a:ln>
        </p:spPr>
        <p:txBody>
          <a:bodyPr wrap="square" rtlCol="0">
            <a:spAutoFit/>
          </a:bodyPr>
          <a:lstStyle/>
          <a:p>
            <a:pPr algn="ctr"/>
            <a:r>
              <a:rPr lang="es-ES" dirty="0" smtClean="0"/>
              <a:t>Equilibrio de mercado: </a:t>
            </a:r>
            <a:r>
              <a:rPr lang="es-ES" sz="1400" dirty="0" smtClean="0">
                <a:latin typeface="+mn-lt"/>
              </a:rPr>
              <a:t>tiene lugar cuando los demandantes desean comprar la misma cantidad que los oferentes desean vender</a:t>
            </a:r>
            <a:endParaRPr lang="es-ES_tradnl" dirty="0"/>
          </a:p>
        </p:txBody>
      </p:sp>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PLAN DE MARKETING</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5" name="17 CuadroTexto"/>
          <p:cNvSpPr txBox="1">
            <a:spLocks noChangeArrowheads="1"/>
          </p:cNvSpPr>
          <p:nvPr/>
        </p:nvSpPr>
        <p:spPr bwMode="auto">
          <a:xfrm>
            <a:off x="431823" y="535781"/>
            <a:ext cx="1475882"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3.4 La promoción</a:t>
            </a:r>
            <a:endParaRPr lang="es-ES" sz="1400" b="1" dirty="0">
              <a:solidFill>
                <a:schemeClr val="tx1"/>
              </a:solidFill>
              <a:latin typeface="+mj-lt"/>
              <a:cs typeface="Arial" charset="0"/>
            </a:endParaRPr>
          </a:p>
        </p:txBody>
      </p:sp>
      <p:graphicFrame>
        <p:nvGraphicFramePr>
          <p:cNvPr id="11" name="10 Tabla"/>
          <p:cNvGraphicFramePr>
            <a:graphicFrameLocks noGrp="1"/>
          </p:cNvGraphicFramePr>
          <p:nvPr/>
        </p:nvGraphicFramePr>
        <p:xfrm>
          <a:off x="214282" y="1857370"/>
          <a:ext cx="8643998" cy="518160"/>
        </p:xfrm>
        <a:graphic>
          <a:graphicData uri="http://schemas.openxmlformats.org/drawingml/2006/table">
            <a:tbl>
              <a:tblPr firstRow="1" bandRow="1">
                <a:tableStyleId>{5C22544A-7EE6-4342-B048-85BDC9FD1C3A}</a:tableStyleId>
              </a:tblPr>
              <a:tblGrid>
                <a:gridCol w="8643998"/>
              </a:tblGrid>
              <a:tr h="370840">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ES_tradnl" sz="1400" b="0" u="none" baseline="0" dirty="0" smtClean="0">
                          <a:solidFill>
                            <a:schemeClr val="bg1"/>
                          </a:solidFill>
                        </a:rPr>
                        <a:t> </a:t>
                      </a:r>
                      <a:r>
                        <a:rPr lang="es-ES_tradnl" sz="1400" b="0" u="sng" dirty="0" smtClean="0">
                          <a:solidFill>
                            <a:schemeClr val="bg1"/>
                          </a:solidFill>
                        </a:rPr>
                        <a:t>Publicidad</a:t>
                      </a:r>
                      <a:r>
                        <a:rPr lang="es-ES_tradnl" sz="1400" b="0" dirty="0" smtClean="0">
                          <a:solidFill>
                            <a:schemeClr val="bg1"/>
                          </a:solidFill>
                        </a:rPr>
                        <a:t>: informar al consumidor y motivarlo de manera beneficiosa para el anunciante (spots, cuñas de radio, internet, etc.)</a:t>
                      </a:r>
                    </a:p>
                  </a:txBody>
                  <a:tcPr/>
                </a:tc>
              </a:tr>
            </a:tbl>
          </a:graphicData>
        </a:graphic>
      </p:graphicFrame>
      <p:graphicFrame>
        <p:nvGraphicFramePr>
          <p:cNvPr id="16" name="15 Tabla"/>
          <p:cNvGraphicFramePr>
            <a:graphicFrameLocks noGrp="1"/>
          </p:cNvGraphicFramePr>
          <p:nvPr/>
        </p:nvGraphicFramePr>
        <p:xfrm>
          <a:off x="214282" y="2428874"/>
          <a:ext cx="8643998" cy="731520"/>
        </p:xfrm>
        <a:graphic>
          <a:graphicData uri="http://schemas.openxmlformats.org/drawingml/2006/table">
            <a:tbl>
              <a:tblPr firstRow="1" bandRow="1">
                <a:tableStyleId>{21E4AEA4-8DFA-4A89-87EB-49C32662AFE0}</a:tableStyleId>
              </a:tblPr>
              <a:tblGrid>
                <a:gridCol w="8643998"/>
              </a:tblGrid>
              <a:tr h="370840">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ES_tradnl" sz="1400" b="0" u="none" kern="1200" baseline="0" dirty="0" smtClean="0">
                          <a:solidFill>
                            <a:schemeClr val="bg1"/>
                          </a:solidFill>
                          <a:latin typeface="+mn-lt"/>
                          <a:ea typeface="+mn-ea"/>
                          <a:cs typeface="+mn-cs"/>
                        </a:rPr>
                        <a:t> </a:t>
                      </a:r>
                      <a:r>
                        <a:rPr lang="es-ES_tradnl" sz="1400" b="0" u="sng" kern="1200" dirty="0" smtClean="0">
                          <a:solidFill>
                            <a:schemeClr val="bg1"/>
                          </a:solidFill>
                          <a:latin typeface="+mn-lt"/>
                          <a:ea typeface="+mn-ea"/>
                          <a:cs typeface="+mn-cs"/>
                        </a:rPr>
                        <a:t>Relaciones Públicas</a:t>
                      </a:r>
                      <a:r>
                        <a:rPr lang="es-ES_tradnl" sz="1400" b="0" u="none" kern="1200" dirty="0" smtClean="0">
                          <a:solidFill>
                            <a:schemeClr val="bg1"/>
                          </a:solidFill>
                          <a:latin typeface="+mn-lt"/>
                          <a:ea typeface="+mn-ea"/>
                          <a:cs typeface="+mn-cs"/>
                        </a:rPr>
                        <a:t>: actividades que pretenden actuar sobre la relación de la empresa con determinados grupos de personas o entidades. Destinadas a conseguir que la opinión pública sea favorable a la empresa (financiar actos culturales, patrocinio de equipos, donaciones ONG, etc.)</a:t>
                      </a:r>
                      <a:endParaRPr lang="es-ES_tradnl" sz="1400" b="0" u="none" kern="1200" dirty="0">
                        <a:solidFill>
                          <a:schemeClr val="bg1"/>
                        </a:solidFill>
                        <a:latin typeface="+mn-lt"/>
                        <a:ea typeface="+mn-ea"/>
                        <a:cs typeface="+mn-cs"/>
                      </a:endParaRPr>
                    </a:p>
                  </a:txBody>
                  <a:tcPr/>
                </a:tc>
              </a:tr>
            </a:tbl>
          </a:graphicData>
        </a:graphic>
      </p:graphicFrame>
      <p:graphicFrame>
        <p:nvGraphicFramePr>
          <p:cNvPr id="17" name="16 Tabla"/>
          <p:cNvGraphicFramePr>
            <a:graphicFrameLocks noGrp="1"/>
          </p:cNvGraphicFramePr>
          <p:nvPr/>
        </p:nvGraphicFramePr>
        <p:xfrm>
          <a:off x="214282" y="3196598"/>
          <a:ext cx="8643998" cy="518160"/>
        </p:xfrm>
        <a:graphic>
          <a:graphicData uri="http://schemas.openxmlformats.org/drawingml/2006/table">
            <a:tbl>
              <a:tblPr firstRow="1" bandRow="1">
                <a:tableStyleId>{93296810-A885-4BE3-A3E7-6D5BEEA58F35}</a:tableStyleId>
              </a:tblPr>
              <a:tblGrid>
                <a:gridCol w="8643998"/>
              </a:tblGrid>
              <a:tr h="370840">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ES_tradnl" sz="1400" b="0" u="none" kern="1200" baseline="0" dirty="0" smtClean="0">
                          <a:solidFill>
                            <a:schemeClr val="tx1"/>
                          </a:solidFill>
                          <a:latin typeface="+mn-lt"/>
                          <a:ea typeface="+mn-ea"/>
                          <a:cs typeface="+mn-cs"/>
                        </a:rPr>
                        <a:t> </a:t>
                      </a:r>
                      <a:r>
                        <a:rPr lang="es-ES_tradnl" sz="1400" b="0" u="sng" kern="1200" dirty="0" smtClean="0">
                          <a:solidFill>
                            <a:schemeClr val="tx1"/>
                          </a:solidFill>
                          <a:latin typeface="+mn-lt"/>
                          <a:ea typeface="+mn-ea"/>
                          <a:cs typeface="+mn-cs"/>
                        </a:rPr>
                        <a:t>Merchandising</a:t>
                      </a:r>
                      <a:r>
                        <a:rPr lang="es-ES_tradnl" sz="1400" b="0" u="none" kern="1200" dirty="0" smtClean="0">
                          <a:solidFill>
                            <a:schemeClr val="tx1"/>
                          </a:solidFill>
                          <a:latin typeface="+mn-lt"/>
                          <a:ea typeface="+mn-ea"/>
                          <a:cs typeface="+mn-cs"/>
                        </a:rPr>
                        <a:t>: conjunto de técnicas que pretenden destacar el artículo en el punto de venta, de manera que pueda diferenciarse de los de la competencia, esté al alcance del consumidor y se facilite su compra</a:t>
                      </a:r>
                      <a:endParaRPr lang="es-ES_tradnl" sz="1400" b="0" u="none" kern="1200" dirty="0">
                        <a:solidFill>
                          <a:schemeClr val="tx1"/>
                        </a:solidFill>
                        <a:latin typeface="+mn-lt"/>
                        <a:ea typeface="+mn-ea"/>
                        <a:cs typeface="+mn-cs"/>
                      </a:endParaRPr>
                    </a:p>
                  </a:txBody>
                  <a:tcPr/>
                </a:tc>
              </a:tr>
            </a:tbl>
          </a:graphicData>
        </a:graphic>
      </p:graphicFrame>
      <p:graphicFrame>
        <p:nvGraphicFramePr>
          <p:cNvPr id="18" name="17 Tabla"/>
          <p:cNvGraphicFramePr>
            <a:graphicFrameLocks noGrp="1"/>
          </p:cNvGraphicFramePr>
          <p:nvPr/>
        </p:nvGraphicFramePr>
        <p:xfrm>
          <a:off x="214282" y="3768102"/>
          <a:ext cx="8643998" cy="518160"/>
        </p:xfrm>
        <a:graphic>
          <a:graphicData uri="http://schemas.openxmlformats.org/drawingml/2006/table">
            <a:tbl>
              <a:tblPr firstRow="1" bandRow="1">
                <a:tableStyleId>{F5AB1C69-6EDB-4FF4-983F-18BD219EF322}</a:tableStyleId>
              </a:tblPr>
              <a:tblGrid>
                <a:gridCol w="8643998"/>
              </a:tblGrid>
              <a:tr h="370840">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ES_tradnl" sz="1400" b="0" u="none" dirty="0" smtClean="0">
                          <a:solidFill>
                            <a:schemeClr val="tx1"/>
                          </a:solidFill>
                        </a:rPr>
                        <a:t> </a:t>
                      </a:r>
                      <a:r>
                        <a:rPr lang="es-ES_tradnl" sz="1400" b="0" u="sng" dirty="0" smtClean="0">
                          <a:solidFill>
                            <a:schemeClr val="tx1"/>
                          </a:solidFill>
                        </a:rPr>
                        <a:t>Fidelización</a:t>
                      </a:r>
                      <a:r>
                        <a:rPr lang="es-ES_tradnl" sz="1400" b="0" dirty="0" smtClean="0">
                          <a:solidFill>
                            <a:schemeClr val="tx1"/>
                          </a:solidFill>
                        </a:rPr>
                        <a:t>: acciones que pretenden conservar al cliente, para que no cambie de marca o de establecimiento comercial (vales descuento, puntos acumulables, etc.)</a:t>
                      </a:r>
                    </a:p>
                  </a:txBody>
                  <a:tcPr>
                    <a:solidFill>
                      <a:srgbClr val="99FF66"/>
                    </a:solidFill>
                  </a:tcPr>
                </a:tc>
              </a:tr>
            </a:tbl>
          </a:graphicData>
        </a:graphic>
      </p:graphicFrame>
      <p:graphicFrame>
        <p:nvGraphicFramePr>
          <p:cNvPr id="20" name="19 Tabla"/>
          <p:cNvGraphicFramePr>
            <a:graphicFrameLocks noGrp="1"/>
          </p:cNvGraphicFramePr>
          <p:nvPr/>
        </p:nvGraphicFramePr>
        <p:xfrm>
          <a:off x="214282" y="4357700"/>
          <a:ext cx="8643998" cy="518160"/>
        </p:xfrm>
        <a:graphic>
          <a:graphicData uri="http://schemas.openxmlformats.org/drawingml/2006/table">
            <a:tbl>
              <a:tblPr firstRow="1" bandRow="1">
                <a:tableStyleId>{7DF18680-E054-41AD-8BC1-D1AEF772440D}</a:tableStyleId>
              </a:tblPr>
              <a:tblGrid>
                <a:gridCol w="8643998"/>
              </a:tblGrid>
              <a:tr h="370840">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ES_tradnl" sz="1400" u="none" dirty="0" smtClean="0">
                          <a:solidFill>
                            <a:schemeClr val="tx1"/>
                          </a:solidFill>
                        </a:rPr>
                        <a:t> </a:t>
                      </a:r>
                      <a:r>
                        <a:rPr lang="es-ES_tradnl" sz="1400" b="0" u="sng" dirty="0" smtClean="0">
                          <a:solidFill>
                            <a:schemeClr val="tx1"/>
                          </a:solidFill>
                        </a:rPr>
                        <a:t>Promoción de ventas</a:t>
                      </a:r>
                      <a:r>
                        <a:rPr lang="es-ES_tradnl" sz="1400" b="0" dirty="0" smtClean="0">
                          <a:solidFill>
                            <a:schemeClr val="tx1"/>
                          </a:solidFill>
                        </a:rPr>
                        <a:t>: conjunto de actividades de corta duración, tendentes a aumentar la efectividad del esfuerzo comercial. (Participación en concursos, la oferta de muestras gratuitas, regalos, etc.)</a:t>
                      </a:r>
                    </a:p>
                  </a:txBody>
                  <a:tcPr>
                    <a:solidFill>
                      <a:srgbClr val="FFFF99"/>
                    </a:solidFill>
                  </a:tcPr>
                </a:tc>
              </a:tr>
            </a:tbl>
          </a:graphicData>
        </a:graphic>
      </p:graphicFrame>
      <p:sp>
        <p:nvSpPr>
          <p:cNvPr id="21" name="20 Rectángulo redondeado"/>
          <p:cNvSpPr/>
          <p:nvPr/>
        </p:nvSpPr>
        <p:spPr>
          <a:xfrm>
            <a:off x="214282" y="928676"/>
            <a:ext cx="8641654" cy="72920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a:solidFill>
                  <a:schemeClr val="tx1"/>
                </a:solidFill>
              </a:rPr>
              <a:t>La promoción es un conjunto de actividades de corta duración dirigidas a intermediarios y consumidores que tratan de estimular la demanda a corto plazo de un producto, comunicando su existencia, sus características y las necesidades que satisface, motivando al consumidor para su </a:t>
            </a:r>
            <a:r>
              <a:rPr lang="es-ES_tradnl" sz="1400" dirty="0" smtClean="0">
                <a:solidFill>
                  <a:schemeClr val="tx1"/>
                </a:solidFill>
              </a:rPr>
              <a:t>adquisición.</a:t>
            </a:r>
          </a:p>
        </p:txBody>
      </p:sp>
    </p:spTree>
    <p:extLst>
      <p:ext uri="{BB962C8B-B14F-4D97-AF65-F5344CB8AC3E}">
        <p14:creationId xmlns="" xmlns:p14="http://schemas.microsoft.com/office/powerpoint/2010/main" val="15549954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771550"/>
            <a:ext cx="8641654" cy="64807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_tradnl" sz="1400" dirty="0">
                <a:solidFill>
                  <a:schemeClr val="tx1"/>
                </a:solidFill>
              </a:rPr>
              <a:t>La competencia determina la forma de organización de los distintos mercados afectando de manera decisiva a la determinación de precios y las cantidades de </a:t>
            </a:r>
            <a:r>
              <a:rPr lang="es-ES_tradnl" sz="1400" dirty="0" smtClean="0">
                <a:solidFill>
                  <a:schemeClr val="tx1"/>
                </a:solidFill>
              </a:rPr>
              <a:t>equilibrio.</a:t>
            </a:r>
            <a:endParaRPr lang="es-ES" sz="1400"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EL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35781"/>
            <a:ext cx="1835921"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1.2 Tipos de Mercado</a:t>
            </a:r>
            <a:endParaRPr lang="es-ES" sz="1400" b="1" dirty="0">
              <a:solidFill>
                <a:schemeClr val="tx1"/>
              </a:solidFill>
              <a:latin typeface="+mj-lt"/>
              <a:cs typeface="Arial" charset="0"/>
            </a:endParaRPr>
          </a:p>
        </p:txBody>
      </p:sp>
      <p:graphicFrame>
        <p:nvGraphicFramePr>
          <p:cNvPr id="3" name="2 Tabla"/>
          <p:cNvGraphicFramePr>
            <a:graphicFrameLocks noGrp="1"/>
          </p:cNvGraphicFramePr>
          <p:nvPr>
            <p:extLst>
              <p:ext uri="{D42A27DB-BD31-4B8C-83A1-F6EECF244321}">
                <p14:modId xmlns="" xmlns:p14="http://schemas.microsoft.com/office/powerpoint/2010/main" val="1852207519"/>
              </p:ext>
            </p:extLst>
          </p:nvPr>
        </p:nvGraphicFramePr>
        <p:xfrm>
          <a:off x="258860" y="1563638"/>
          <a:ext cx="8677587" cy="3017520"/>
        </p:xfrm>
        <a:graphic>
          <a:graphicData uri="http://schemas.openxmlformats.org/drawingml/2006/table">
            <a:tbl>
              <a:tblPr firstRow="1" bandRow="1">
                <a:tableStyleId>{D03447BB-5D67-496B-8E87-E561075AD55C}</a:tableStyleId>
              </a:tblPr>
              <a:tblGrid>
                <a:gridCol w="1360812"/>
                <a:gridCol w="2376264"/>
                <a:gridCol w="1224136"/>
                <a:gridCol w="2316921"/>
                <a:gridCol w="1399454"/>
              </a:tblGrid>
              <a:tr h="370840">
                <a:tc>
                  <a:txBody>
                    <a:bodyPr/>
                    <a:lstStyle/>
                    <a:p>
                      <a:pPr algn="ctr"/>
                      <a:r>
                        <a:rPr lang="es-ES" sz="1400" dirty="0" smtClean="0"/>
                        <a:t>FORMA DE MERCADO</a:t>
                      </a:r>
                      <a:endParaRPr lang="es-ES_tradnl" sz="1400" dirty="0"/>
                    </a:p>
                  </a:txBody>
                  <a:tcPr/>
                </a:tc>
                <a:tc>
                  <a:txBody>
                    <a:bodyPr/>
                    <a:lstStyle/>
                    <a:p>
                      <a:pPr algn="ctr"/>
                      <a:r>
                        <a:rPr lang="es-ES" sz="1400" dirty="0" smtClean="0"/>
                        <a:t>PRODUCTO</a:t>
                      </a:r>
                      <a:endParaRPr lang="es-ES_tradnl" sz="1400" dirty="0"/>
                    </a:p>
                  </a:txBody>
                  <a:tcPr/>
                </a:tc>
                <a:tc>
                  <a:txBody>
                    <a:bodyPr/>
                    <a:lstStyle/>
                    <a:p>
                      <a:pPr algn="ctr"/>
                      <a:r>
                        <a:rPr lang="es-ES" sz="1400" dirty="0" smtClean="0"/>
                        <a:t>VENDEDORES</a:t>
                      </a:r>
                      <a:endParaRPr lang="es-ES_tradnl" sz="1400" dirty="0"/>
                    </a:p>
                  </a:txBody>
                  <a:tcPr/>
                </a:tc>
                <a:tc>
                  <a:txBody>
                    <a:bodyPr/>
                    <a:lstStyle/>
                    <a:p>
                      <a:pPr algn="ctr"/>
                      <a:r>
                        <a:rPr lang="es-ES" sz="1400" dirty="0" smtClean="0"/>
                        <a:t>INFLUENCIA PRECIO</a:t>
                      </a:r>
                      <a:endParaRPr lang="es-ES_tradnl" sz="1400" dirty="0"/>
                    </a:p>
                  </a:txBody>
                  <a:tcPr/>
                </a:tc>
                <a:tc>
                  <a:txBody>
                    <a:bodyPr/>
                    <a:lstStyle/>
                    <a:p>
                      <a:pPr algn="ctr"/>
                      <a:r>
                        <a:rPr lang="es-ES" sz="1400" dirty="0" smtClean="0"/>
                        <a:t>EJEMPLO</a:t>
                      </a:r>
                      <a:endParaRPr lang="es-ES_tradnl" sz="1400" dirty="0"/>
                    </a:p>
                  </a:txBody>
                  <a:tcPr/>
                </a:tc>
              </a:tr>
              <a:tr h="370840">
                <a:tc>
                  <a:txBody>
                    <a:bodyPr/>
                    <a:lstStyle/>
                    <a:p>
                      <a:pPr algn="ctr"/>
                      <a:r>
                        <a:rPr lang="es-ES" sz="1400" dirty="0" smtClean="0"/>
                        <a:t>Competencia Perfecta</a:t>
                      </a:r>
                      <a:endParaRPr lang="es-ES_tradnl" sz="1400" dirty="0"/>
                    </a:p>
                  </a:txBody>
                  <a:tcPr anchor="ctr"/>
                </a:tc>
                <a:tc>
                  <a:txBody>
                    <a:bodyPr/>
                    <a:lstStyle/>
                    <a:p>
                      <a:pPr algn="ctr"/>
                      <a:r>
                        <a:rPr lang="es-ES" sz="1400" dirty="0" smtClean="0"/>
                        <a:t>Homogéneo (No diferenciado por marcas ni modelos. El mismo producto)</a:t>
                      </a:r>
                      <a:endParaRPr lang="es-ES_tradnl" sz="1400" dirty="0"/>
                    </a:p>
                  </a:txBody>
                  <a:tcPr/>
                </a:tc>
                <a:tc>
                  <a:txBody>
                    <a:bodyPr/>
                    <a:lstStyle/>
                    <a:p>
                      <a:r>
                        <a:rPr lang="es-ES" sz="1400" dirty="0" smtClean="0"/>
                        <a:t>Muchos vendedores</a:t>
                      </a:r>
                      <a:endParaRPr lang="es-ES_tradnl" sz="1400" dirty="0"/>
                    </a:p>
                  </a:txBody>
                  <a:tcPr/>
                </a:tc>
                <a:tc>
                  <a:txBody>
                    <a:bodyPr/>
                    <a:lstStyle/>
                    <a:p>
                      <a:r>
                        <a:rPr lang="es-ES" sz="1400" dirty="0" smtClean="0"/>
                        <a:t>Ninguna, el precio viene</a:t>
                      </a:r>
                      <a:r>
                        <a:rPr lang="es-ES" sz="1400" baseline="0" dirty="0" smtClean="0"/>
                        <a:t> dado</a:t>
                      </a:r>
                      <a:endParaRPr lang="es-ES_tradnl" sz="1400" dirty="0"/>
                    </a:p>
                  </a:txBody>
                  <a:tcPr/>
                </a:tc>
                <a:tc>
                  <a:txBody>
                    <a:bodyPr/>
                    <a:lstStyle/>
                    <a:p>
                      <a:r>
                        <a:rPr lang="es-ES" sz="1400" smtClean="0"/>
                        <a:t>Pan</a:t>
                      </a:r>
                      <a:endParaRPr lang="es-ES_tradnl" sz="1400" dirty="0"/>
                    </a:p>
                  </a:txBody>
                  <a:tcPr/>
                </a:tc>
              </a:tr>
              <a:tr h="370840">
                <a:tc>
                  <a:txBody>
                    <a:bodyPr/>
                    <a:lstStyle/>
                    <a:p>
                      <a:pPr algn="ctr"/>
                      <a:r>
                        <a:rPr lang="es-ES" sz="1400" dirty="0" smtClean="0"/>
                        <a:t>Monopolio</a:t>
                      </a:r>
                      <a:endParaRPr lang="es-ES_tradnl" sz="1400" dirty="0"/>
                    </a:p>
                  </a:txBody>
                  <a:tcPr anchor="ctr"/>
                </a:tc>
                <a:tc>
                  <a:txBody>
                    <a:bodyPr/>
                    <a:lstStyle/>
                    <a:p>
                      <a:pPr algn="ctr"/>
                      <a:r>
                        <a:rPr lang="es-ES" sz="1400" dirty="0" smtClean="0"/>
                        <a:t>Único</a:t>
                      </a:r>
                      <a:endParaRPr lang="es-ES_tradnl" sz="1400" dirty="0"/>
                    </a:p>
                  </a:txBody>
                  <a:tcPr/>
                </a:tc>
                <a:tc>
                  <a:txBody>
                    <a:bodyPr/>
                    <a:lstStyle/>
                    <a:p>
                      <a:r>
                        <a:rPr lang="es-ES" sz="1400" dirty="0" smtClean="0"/>
                        <a:t>Una sola empresa</a:t>
                      </a:r>
                      <a:endParaRPr lang="es-ES_tradnl" sz="1400" dirty="0"/>
                    </a:p>
                  </a:txBody>
                  <a:tcPr/>
                </a:tc>
                <a:tc>
                  <a:txBody>
                    <a:bodyPr/>
                    <a:lstStyle/>
                    <a:p>
                      <a:r>
                        <a:rPr lang="es-ES" sz="1400" dirty="0" smtClean="0"/>
                        <a:t>Influencia</a:t>
                      </a:r>
                      <a:r>
                        <a:rPr lang="es-ES" sz="1400" baseline="0" dirty="0" smtClean="0"/>
                        <a:t> total</a:t>
                      </a:r>
                      <a:endParaRPr lang="es-ES_tradnl" sz="1400" dirty="0"/>
                    </a:p>
                  </a:txBody>
                  <a:tcPr/>
                </a:tc>
                <a:tc>
                  <a:txBody>
                    <a:bodyPr/>
                    <a:lstStyle/>
                    <a:p>
                      <a:r>
                        <a:rPr lang="es-ES" sz="1400" dirty="0" smtClean="0"/>
                        <a:t>Telefónica</a:t>
                      </a:r>
                      <a:endParaRPr lang="es-ES_tradnl" sz="1400" dirty="0"/>
                    </a:p>
                  </a:txBody>
                  <a:tcPr/>
                </a:tc>
              </a:tr>
              <a:tr h="370840">
                <a:tc>
                  <a:txBody>
                    <a:bodyPr/>
                    <a:lstStyle/>
                    <a:p>
                      <a:pPr algn="ctr"/>
                      <a:r>
                        <a:rPr lang="es-ES" sz="1400" dirty="0" smtClean="0"/>
                        <a:t>Oligopolio</a:t>
                      </a:r>
                      <a:endParaRPr lang="es-ES_tradnl" sz="1400" dirty="0"/>
                    </a:p>
                  </a:txBody>
                  <a:tcPr anchor="ctr"/>
                </a:tc>
                <a:tc>
                  <a:txBody>
                    <a:bodyPr/>
                    <a:lstStyle/>
                    <a:p>
                      <a:pPr algn="ctr"/>
                      <a:r>
                        <a:rPr lang="es-ES" sz="1400" dirty="0" smtClean="0"/>
                        <a:t>Homogéneo</a:t>
                      </a:r>
                      <a:endParaRPr lang="es-ES_tradnl" sz="1400" dirty="0"/>
                    </a:p>
                  </a:txBody>
                  <a:tcPr/>
                </a:tc>
                <a:tc>
                  <a:txBody>
                    <a:bodyPr/>
                    <a:lstStyle/>
                    <a:p>
                      <a:r>
                        <a:rPr lang="es-ES" sz="1400" dirty="0" smtClean="0"/>
                        <a:t>Pocas empresas</a:t>
                      </a:r>
                      <a:endParaRPr lang="es-ES_tradnl" sz="1400" dirty="0"/>
                    </a:p>
                  </a:txBody>
                  <a:tcPr/>
                </a:tc>
                <a:tc>
                  <a:txBody>
                    <a:bodyPr/>
                    <a:lstStyle/>
                    <a:p>
                      <a:r>
                        <a:rPr lang="es-ES" sz="1400" dirty="0" smtClean="0"/>
                        <a:t>Se ponen de acuerdo o compiten encarnizadamente</a:t>
                      </a:r>
                      <a:endParaRPr lang="es-ES_tradnl" sz="1400" dirty="0"/>
                    </a:p>
                  </a:txBody>
                  <a:tcPr/>
                </a:tc>
                <a:tc>
                  <a:txBody>
                    <a:bodyPr/>
                    <a:lstStyle/>
                    <a:p>
                      <a:r>
                        <a:rPr lang="es-ES" sz="1400" dirty="0" smtClean="0"/>
                        <a:t>Eléctricas</a:t>
                      </a:r>
                      <a:endParaRPr lang="es-ES_tradnl" sz="1400" dirty="0"/>
                    </a:p>
                  </a:txBody>
                  <a:tcPr/>
                </a:tc>
              </a:tr>
              <a:tr h="370840">
                <a:tc>
                  <a:txBody>
                    <a:bodyPr/>
                    <a:lstStyle/>
                    <a:p>
                      <a:pPr algn="ctr"/>
                      <a:r>
                        <a:rPr lang="es-ES" sz="1400" dirty="0" smtClean="0"/>
                        <a:t>Competencia Monopolística</a:t>
                      </a:r>
                      <a:endParaRPr lang="es-ES_tradnl" sz="1400" dirty="0"/>
                    </a:p>
                  </a:txBody>
                  <a:tcPr anchor="ctr"/>
                </a:tc>
                <a:tc>
                  <a:txBody>
                    <a:bodyPr/>
                    <a:lstStyle/>
                    <a:p>
                      <a:pPr algn="ctr"/>
                      <a:r>
                        <a:rPr lang="es-ES" sz="1400" dirty="0" smtClean="0"/>
                        <a:t>Igual</a:t>
                      </a:r>
                      <a:r>
                        <a:rPr lang="es-ES" sz="1400" baseline="0" dirty="0" smtClean="0"/>
                        <a:t> (con diferencias de diseño, modelos, etc.)</a:t>
                      </a:r>
                      <a:endParaRPr lang="es-ES_tradnl" sz="1400" dirty="0"/>
                    </a:p>
                  </a:txBody>
                  <a:tcPr/>
                </a:tc>
                <a:tc>
                  <a:txBody>
                    <a:bodyPr/>
                    <a:lstStyle/>
                    <a:p>
                      <a:r>
                        <a:rPr lang="es-ES" sz="1400" dirty="0" smtClean="0"/>
                        <a:t>Múltiples</a:t>
                      </a:r>
                      <a:endParaRPr lang="es-ES_tradnl" sz="1400" dirty="0"/>
                    </a:p>
                  </a:txBody>
                  <a:tcPr/>
                </a:tc>
                <a:tc>
                  <a:txBody>
                    <a:bodyPr/>
                    <a:lstStyle/>
                    <a:p>
                      <a:r>
                        <a:rPr lang="es-ES" sz="1400" dirty="0" smtClean="0"/>
                        <a:t>Diferencias en calidad, no en precio. Poca influencia en precio</a:t>
                      </a:r>
                      <a:endParaRPr lang="es-ES_tradnl" sz="1400" dirty="0"/>
                    </a:p>
                  </a:txBody>
                  <a:tcPr/>
                </a:tc>
                <a:tc>
                  <a:txBody>
                    <a:bodyPr/>
                    <a:lstStyle/>
                    <a:p>
                      <a:r>
                        <a:rPr lang="es-ES" sz="1400" dirty="0" smtClean="0"/>
                        <a:t>Estaciones de servicio</a:t>
                      </a:r>
                    </a:p>
                  </a:txBody>
                  <a:tcPr/>
                </a:tc>
              </a:tr>
            </a:tbl>
          </a:graphicData>
        </a:graphic>
      </p:graphicFrame>
    </p:spTree>
    <p:extLst>
      <p:ext uri="{BB962C8B-B14F-4D97-AF65-F5344CB8AC3E}">
        <p14:creationId xmlns="" xmlns:p14="http://schemas.microsoft.com/office/powerpoint/2010/main" val="31773151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913856"/>
            <a:ext cx="8641654" cy="872076"/>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i="1" dirty="0" smtClean="0">
                <a:solidFill>
                  <a:schemeClr val="tx1"/>
                </a:solidFill>
              </a:rPr>
              <a:t>W. Chan Kim</a:t>
            </a:r>
            <a:r>
              <a:rPr lang="es-ES_tradnl" sz="1400" dirty="0" smtClean="0">
                <a:solidFill>
                  <a:schemeClr val="tx1"/>
                </a:solidFill>
              </a:rPr>
              <a:t> y </a:t>
            </a:r>
            <a:r>
              <a:rPr lang="es-ES_tradnl" sz="1400" i="1" dirty="0" err="1" smtClean="0">
                <a:solidFill>
                  <a:schemeClr val="tx1"/>
                </a:solidFill>
              </a:rPr>
              <a:t>Renée</a:t>
            </a:r>
            <a:r>
              <a:rPr lang="es-ES_tradnl" sz="1400" i="1" dirty="0" smtClean="0">
                <a:solidFill>
                  <a:schemeClr val="tx1"/>
                </a:solidFill>
              </a:rPr>
              <a:t> </a:t>
            </a:r>
            <a:r>
              <a:rPr lang="es-ES_tradnl" sz="1400" i="1" dirty="0" err="1" smtClean="0">
                <a:solidFill>
                  <a:schemeClr val="tx1"/>
                </a:solidFill>
              </a:rPr>
              <a:t>Mauborgne</a:t>
            </a:r>
            <a:r>
              <a:rPr lang="es-ES_tradnl" sz="1400" i="1" dirty="0" smtClean="0">
                <a:solidFill>
                  <a:schemeClr val="tx1"/>
                </a:solidFill>
              </a:rPr>
              <a:t> </a:t>
            </a:r>
            <a:r>
              <a:rPr lang="es-ES_tradnl" sz="1400" dirty="0" smtClean="0">
                <a:solidFill>
                  <a:schemeClr val="tx1"/>
                </a:solidFill>
              </a:rPr>
              <a:t>enunciaron en 2005 la </a:t>
            </a:r>
            <a:r>
              <a:rPr lang="es-ES_tradnl" sz="1400" b="1" dirty="0" smtClean="0">
                <a:solidFill>
                  <a:schemeClr val="tx1"/>
                </a:solidFill>
              </a:rPr>
              <a:t>estrategia  del océano azul</a:t>
            </a:r>
            <a:r>
              <a:rPr lang="es-ES_tradnl" sz="1400" dirty="0" smtClean="0">
                <a:solidFill>
                  <a:schemeClr val="tx1"/>
                </a:solidFill>
              </a:rPr>
              <a:t>, en la que defienden la necesidad de que las empresas dejen de competir entre sí y, en su lugar, creen nuevos mercados por medio de la </a:t>
            </a:r>
            <a:r>
              <a:rPr lang="es-ES_tradnl" sz="1400" b="1" dirty="0" smtClean="0">
                <a:solidFill>
                  <a:schemeClr val="tx1"/>
                </a:solidFill>
              </a:rPr>
              <a:t>innovación</a:t>
            </a:r>
            <a:r>
              <a:rPr lang="es-ES_tradnl" sz="1400" dirty="0" smtClean="0">
                <a:solidFill>
                  <a:schemeClr val="tx1"/>
                </a:solidFill>
              </a:rPr>
              <a:t>. </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EL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2639979"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1.3 La estrategia del océano azul</a:t>
            </a:r>
            <a:endParaRPr lang="es-ES" sz="1400" b="1" dirty="0">
              <a:solidFill>
                <a:schemeClr val="tx1"/>
              </a:solidFill>
              <a:latin typeface="+mj-lt"/>
              <a:cs typeface="Arial" charset="0"/>
            </a:endParaRPr>
          </a:p>
        </p:txBody>
      </p:sp>
      <p:sp>
        <p:nvSpPr>
          <p:cNvPr id="18" name="17 Redondear rectángulo de esquina del mismo lado"/>
          <p:cNvSpPr/>
          <p:nvPr/>
        </p:nvSpPr>
        <p:spPr>
          <a:xfrm>
            <a:off x="571472" y="1928808"/>
            <a:ext cx="8072494" cy="714380"/>
          </a:xfrm>
          <a:prstGeom prst="round2Same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Hasta ahora, todas las decisiones estratégicas se han centrado en la competencia destructiva entre las empresas, de la que dependía el éxito de las compañías. Sin embargo, existe una nueva estrategia que genera mejores resultados. </a:t>
            </a:r>
            <a:r>
              <a:rPr lang="es-ES" sz="1400" u="sng" dirty="0" smtClean="0">
                <a:solidFill>
                  <a:schemeClr val="tx1"/>
                </a:solidFill>
              </a:rPr>
              <a:t>Se pueden diferenciar dos tipos de mercados o de océanos</a:t>
            </a:r>
            <a:r>
              <a:rPr lang="es-ES" sz="1400" dirty="0" smtClean="0">
                <a:solidFill>
                  <a:schemeClr val="tx1"/>
                </a:solidFill>
              </a:rPr>
              <a:t>.</a:t>
            </a:r>
            <a:endParaRPr lang="es-ES" sz="1400" dirty="0">
              <a:solidFill>
                <a:schemeClr val="tx1"/>
              </a:solidFill>
            </a:endParaRPr>
          </a:p>
        </p:txBody>
      </p:sp>
      <p:pic>
        <p:nvPicPr>
          <p:cNvPr id="246786" name="Picture 2" descr="C:\Users\Usuario\AppData\Local\Microsoft\Windows\INetCache\IE\6AD5QMNZ\important-98442_960_720[1].png"/>
          <p:cNvPicPr>
            <a:picLocks noChangeAspect="1" noChangeArrowheads="1"/>
          </p:cNvPicPr>
          <p:nvPr/>
        </p:nvPicPr>
        <p:blipFill>
          <a:blip r:embed="rId4" cstate="print"/>
          <a:srcRect/>
          <a:stretch>
            <a:fillRect/>
          </a:stretch>
        </p:blipFill>
        <p:spPr bwMode="auto">
          <a:xfrm>
            <a:off x="142844" y="2143122"/>
            <a:ext cx="357190" cy="409517"/>
          </a:xfrm>
          <a:prstGeom prst="rect">
            <a:avLst/>
          </a:prstGeom>
          <a:noFill/>
        </p:spPr>
      </p:pic>
      <p:sp>
        <p:nvSpPr>
          <p:cNvPr id="20" name="19 Rectángulo redondeado"/>
          <p:cNvSpPr/>
          <p:nvPr/>
        </p:nvSpPr>
        <p:spPr>
          <a:xfrm>
            <a:off x="500034" y="2857502"/>
            <a:ext cx="5500726" cy="71438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b="1" u="sng" dirty="0" smtClean="0"/>
              <a:t>Océano rojo</a:t>
            </a:r>
            <a:r>
              <a:rPr lang="es-ES" b="1" dirty="0" smtClean="0">
                <a:solidFill>
                  <a:schemeClr val="bg1">
                    <a:lumMod val="95000"/>
                  </a:schemeClr>
                </a:solidFill>
              </a:rPr>
              <a:t>: </a:t>
            </a:r>
            <a:r>
              <a:rPr lang="es-ES" sz="1400" b="1" dirty="0" smtClean="0">
                <a:solidFill>
                  <a:schemeClr val="bg1">
                    <a:lumMod val="95000"/>
                  </a:schemeClr>
                </a:solidFill>
              </a:rPr>
              <a:t>es un mercado de alta competencia. La única forma de conseguir espacio en él es compitiendo con los demás en precio o en calidad</a:t>
            </a:r>
            <a:endParaRPr lang="es-ES" b="1" dirty="0" smtClean="0">
              <a:solidFill>
                <a:schemeClr val="bg1">
                  <a:lumMod val="95000"/>
                </a:schemeClr>
              </a:solidFill>
            </a:endParaRPr>
          </a:p>
        </p:txBody>
      </p:sp>
      <p:sp>
        <p:nvSpPr>
          <p:cNvPr id="21" name="20 Rectángulo redondeado"/>
          <p:cNvSpPr/>
          <p:nvPr/>
        </p:nvSpPr>
        <p:spPr>
          <a:xfrm>
            <a:off x="2928926" y="3714758"/>
            <a:ext cx="6000792" cy="928694"/>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b="1" u="sng" dirty="0" smtClean="0"/>
              <a:t>Océano azul</a:t>
            </a:r>
            <a:r>
              <a:rPr lang="es-ES" b="1" dirty="0" smtClean="0"/>
              <a:t>: </a:t>
            </a:r>
            <a:r>
              <a:rPr lang="es-ES" sz="1400" b="1" dirty="0" smtClean="0">
                <a:solidFill>
                  <a:schemeClr val="bg1">
                    <a:lumMod val="95000"/>
                  </a:schemeClr>
                </a:solidFill>
              </a:rPr>
              <a:t>se define como un nuevo mercado aún sin explorar, un espacio sin competencia, en el que se puede crear una nueva demanda mediante un modelo de negocio innovador que haga que la competencia sea irrelevante.</a:t>
            </a:r>
            <a:endParaRPr lang="es-ES" b="1" dirty="0" smtClean="0">
              <a:solidFill>
                <a:schemeClr val="bg1">
                  <a:lumMod val="95000"/>
                </a:schemeClr>
              </a:solidFill>
            </a:endParaRPr>
          </a:p>
        </p:txBody>
      </p:sp>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EL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2639979" cy="307777"/>
          </a:xfrm>
          <a:prstGeom prst="rect">
            <a:avLst/>
          </a:prstGeom>
          <a:solidFill>
            <a:srgbClr val="00B050"/>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1.3 La estrategia del océano azul</a:t>
            </a:r>
            <a:endParaRPr lang="es-ES" sz="1400" b="1" dirty="0">
              <a:solidFill>
                <a:schemeClr val="tx1"/>
              </a:solidFill>
              <a:latin typeface="+mj-lt"/>
              <a:cs typeface="Arial" charset="0"/>
            </a:endParaRPr>
          </a:p>
        </p:txBody>
      </p:sp>
      <p:sp>
        <p:nvSpPr>
          <p:cNvPr id="20" name="19 Rectángulo redondeado"/>
          <p:cNvSpPr/>
          <p:nvPr/>
        </p:nvSpPr>
        <p:spPr>
          <a:xfrm>
            <a:off x="428596" y="1000114"/>
            <a:ext cx="2500330" cy="50006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b="1" dirty="0" smtClean="0">
                <a:solidFill>
                  <a:schemeClr val="bg1"/>
                </a:solidFill>
              </a:rPr>
              <a:t>Estrategia del Océano Rojo</a:t>
            </a:r>
          </a:p>
        </p:txBody>
      </p:sp>
      <p:sp>
        <p:nvSpPr>
          <p:cNvPr id="21" name="20 Rectángulo redondeado"/>
          <p:cNvSpPr/>
          <p:nvPr/>
        </p:nvSpPr>
        <p:spPr>
          <a:xfrm>
            <a:off x="4786314" y="1000114"/>
            <a:ext cx="2500330" cy="50006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b="1" dirty="0" smtClean="0">
                <a:solidFill>
                  <a:schemeClr val="bg1"/>
                </a:solidFill>
              </a:rPr>
              <a:t>Estrategia del Océano Azul</a:t>
            </a:r>
          </a:p>
        </p:txBody>
      </p:sp>
      <p:sp>
        <p:nvSpPr>
          <p:cNvPr id="16" name="15 Rectángulo redondeado"/>
          <p:cNvSpPr/>
          <p:nvPr/>
        </p:nvSpPr>
        <p:spPr>
          <a:xfrm>
            <a:off x="714348" y="1643056"/>
            <a:ext cx="3286148" cy="500066"/>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Competir en el espacio de mercado existente</a:t>
            </a:r>
          </a:p>
        </p:txBody>
      </p:sp>
      <p:sp>
        <p:nvSpPr>
          <p:cNvPr id="17" name="16 Rectángulo redondeado"/>
          <p:cNvSpPr/>
          <p:nvPr/>
        </p:nvSpPr>
        <p:spPr>
          <a:xfrm>
            <a:off x="714348" y="2214560"/>
            <a:ext cx="2286016" cy="500066"/>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Derrotar a la competencia</a:t>
            </a:r>
          </a:p>
        </p:txBody>
      </p:sp>
      <p:sp>
        <p:nvSpPr>
          <p:cNvPr id="22" name="21 Rectángulo redondeado"/>
          <p:cNvSpPr/>
          <p:nvPr/>
        </p:nvSpPr>
        <p:spPr>
          <a:xfrm>
            <a:off x="714348" y="2786064"/>
            <a:ext cx="2428892" cy="500066"/>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Explotar la demanda existente</a:t>
            </a:r>
          </a:p>
        </p:txBody>
      </p:sp>
      <p:sp>
        <p:nvSpPr>
          <p:cNvPr id="23" name="22 Rectángulo redondeado"/>
          <p:cNvSpPr/>
          <p:nvPr/>
        </p:nvSpPr>
        <p:spPr>
          <a:xfrm>
            <a:off x="714348" y="3357568"/>
            <a:ext cx="2143140" cy="500066"/>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Escoger entre valor y coste</a:t>
            </a:r>
          </a:p>
        </p:txBody>
      </p:sp>
      <p:sp>
        <p:nvSpPr>
          <p:cNvPr id="24" name="23 Rectángulo redondeado"/>
          <p:cNvSpPr/>
          <p:nvPr/>
        </p:nvSpPr>
        <p:spPr>
          <a:xfrm>
            <a:off x="714348" y="3929072"/>
            <a:ext cx="3429024" cy="642942"/>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Alinear todo el sistema de la empresa con la elección estratégica entre la diferenciación o el bajo coste</a:t>
            </a:r>
          </a:p>
        </p:txBody>
      </p:sp>
      <p:cxnSp>
        <p:nvCxnSpPr>
          <p:cNvPr id="27" name="26 Conector recto"/>
          <p:cNvCxnSpPr/>
          <p:nvPr/>
        </p:nvCxnSpPr>
        <p:spPr>
          <a:xfrm rot="5400000">
            <a:off x="-786645" y="2856708"/>
            <a:ext cx="2714644" cy="15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9" name="28 Conector recto"/>
          <p:cNvCxnSpPr/>
          <p:nvPr/>
        </p:nvCxnSpPr>
        <p:spPr>
          <a:xfrm flipV="1">
            <a:off x="571472" y="1928808"/>
            <a:ext cx="144000" cy="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8" name="37 Conector recto"/>
          <p:cNvCxnSpPr/>
          <p:nvPr/>
        </p:nvCxnSpPr>
        <p:spPr>
          <a:xfrm flipV="1">
            <a:off x="571472" y="2428874"/>
            <a:ext cx="144000" cy="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9" name="38 Conector recto"/>
          <p:cNvCxnSpPr/>
          <p:nvPr/>
        </p:nvCxnSpPr>
        <p:spPr>
          <a:xfrm flipV="1">
            <a:off x="571472" y="3071814"/>
            <a:ext cx="144000" cy="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0" name="39 Conector recto"/>
          <p:cNvCxnSpPr/>
          <p:nvPr/>
        </p:nvCxnSpPr>
        <p:spPr>
          <a:xfrm flipV="1">
            <a:off x="571472" y="4214824"/>
            <a:ext cx="144000" cy="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1" name="40 Conector recto"/>
          <p:cNvCxnSpPr/>
          <p:nvPr/>
        </p:nvCxnSpPr>
        <p:spPr>
          <a:xfrm flipV="1">
            <a:off x="571472" y="3571882"/>
            <a:ext cx="144000" cy="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42" name="41 Rectángulo redondeado"/>
          <p:cNvSpPr/>
          <p:nvPr/>
        </p:nvSpPr>
        <p:spPr>
          <a:xfrm>
            <a:off x="5143504" y="1643056"/>
            <a:ext cx="3643338" cy="50006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Crear un espacio no explorado (sin competencia) en el mercado</a:t>
            </a:r>
          </a:p>
        </p:txBody>
      </p:sp>
      <p:sp>
        <p:nvSpPr>
          <p:cNvPr id="43" name="42 Rectángulo redondeado"/>
          <p:cNvSpPr/>
          <p:nvPr/>
        </p:nvSpPr>
        <p:spPr>
          <a:xfrm>
            <a:off x="5143504" y="2214560"/>
            <a:ext cx="3429024" cy="50006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Conseguir que la competencia sea irrelevante</a:t>
            </a:r>
          </a:p>
        </p:txBody>
      </p:sp>
      <p:sp>
        <p:nvSpPr>
          <p:cNvPr id="44" name="43 Rectángulo redondeado"/>
          <p:cNvSpPr/>
          <p:nvPr/>
        </p:nvSpPr>
        <p:spPr>
          <a:xfrm>
            <a:off x="5143504" y="2786064"/>
            <a:ext cx="2428892" cy="50006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Crear y captar nueva demanda</a:t>
            </a:r>
          </a:p>
        </p:txBody>
      </p:sp>
      <p:sp>
        <p:nvSpPr>
          <p:cNvPr id="45" name="44 Rectángulo redondeado"/>
          <p:cNvSpPr/>
          <p:nvPr/>
        </p:nvSpPr>
        <p:spPr>
          <a:xfrm>
            <a:off x="5143504" y="3429006"/>
            <a:ext cx="2357454" cy="50006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Romper el dilema valor y coste</a:t>
            </a:r>
          </a:p>
        </p:txBody>
      </p:sp>
      <p:sp>
        <p:nvSpPr>
          <p:cNvPr id="46" name="45 Rectángulo redondeado"/>
          <p:cNvSpPr/>
          <p:nvPr/>
        </p:nvSpPr>
        <p:spPr>
          <a:xfrm>
            <a:off x="5143504" y="4000510"/>
            <a:ext cx="3643338" cy="50006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300" dirty="0" smtClean="0">
                <a:solidFill>
                  <a:schemeClr val="bg1"/>
                </a:solidFill>
              </a:rPr>
              <a:t>Alinear todo el sistema de la empresa en la búsqueda de la diferenciación y el bajo coste</a:t>
            </a:r>
          </a:p>
        </p:txBody>
      </p:sp>
      <p:cxnSp>
        <p:nvCxnSpPr>
          <p:cNvPr id="47" name="46 Conector recto"/>
          <p:cNvCxnSpPr/>
          <p:nvPr/>
        </p:nvCxnSpPr>
        <p:spPr>
          <a:xfrm rot="5400000">
            <a:off x="3642512" y="2856708"/>
            <a:ext cx="2714644" cy="1588"/>
          </a:xfrm>
          <a:prstGeom prst="line">
            <a:avLst/>
          </a:prstGeom>
          <a:ln>
            <a:solidFill>
              <a:schemeClr val="tx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48" name="47 Conector recto"/>
          <p:cNvCxnSpPr/>
          <p:nvPr/>
        </p:nvCxnSpPr>
        <p:spPr>
          <a:xfrm flipV="1">
            <a:off x="4999504" y="1928806"/>
            <a:ext cx="144000" cy="2"/>
          </a:xfrm>
          <a:prstGeom prst="line">
            <a:avLst/>
          </a:prstGeom>
          <a:ln>
            <a:solidFill>
              <a:schemeClr val="tx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49" name="48 Conector recto"/>
          <p:cNvCxnSpPr/>
          <p:nvPr/>
        </p:nvCxnSpPr>
        <p:spPr>
          <a:xfrm flipV="1">
            <a:off x="5000628" y="2428874"/>
            <a:ext cx="144000" cy="2"/>
          </a:xfrm>
          <a:prstGeom prst="line">
            <a:avLst/>
          </a:prstGeom>
          <a:ln>
            <a:solidFill>
              <a:schemeClr val="tx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50" name="49 Conector recto"/>
          <p:cNvCxnSpPr/>
          <p:nvPr/>
        </p:nvCxnSpPr>
        <p:spPr>
          <a:xfrm flipV="1">
            <a:off x="5000628" y="3071814"/>
            <a:ext cx="144000" cy="2"/>
          </a:xfrm>
          <a:prstGeom prst="line">
            <a:avLst/>
          </a:prstGeom>
          <a:ln>
            <a:solidFill>
              <a:schemeClr val="tx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51" name="50 Conector recto"/>
          <p:cNvCxnSpPr/>
          <p:nvPr/>
        </p:nvCxnSpPr>
        <p:spPr>
          <a:xfrm flipV="1">
            <a:off x="5000628" y="3643320"/>
            <a:ext cx="144000" cy="2"/>
          </a:xfrm>
          <a:prstGeom prst="line">
            <a:avLst/>
          </a:prstGeom>
          <a:ln>
            <a:solidFill>
              <a:schemeClr val="tx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52" name="51 Conector recto"/>
          <p:cNvCxnSpPr/>
          <p:nvPr/>
        </p:nvCxnSpPr>
        <p:spPr>
          <a:xfrm flipV="1">
            <a:off x="5000628" y="4214822"/>
            <a:ext cx="144000" cy="2"/>
          </a:xfrm>
          <a:prstGeom prst="line">
            <a:avLst/>
          </a:prstGeom>
          <a:ln>
            <a:solidFill>
              <a:schemeClr val="tx2">
                <a:lumMod val="60000"/>
                <a:lumOff val="40000"/>
              </a:schemeClr>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571486"/>
            <a:ext cx="8641654" cy="78581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b="1" i="1" dirty="0" smtClean="0">
                <a:solidFill>
                  <a:schemeClr val="tx1"/>
                </a:solidFill>
              </a:rPr>
              <a:t>Eric </a:t>
            </a:r>
            <a:r>
              <a:rPr lang="es-ES_tradnl" sz="1400" b="1" i="1" dirty="0" err="1" smtClean="0">
                <a:solidFill>
                  <a:schemeClr val="tx1"/>
                </a:solidFill>
              </a:rPr>
              <a:t>Ries</a:t>
            </a:r>
            <a:r>
              <a:rPr lang="es-ES_tradnl" sz="1400" dirty="0" smtClean="0">
                <a:solidFill>
                  <a:schemeClr val="tx1"/>
                </a:solidFill>
              </a:rPr>
              <a:t> y </a:t>
            </a:r>
            <a:r>
              <a:rPr lang="es-ES_tradnl" sz="1400" b="1" i="1" dirty="0" smtClean="0">
                <a:solidFill>
                  <a:schemeClr val="tx1"/>
                </a:solidFill>
              </a:rPr>
              <a:t>Steve </a:t>
            </a:r>
            <a:r>
              <a:rPr lang="es-ES_tradnl" sz="1400" b="1" i="1" dirty="0" err="1" smtClean="0">
                <a:solidFill>
                  <a:schemeClr val="tx1"/>
                </a:solidFill>
              </a:rPr>
              <a:t>Blank</a:t>
            </a:r>
            <a:r>
              <a:rPr lang="es-ES_tradnl" sz="1400" dirty="0" smtClean="0">
                <a:solidFill>
                  <a:schemeClr val="tx1"/>
                </a:solidFill>
              </a:rPr>
              <a:t> basándose en su propia experiencia como emprendedores y en la de otras personas, proponen un método científico llamado </a:t>
            </a:r>
            <a:r>
              <a:rPr lang="es-ES_tradnl" sz="1400" b="1" u="sng" dirty="0" smtClean="0">
                <a:solidFill>
                  <a:schemeClr val="tx1"/>
                </a:solidFill>
              </a:rPr>
              <a:t>LEAN STARTUP</a:t>
            </a:r>
            <a:r>
              <a:rPr lang="es-ES_tradnl" sz="1400" dirty="0" smtClean="0">
                <a:solidFill>
                  <a:schemeClr val="tx1"/>
                </a:solidFill>
              </a:rPr>
              <a:t> para cambiar la forma en la que se construyen las empresas o se sacan nuevos productos al mercado.</a:t>
            </a:r>
            <a:endParaRPr lang="es-ES_tradnl" sz="1400" b="1" i="1" dirty="0" smtClean="0">
              <a:solidFill>
                <a:schemeClr val="tx1"/>
              </a:solidFill>
            </a:endParaRP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MÉTODO LEAN STARTUP</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8" name="17 Redondear rectángulo de esquina del mismo lado"/>
          <p:cNvSpPr/>
          <p:nvPr/>
        </p:nvSpPr>
        <p:spPr>
          <a:xfrm>
            <a:off x="571472" y="1785932"/>
            <a:ext cx="8072494" cy="714380"/>
          </a:xfrm>
          <a:prstGeom prst="round2SameRect">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rPr>
              <a:t>El método está basado en la </a:t>
            </a:r>
            <a:r>
              <a:rPr lang="es-ES" sz="1400" b="1" dirty="0" smtClean="0">
                <a:solidFill>
                  <a:schemeClr val="tx1"/>
                </a:solidFill>
              </a:rPr>
              <a:t>experimentación</a:t>
            </a:r>
            <a:r>
              <a:rPr lang="es-ES" sz="1400" dirty="0" smtClean="0">
                <a:solidFill>
                  <a:schemeClr val="tx1"/>
                </a:solidFill>
              </a:rPr>
              <a:t> y el </a:t>
            </a:r>
            <a:r>
              <a:rPr lang="es-ES" sz="1400" b="1" dirty="0" smtClean="0">
                <a:solidFill>
                  <a:schemeClr val="tx1"/>
                </a:solidFill>
              </a:rPr>
              <a:t>aprendizaje validado</a:t>
            </a:r>
            <a:r>
              <a:rPr lang="es-ES" sz="1400" dirty="0" smtClean="0">
                <a:solidFill>
                  <a:schemeClr val="tx1"/>
                </a:solidFill>
              </a:rPr>
              <a:t>, y nos permite salir al exterior y probar cada una de las hipótesis de nuestro modelo de negocio.</a:t>
            </a:r>
            <a:endParaRPr lang="es-ES" sz="1400" dirty="0">
              <a:solidFill>
                <a:schemeClr val="tx1"/>
              </a:solidFill>
            </a:endParaRPr>
          </a:p>
        </p:txBody>
      </p:sp>
      <p:sp>
        <p:nvSpPr>
          <p:cNvPr id="16" name="15 Flecha abajo"/>
          <p:cNvSpPr/>
          <p:nvPr/>
        </p:nvSpPr>
        <p:spPr>
          <a:xfrm>
            <a:off x="3786182" y="1428742"/>
            <a:ext cx="357190" cy="2857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redondeado"/>
          <p:cNvSpPr/>
          <p:nvPr/>
        </p:nvSpPr>
        <p:spPr>
          <a:xfrm>
            <a:off x="214282" y="2928940"/>
            <a:ext cx="4141060" cy="1857388"/>
          </a:xfrm>
          <a:prstGeom prst="roundRect">
            <a:avLst/>
          </a:prstGeom>
          <a:solidFill>
            <a:srgbClr val="99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300" dirty="0" smtClean="0">
                <a:solidFill>
                  <a:schemeClr val="tx1"/>
                </a:solidFill>
              </a:rPr>
              <a:t>Consta de seis fases:</a:t>
            </a:r>
          </a:p>
          <a:p>
            <a:pPr marL="228600" indent="-228600" algn="just">
              <a:buFont typeface="+mj-lt"/>
              <a:buAutoNum type="arabicPeriod"/>
              <a:defRPr/>
            </a:pPr>
            <a:r>
              <a:rPr lang="es-ES_tradnl" sz="1300" dirty="0" smtClean="0">
                <a:solidFill>
                  <a:schemeClr val="tx1"/>
                </a:solidFill>
              </a:rPr>
              <a:t>I</a:t>
            </a:r>
            <a:r>
              <a:rPr lang="es-ES_tradnl" sz="1300" b="1" dirty="0" smtClean="0">
                <a:solidFill>
                  <a:schemeClr val="tx1"/>
                </a:solidFill>
              </a:rPr>
              <a:t>dentificar las hipótesis </a:t>
            </a:r>
            <a:r>
              <a:rPr lang="es-ES_tradnl" sz="1300" dirty="0" smtClean="0">
                <a:solidFill>
                  <a:schemeClr val="tx1"/>
                </a:solidFill>
              </a:rPr>
              <a:t>del </a:t>
            </a:r>
            <a:r>
              <a:rPr lang="es-ES_tradnl" sz="1300" u="sng" dirty="0" smtClean="0">
                <a:solidFill>
                  <a:schemeClr val="tx1"/>
                </a:solidFill>
              </a:rPr>
              <a:t>modelo de negocio</a:t>
            </a:r>
            <a:r>
              <a:rPr lang="es-ES_tradnl" sz="1300" dirty="0" smtClean="0">
                <a:solidFill>
                  <a:schemeClr val="tx1"/>
                </a:solidFill>
              </a:rPr>
              <a:t> que hay que validar</a:t>
            </a:r>
          </a:p>
          <a:p>
            <a:pPr marL="228600" indent="-228600" algn="just">
              <a:buFont typeface="+mj-lt"/>
              <a:buAutoNum type="arabicPeriod"/>
              <a:defRPr/>
            </a:pPr>
            <a:r>
              <a:rPr lang="es-ES_tradnl" sz="1300" dirty="0" smtClean="0">
                <a:solidFill>
                  <a:schemeClr val="tx1"/>
                </a:solidFill>
              </a:rPr>
              <a:t>Diseñar el </a:t>
            </a:r>
            <a:r>
              <a:rPr lang="es-ES_tradnl" sz="1300" b="1" dirty="0" smtClean="0">
                <a:solidFill>
                  <a:schemeClr val="tx1"/>
                </a:solidFill>
              </a:rPr>
              <a:t>experimento</a:t>
            </a:r>
          </a:p>
          <a:p>
            <a:pPr marL="228600" indent="-228600" algn="just">
              <a:buFont typeface="+mj-lt"/>
              <a:buAutoNum type="arabicPeriod"/>
              <a:defRPr/>
            </a:pPr>
            <a:r>
              <a:rPr lang="es-ES_tradnl" sz="1300" dirty="0" smtClean="0">
                <a:solidFill>
                  <a:schemeClr val="tx1"/>
                </a:solidFill>
              </a:rPr>
              <a:t>Crear el </a:t>
            </a:r>
            <a:r>
              <a:rPr lang="es-ES_tradnl" sz="1300" b="1" dirty="0" smtClean="0">
                <a:solidFill>
                  <a:schemeClr val="tx1"/>
                </a:solidFill>
              </a:rPr>
              <a:t>producto mínimo viable (PMV)</a:t>
            </a:r>
          </a:p>
          <a:p>
            <a:pPr marL="228600" indent="-228600" algn="just">
              <a:buFont typeface="+mj-lt"/>
              <a:buAutoNum type="arabicPeriod"/>
              <a:defRPr/>
            </a:pPr>
            <a:r>
              <a:rPr lang="es-ES_tradnl" sz="1300" dirty="0" smtClean="0">
                <a:solidFill>
                  <a:schemeClr val="tx1"/>
                </a:solidFill>
              </a:rPr>
              <a:t>Establecer </a:t>
            </a:r>
            <a:r>
              <a:rPr lang="es-ES_tradnl" sz="1300" b="1" dirty="0" smtClean="0">
                <a:solidFill>
                  <a:schemeClr val="tx1"/>
                </a:solidFill>
              </a:rPr>
              <a:t>qué parámetros vamos a medir</a:t>
            </a:r>
            <a:r>
              <a:rPr lang="es-ES_tradnl" sz="1300" dirty="0" smtClean="0">
                <a:solidFill>
                  <a:schemeClr val="tx1"/>
                </a:solidFill>
              </a:rPr>
              <a:t> y cómo</a:t>
            </a:r>
          </a:p>
          <a:p>
            <a:pPr marL="228600" indent="-228600" algn="just">
              <a:buFont typeface="+mj-lt"/>
              <a:buAutoNum type="arabicPeriod"/>
              <a:defRPr/>
            </a:pPr>
            <a:r>
              <a:rPr lang="es-ES_tradnl" sz="1300" dirty="0" smtClean="0">
                <a:solidFill>
                  <a:schemeClr val="tx1"/>
                </a:solidFill>
              </a:rPr>
              <a:t> </a:t>
            </a:r>
            <a:r>
              <a:rPr lang="es-ES_tradnl" sz="1300" b="1" dirty="0" smtClean="0">
                <a:solidFill>
                  <a:schemeClr val="tx1"/>
                </a:solidFill>
              </a:rPr>
              <a:t>Analizar los datos</a:t>
            </a:r>
            <a:r>
              <a:rPr lang="es-ES_tradnl" sz="1300" dirty="0" smtClean="0">
                <a:solidFill>
                  <a:schemeClr val="tx1"/>
                </a:solidFill>
              </a:rPr>
              <a:t> o resultados</a:t>
            </a:r>
          </a:p>
          <a:p>
            <a:pPr marL="228600" indent="-228600" algn="just">
              <a:buFont typeface="+mj-lt"/>
              <a:buAutoNum type="arabicPeriod"/>
              <a:defRPr/>
            </a:pPr>
            <a:r>
              <a:rPr lang="es-ES_tradnl" sz="1300" b="1" dirty="0" smtClean="0">
                <a:solidFill>
                  <a:schemeClr val="tx1"/>
                </a:solidFill>
              </a:rPr>
              <a:t>Aprendizaje validado: pivotar o preservar</a:t>
            </a:r>
          </a:p>
        </p:txBody>
      </p:sp>
      <p:sp>
        <p:nvSpPr>
          <p:cNvPr id="22" name="21 Elipse"/>
          <p:cNvSpPr/>
          <p:nvPr/>
        </p:nvSpPr>
        <p:spPr>
          <a:xfrm>
            <a:off x="6429388" y="2571750"/>
            <a:ext cx="1000132" cy="857256"/>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t>MODELO DE NEGOCIO</a:t>
            </a:r>
            <a:endParaRPr lang="es-ES" sz="1000" b="1" dirty="0"/>
          </a:p>
        </p:txBody>
      </p:sp>
      <p:sp>
        <p:nvSpPr>
          <p:cNvPr id="23" name="22 Elipse"/>
          <p:cNvSpPr/>
          <p:nvPr/>
        </p:nvSpPr>
        <p:spPr>
          <a:xfrm>
            <a:off x="7643834" y="2928940"/>
            <a:ext cx="85725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t>CREAR</a:t>
            </a:r>
            <a:endParaRPr lang="es-ES" sz="900" b="1" dirty="0"/>
          </a:p>
        </p:txBody>
      </p:sp>
      <p:sp>
        <p:nvSpPr>
          <p:cNvPr id="24" name="23 Elipse"/>
          <p:cNvSpPr/>
          <p:nvPr/>
        </p:nvSpPr>
        <p:spPr>
          <a:xfrm>
            <a:off x="7715272" y="4071948"/>
            <a:ext cx="857256" cy="7858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t>PMV</a:t>
            </a:r>
            <a:endParaRPr lang="es-ES" sz="900" b="1" dirty="0"/>
          </a:p>
        </p:txBody>
      </p:sp>
      <p:sp>
        <p:nvSpPr>
          <p:cNvPr id="25" name="24 Elipse"/>
          <p:cNvSpPr/>
          <p:nvPr/>
        </p:nvSpPr>
        <p:spPr>
          <a:xfrm>
            <a:off x="6500826" y="4214824"/>
            <a:ext cx="928694" cy="857256"/>
          </a:xfrm>
          <a:prstGeom prst="ellipse">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t>MEDIR</a:t>
            </a:r>
            <a:endParaRPr lang="es-ES" sz="900" b="1" dirty="0"/>
          </a:p>
        </p:txBody>
      </p:sp>
      <p:sp>
        <p:nvSpPr>
          <p:cNvPr id="27" name="26 Elipse"/>
          <p:cNvSpPr/>
          <p:nvPr/>
        </p:nvSpPr>
        <p:spPr>
          <a:xfrm>
            <a:off x="5286380" y="4000510"/>
            <a:ext cx="928694" cy="857256"/>
          </a:xfrm>
          <a:prstGeom prst="ellipse">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smtClean="0"/>
              <a:t>DATOS</a:t>
            </a:r>
            <a:endParaRPr lang="es-ES" sz="900" b="1" dirty="0"/>
          </a:p>
        </p:txBody>
      </p:sp>
      <p:sp>
        <p:nvSpPr>
          <p:cNvPr id="28" name="27 Elipse"/>
          <p:cNvSpPr/>
          <p:nvPr/>
        </p:nvSpPr>
        <p:spPr>
          <a:xfrm>
            <a:off x="5214942" y="2857502"/>
            <a:ext cx="1071570" cy="92869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b="1" dirty="0" smtClean="0"/>
              <a:t>APRENDER</a:t>
            </a:r>
            <a:endParaRPr lang="es-ES" sz="900" b="1" dirty="0"/>
          </a:p>
        </p:txBody>
      </p:sp>
      <p:sp>
        <p:nvSpPr>
          <p:cNvPr id="30" name="29 Flecha derecha"/>
          <p:cNvSpPr/>
          <p:nvPr/>
        </p:nvSpPr>
        <p:spPr>
          <a:xfrm rot="991993">
            <a:off x="7506945" y="2949269"/>
            <a:ext cx="177800" cy="240377"/>
          </a:xfrm>
          <a:prstGeom prst="rightArrow">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30 Flecha derecha"/>
          <p:cNvSpPr/>
          <p:nvPr/>
        </p:nvSpPr>
        <p:spPr>
          <a:xfrm rot="5400000">
            <a:off x="8036743" y="3821916"/>
            <a:ext cx="214315" cy="14287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Flecha derecha"/>
          <p:cNvSpPr/>
          <p:nvPr/>
        </p:nvSpPr>
        <p:spPr>
          <a:xfrm rot="8470932">
            <a:off x="7512695" y="4616884"/>
            <a:ext cx="187052" cy="12457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Flecha derecha"/>
          <p:cNvSpPr/>
          <p:nvPr/>
        </p:nvSpPr>
        <p:spPr>
          <a:xfrm rot="13423345">
            <a:off x="6176750" y="4613528"/>
            <a:ext cx="219524" cy="183896"/>
          </a:xfrm>
          <a:prstGeom prst="rightArrow">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33 Flecha derecha"/>
          <p:cNvSpPr/>
          <p:nvPr/>
        </p:nvSpPr>
        <p:spPr>
          <a:xfrm rot="16423688">
            <a:off x="5577794" y="3791858"/>
            <a:ext cx="180000" cy="180000"/>
          </a:xfrm>
          <a:prstGeom prst="rightArrow">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34 Flecha derecha"/>
          <p:cNvSpPr/>
          <p:nvPr/>
        </p:nvSpPr>
        <p:spPr>
          <a:xfrm rot="19658436">
            <a:off x="6252064" y="2882062"/>
            <a:ext cx="144000" cy="18000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57238"/>
            <a:ext cx="8641654" cy="142876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Diseñar un experimento que nos permita comprobar y validar en la realidad cada una de las hipótesis en que hemos basado nuestro modelo de negocio.</a:t>
            </a:r>
          </a:p>
          <a:p>
            <a:pPr marL="177800" algn="just">
              <a:buFont typeface="Arial" pitchFamily="34" charset="0"/>
              <a:buChar char="•"/>
              <a:defRPr/>
            </a:pPr>
            <a:r>
              <a:rPr lang="es-ES_tradnl" sz="1400" dirty="0" smtClean="0">
                <a:solidFill>
                  <a:schemeClr val="tx1"/>
                </a:solidFill>
              </a:rPr>
              <a:t> El </a:t>
            </a:r>
            <a:r>
              <a:rPr lang="es-ES_tradnl" sz="1400" b="1" dirty="0" smtClean="0">
                <a:solidFill>
                  <a:schemeClr val="tx1"/>
                </a:solidFill>
              </a:rPr>
              <a:t>primer paso </a:t>
            </a:r>
            <a:r>
              <a:rPr lang="es-ES_tradnl" sz="1400" dirty="0" smtClean="0">
                <a:solidFill>
                  <a:schemeClr val="tx1"/>
                </a:solidFill>
              </a:rPr>
              <a:t>es </a:t>
            </a:r>
            <a:r>
              <a:rPr lang="es-ES_tradnl" sz="1400" b="1" dirty="0" smtClean="0">
                <a:solidFill>
                  <a:schemeClr val="tx1"/>
                </a:solidFill>
              </a:rPr>
              <a:t>identificar las hipótesis</a:t>
            </a:r>
            <a:r>
              <a:rPr lang="es-ES_tradnl" sz="1400" dirty="0" smtClean="0">
                <a:solidFill>
                  <a:schemeClr val="tx1"/>
                </a:solidFill>
              </a:rPr>
              <a:t>: iremos a nuestro Canvas y haremos una lista, por orden de importancia, con todos los supuestos</a:t>
            </a:r>
          </a:p>
          <a:p>
            <a:pPr marL="177800" algn="just">
              <a:buFont typeface="Arial" pitchFamily="34" charset="0"/>
              <a:buChar char="•"/>
              <a:defRPr/>
            </a:pPr>
            <a:r>
              <a:rPr lang="es-ES_tradnl" sz="1400" dirty="0" smtClean="0">
                <a:solidFill>
                  <a:schemeClr val="tx1"/>
                </a:solidFill>
              </a:rPr>
              <a:t> El </a:t>
            </a:r>
            <a:r>
              <a:rPr lang="es-ES_tradnl" sz="1400" b="1" dirty="0" smtClean="0">
                <a:solidFill>
                  <a:schemeClr val="tx1"/>
                </a:solidFill>
              </a:rPr>
              <a:t>segundo paso</a:t>
            </a:r>
            <a:r>
              <a:rPr lang="es-ES_tradnl" sz="1400" dirty="0" smtClean="0">
                <a:solidFill>
                  <a:schemeClr val="tx1"/>
                </a:solidFill>
              </a:rPr>
              <a:t> consiste en diseñar el experimento que llevaremos a cabo donde se puedan poner a prueba todas las hipótesis y medir los resultados.</a:t>
            </a: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MÉTODO LEAN STARTUP</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cxnSp>
        <p:nvCxnSpPr>
          <p:cNvPr id="21" name="20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6" name="25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9"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17 CuadroTexto"/>
          <p:cNvSpPr txBox="1">
            <a:spLocks noChangeArrowheads="1"/>
          </p:cNvSpPr>
          <p:nvPr/>
        </p:nvSpPr>
        <p:spPr bwMode="auto">
          <a:xfrm>
            <a:off x="431823" y="535781"/>
            <a:ext cx="6354755" cy="307777"/>
          </a:xfrm>
          <a:prstGeom prst="rect">
            <a:avLst/>
          </a:prstGeom>
          <a:solidFill>
            <a:schemeClr val="accent1">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2.1 Identificación de las hipótesis del modelo de negocio y diseño del experimento</a:t>
            </a:r>
            <a:endParaRPr lang="es-ES" sz="1400" b="1" dirty="0">
              <a:solidFill>
                <a:schemeClr val="tx1"/>
              </a:solidFill>
              <a:latin typeface="+mj-lt"/>
              <a:cs typeface="Arial" charset="0"/>
            </a:endParaRPr>
          </a:p>
        </p:txBody>
      </p:sp>
      <p:sp>
        <p:nvSpPr>
          <p:cNvPr id="37" name="36 Elipse"/>
          <p:cNvSpPr/>
          <p:nvPr/>
        </p:nvSpPr>
        <p:spPr>
          <a:xfrm>
            <a:off x="1357290" y="2428874"/>
            <a:ext cx="2428892" cy="2071702"/>
          </a:xfrm>
          <a:prstGeom prst="ellipse">
            <a:avLst/>
          </a:prstGeom>
          <a:solidFill>
            <a:srgbClr val="FFFF99"/>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ysClr val="windowText" lastClr="000000"/>
                </a:solidFill>
              </a:rPr>
              <a:t>La primera hipótesis que debemos validar es que efectivamente </a:t>
            </a:r>
            <a:r>
              <a:rPr lang="es-ES" sz="1400" b="1" dirty="0" smtClean="0">
                <a:solidFill>
                  <a:sysClr val="windowText" lastClr="000000"/>
                </a:solidFill>
              </a:rPr>
              <a:t>existe esa necesidad</a:t>
            </a:r>
            <a:r>
              <a:rPr lang="es-ES" sz="1400" dirty="0" smtClean="0">
                <a:solidFill>
                  <a:sysClr val="windowText" lastClr="000000"/>
                </a:solidFill>
              </a:rPr>
              <a:t> o ese problema que las personas quieren solucionar</a:t>
            </a:r>
            <a:endParaRPr lang="es-ES" sz="1200" dirty="0">
              <a:solidFill>
                <a:sysClr val="windowText" lastClr="000000"/>
              </a:solidFill>
            </a:endParaRPr>
          </a:p>
        </p:txBody>
      </p:sp>
      <p:sp>
        <p:nvSpPr>
          <p:cNvPr id="38" name="37 Elipse"/>
          <p:cNvSpPr/>
          <p:nvPr/>
        </p:nvSpPr>
        <p:spPr>
          <a:xfrm>
            <a:off x="4857752" y="2428874"/>
            <a:ext cx="2428892" cy="2071702"/>
          </a:xfrm>
          <a:prstGeom prst="ellipse">
            <a:avLst/>
          </a:prstGeom>
          <a:solidFill>
            <a:srgbClr val="99FFCC"/>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ysClr val="windowText" lastClr="000000"/>
                </a:solidFill>
              </a:rPr>
              <a:t>La segunda hipótesis será si nuestra </a:t>
            </a:r>
            <a:r>
              <a:rPr lang="es-ES" sz="1400" b="1" dirty="0" smtClean="0">
                <a:solidFill>
                  <a:sysClr val="windowText" lastClr="000000"/>
                </a:solidFill>
              </a:rPr>
              <a:t>propuesta de valor</a:t>
            </a:r>
            <a:r>
              <a:rPr lang="es-ES" sz="1400" dirty="0" smtClean="0">
                <a:solidFill>
                  <a:sysClr val="windowText" lastClr="000000"/>
                </a:solidFill>
              </a:rPr>
              <a:t> satisface esas necesidades</a:t>
            </a:r>
            <a:endParaRPr lang="es-ES" sz="1200" dirty="0">
              <a:solidFill>
                <a:sysClr val="windowText" lastClr="000000"/>
              </a:solidFill>
            </a:endParaRPr>
          </a:p>
        </p:txBody>
      </p:sp>
      <p:sp>
        <p:nvSpPr>
          <p:cNvPr id="39" name="38 Abrir llave"/>
          <p:cNvSpPr/>
          <p:nvPr/>
        </p:nvSpPr>
        <p:spPr>
          <a:xfrm rot="5400000">
            <a:off x="4136066" y="1781436"/>
            <a:ext cx="360000" cy="15120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57238"/>
            <a:ext cx="8641654" cy="57150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Para realizar este experimento, es necesario crear un </a:t>
            </a:r>
            <a:r>
              <a:rPr lang="es-ES_tradnl" sz="1400" b="1" dirty="0" smtClean="0">
                <a:solidFill>
                  <a:schemeClr val="tx1"/>
                </a:solidFill>
              </a:rPr>
              <a:t>producto mínimo viable (PMV)</a:t>
            </a:r>
            <a:r>
              <a:rPr lang="es-ES_tradnl" sz="1400" dirty="0" smtClean="0">
                <a:solidFill>
                  <a:schemeClr val="tx1"/>
                </a:solidFill>
              </a:rPr>
              <a:t>, es decir, aquella versión del producto que permite </a:t>
            </a:r>
            <a:r>
              <a:rPr lang="es-ES_tradnl" sz="1400" i="1" dirty="0" smtClean="0">
                <a:solidFill>
                  <a:schemeClr val="tx1"/>
                </a:solidFill>
              </a:rPr>
              <a:t>crear-medir-aprender</a:t>
            </a:r>
            <a:r>
              <a:rPr lang="es-ES_tradnl" sz="1400" dirty="0" smtClean="0">
                <a:solidFill>
                  <a:schemeClr val="tx1"/>
                </a:solidFill>
              </a:rPr>
              <a:t> con un coste mínimo de trabajo, tiempo y dinero.</a:t>
            </a: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MÉTODO LEAN STARTUP</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36" name="17 CuadroTexto"/>
          <p:cNvSpPr txBox="1">
            <a:spLocks noChangeArrowheads="1"/>
          </p:cNvSpPr>
          <p:nvPr/>
        </p:nvSpPr>
        <p:spPr bwMode="auto">
          <a:xfrm>
            <a:off x="431823" y="535781"/>
            <a:ext cx="3711549" cy="307777"/>
          </a:xfrm>
          <a:prstGeom prst="rect">
            <a:avLst/>
          </a:prstGeom>
          <a:solidFill>
            <a:schemeClr val="accent1">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2.2 Creación del producto mínimo viable (PMV)</a:t>
            </a:r>
            <a:endParaRPr lang="es-ES" sz="1400" b="1" dirty="0">
              <a:solidFill>
                <a:schemeClr val="tx1"/>
              </a:solidFill>
              <a:latin typeface="+mj-lt"/>
              <a:cs typeface="Arial" charset="0"/>
            </a:endParaRPr>
          </a:p>
        </p:txBody>
      </p:sp>
      <p:sp>
        <p:nvSpPr>
          <p:cNvPr id="13" name="12 Rectángulo"/>
          <p:cNvSpPr/>
          <p:nvPr/>
        </p:nvSpPr>
        <p:spPr>
          <a:xfrm>
            <a:off x="571472" y="1500180"/>
            <a:ext cx="1877437"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OBJETIVOS</a:t>
            </a:r>
            <a:endParaRPr lang="es-E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14 Rectángulo redondeado"/>
          <p:cNvSpPr/>
          <p:nvPr/>
        </p:nvSpPr>
        <p:spPr>
          <a:xfrm>
            <a:off x="428596" y="1928808"/>
            <a:ext cx="4500594" cy="35719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400" dirty="0" smtClean="0">
                <a:solidFill>
                  <a:sysClr val="windowText" lastClr="000000"/>
                </a:solidFill>
              </a:rPr>
              <a:t>Verificar la necesidad real de nuestro producto o servicio</a:t>
            </a:r>
          </a:p>
        </p:txBody>
      </p:sp>
      <p:sp>
        <p:nvSpPr>
          <p:cNvPr id="16" name="15 Rectángulo redondeado"/>
          <p:cNvSpPr/>
          <p:nvPr/>
        </p:nvSpPr>
        <p:spPr>
          <a:xfrm>
            <a:off x="3786182" y="2428874"/>
            <a:ext cx="4500594" cy="857256"/>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400" dirty="0" smtClean="0">
                <a:solidFill>
                  <a:sysClr val="windowText" lastClr="000000"/>
                </a:solidFill>
              </a:rPr>
              <a:t>Mejorar y perfeccionar los diferentes atributos de nuestro producto para centrarnos en aquello que aporta valor y que cubre las necesidades de nuestros clientes objetivos y minimizar así también costes</a:t>
            </a:r>
          </a:p>
        </p:txBody>
      </p:sp>
      <p:sp>
        <p:nvSpPr>
          <p:cNvPr id="17" name="16 Rectángulo redondeado"/>
          <p:cNvSpPr/>
          <p:nvPr/>
        </p:nvSpPr>
        <p:spPr>
          <a:xfrm>
            <a:off x="428596" y="3429006"/>
            <a:ext cx="4500594" cy="714380"/>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400" dirty="0" smtClean="0">
                <a:solidFill>
                  <a:sysClr val="windowText" lastClr="000000"/>
                </a:solidFill>
              </a:rPr>
              <a:t>Disminuir la incertidumbre que siempre conlleva el lanzamiento de un nuevo producto, creando un bien o servicio con mayores probabilidades de éxito</a:t>
            </a:r>
          </a:p>
        </p:txBody>
      </p:sp>
      <p:sp>
        <p:nvSpPr>
          <p:cNvPr id="18" name="17 Rectángulo redondeado"/>
          <p:cNvSpPr/>
          <p:nvPr/>
        </p:nvSpPr>
        <p:spPr>
          <a:xfrm>
            <a:off x="3857620" y="4286262"/>
            <a:ext cx="4500594" cy="35719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400" dirty="0" smtClean="0">
                <a:solidFill>
                  <a:sysClr val="windowText" lastClr="000000"/>
                </a:solidFill>
              </a:rPr>
              <a:t>Empezar a fidelizar a los primeros clientes o </a:t>
            </a:r>
            <a:r>
              <a:rPr lang="es-ES" sz="1400" i="1" dirty="0" err="1" smtClean="0">
                <a:solidFill>
                  <a:sysClr val="windowText" lastClr="000000"/>
                </a:solidFill>
              </a:rPr>
              <a:t>early</a:t>
            </a:r>
            <a:r>
              <a:rPr lang="es-ES" sz="1400" i="1" dirty="0" smtClean="0">
                <a:solidFill>
                  <a:sysClr val="windowText" lastClr="000000"/>
                </a:solidFill>
              </a:rPr>
              <a:t> </a:t>
            </a:r>
            <a:r>
              <a:rPr lang="es-ES" sz="1400" i="1" dirty="0" err="1" smtClean="0">
                <a:solidFill>
                  <a:sysClr val="windowText" lastClr="000000"/>
                </a:solidFill>
              </a:rPr>
              <a:t>adopters</a:t>
            </a:r>
            <a:endParaRPr lang="es-ES" sz="1400" dirty="0" smtClean="0">
              <a:solidFill>
                <a:sysClr val="windowText" lastClr="000000"/>
              </a:solidFill>
            </a:endParaRPr>
          </a:p>
        </p:txBody>
      </p:sp>
      <p:sp>
        <p:nvSpPr>
          <p:cNvPr id="20" name="19 Flecha curvada hacia la izquierda"/>
          <p:cNvSpPr/>
          <p:nvPr/>
        </p:nvSpPr>
        <p:spPr>
          <a:xfrm>
            <a:off x="5143504" y="2071684"/>
            <a:ext cx="214314" cy="285752"/>
          </a:xfrm>
          <a:prstGeom prst="curvedLef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2" name="21 Flecha curvada hacia la derecha"/>
          <p:cNvSpPr/>
          <p:nvPr/>
        </p:nvSpPr>
        <p:spPr>
          <a:xfrm>
            <a:off x="3428992" y="3000378"/>
            <a:ext cx="214314" cy="357190"/>
          </a:xfrm>
          <a:prstGeom prst="curvedRigh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 name="22 Flecha curvada hacia la izquierda"/>
          <p:cNvSpPr/>
          <p:nvPr/>
        </p:nvSpPr>
        <p:spPr>
          <a:xfrm>
            <a:off x="5214942" y="3857634"/>
            <a:ext cx="214314" cy="285752"/>
          </a:xfrm>
          <a:prstGeom prst="curvedLef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24" name="23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5" name="24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7"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57238"/>
            <a:ext cx="8641654" cy="1214446"/>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_tradnl" sz="1400" dirty="0" smtClean="0">
                <a:solidFill>
                  <a:schemeClr val="tx1"/>
                </a:solidFill>
              </a:rPr>
              <a:t>El </a:t>
            </a:r>
            <a:r>
              <a:rPr lang="es-ES_tradnl" sz="1400" b="1" dirty="0" smtClean="0">
                <a:solidFill>
                  <a:schemeClr val="tx1"/>
                </a:solidFill>
              </a:rPr>
              <a:t>PMV</a:t>
            </a:r>
            <a:r>
              <a:rPr lang="es-ES_tradnl" sz="1400" dirty="0" smtClean="0">
                <a:solidFill>
                  <a:schemeClr val="tx1"/>
                </a:solidFill>
              </a:rPr>
              <a:t> se lanzará al mercado real de manera que obtengamos </a:t>
            </a:r>
            <a:r>
              <a:rPr lang="es-ES_tradnl" sz="1400" b="1" dirty="0" smtClean="0">
                <a:solidFill>
                  <a:schemeClr val="tx1"/>
                </a:solidFill>
              </a:rPr>
              <a:t>información significativa</a:t>
            </a:r>
            <a:r>
              <a:rPr lang="es-ES_tradnl" sz="1400" dirty="0" smtClean="0">
                <a:solidFill>
                  <a:schemeClr val="tx1"/>
                </a:solidFill>
              </a:rPr>
              <a:t> de nuestros primeros clientes o </a:t>
            </a:r>
            <a:r>
              <a:rPr lang="es-ES_tradnl" sz="1400" i="1" dirty="0" smtClean="0">
                <a:solidFill>
                  <a:schemeClr val="tx1"/>
                </a:solidFill>
              </a:rPr>
              <a:t>early adopters</a:t>
            </a:r>
            <a:r>
              <a:rPr lang="es-ES_tradnl" sz="1400" dirty="0" smtClean="0">
                <a:solidFill>
                  <a:schemeClr val="tx1"/>
                </a:solidFill>
              </a:rPr>
              <a:t>.</a:t>
            </a:r>
          </a:p>
          <a:p>
            <a:pPr algn="just">
              <a:defRPr/>
            </a:pPr>
            <a:endParaRPr lang="es-ES_tradnl" sz="1400" dirty="0" smtClean="0">
              <a:solidFill>
                <a:schemeClr val="tx1"/>
              </a:solidFill>
            </a:endParaRPr>
          </a:p>
          <a:p>
            <a:pPr algn="just">
              <a:defRPr/>
            </a:pPr>
            <a:r>
              <a:rPr lang="es-ES_tradnl" sz="1400" dirty="0" smtClean="0">
                <a:solidFill>
                  <a:schemeClr val="tx1"/>
                </a:solidFill>
              </a:rPr>
              <a:t>Para ello debemos confeccionar una lista con los </a:t>
            </a:r>
            <a:r>
              <a:rPr lang="es-ES_tradnl" sz="1400" b="1" dirty="0" smtClean="0">
                <a:solidFill>
                  <a:schemeClr val="tx1"/>
                </a:solidFill>
              </a:rPr>
              <a:t>indicadores </a:t>
            </a:r>
            <a:r>
              <a:rPr lang="es-ES_tradnl" sz="1400" dirty="0" smtClean="0">
                <a:solidFill>
                  <a:schemeClr val="tx1"/>
                </a:solidFill>
              </a:rPr>
              <a:t>que vamos a medir y decidir qué método vamos a utilizar para dicha medición, de manera que nos permita accionar y modificar el modelo de negocio.</a:t>
            </a:r>
            <a:r>
              <a:rPr lang="es-ES_tradnl" sz="1400" b="1" dirty="0" smtClean="0">
                <a:solidFill>
                  <a:schemeClr val="tx1"/>
                </a:solidFill>
              </a:rPr>
              <a:t> </a:t>
            </a:r>
            <a:endParaRPr lang="es-ES_tradnl" sz="1400" dirty="0" smtClean="0">
              <a:solidFill>
                <a:schemeClr val="tx1"/>
              </a:solidFill>
            </a:endParaRP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MÉTODO LEAN STARTUP</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36" name="17 CuadroTexto"/>
          <p:cNvSpPr txBox="1">
            <a:spLocks noChangeArrowheads="1"/>
          </p:cNvSpPr>
          <p:nvPr/>
        </p:nvSpPr>
        <p:spPr bwMode="auto">
          <a:xfrm>
            <a:off x="431823" y="535781"/>
            <a:ext cx="3140045" cy="307777"/>
          </a:xfrm>
          <a:prstGeom prst="rect">
            <a:avLst/>
          </a:prstGeom>
          <a:solidFill>
            <a:schemeClr val="accent1">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2.3 ¿Qué parámetros debemos medir?</a:t>
            </a:r>
            <a:endParaRPr lang="es-ES" sz="1400" b="1" dirty="0">
              <a:solidFill>
                <a:schemeClr val="tx1"/>
              </a:solidFill>
              <a:latin typeface="+mj-lt"/>
              <a:cs typeface="Arial" charset="0"/>
            </a:endParaRPr>
          </a:p>
        </p:txBody>
      </p:sp>
      <p:cxnSp>
        <p:nvCxnSpPr>
          <p:cNvPr id="24" name="23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5" name="24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7"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10"/>
          <p:cNvPicPr>
            <a:picLocks noChangeAspect="1" noChangeArrowheads="1"/>
          </p:cNvPicPr>
          <p:nvPr/>
        </p:nvPicPr>
        <p:blipFill>
          <a:blip r:embed="rId4"/>
          <a:srcRect/>
          <a:stretch>
            <a:fillRect/>
          </a:stretch>
        </p:blipFill>
        <p:spPr bwMode="auto">
          <a:xfrm>
            <a:off x="285720" y="2143122"/>
            <a:ext cx="5214974" cy="2510726"/>
          </a:xfrm>
          <a:prstGeom prst="rect">
            <a:avLst/>
          </a:prstGeom>
          <a:noFill/>
          <a:ln w="9525">
            <a:noFill/>
            <a:miter lim="800000"/>
            <a:headEnd/>
            <a:tailEnd/>
          </a:ln>
          <a:effectLst/>
        </p:spPr>
      </p:pic>
      <p:sp>
        <p:nvSpPr>
          <p:cNvPr id="26" name="25 CuadroTexto"/>
          <p:cNvSpPr txBox="1"/>
          <p:nvPr/>
        </p:nvSpPr>
        <p:spPr>
          <a:xfrm>
            <a:off x="1071538" y="2357436"/>
            <a:ext cx="3786214" cy="1969770"/>
          </a:xfrm>
          <a:prstGeom prst="rect">
            <a:avLst/>
          </a:prstGeom>
          <a:noFill/>
        </p:spPr>
        <p:txBody>
          <a:bodyPr wrap="square" rtlCol="0">
            <a:spAutoFit/>
          </a:bodyPr>
          <a:lstStyle/>
          <a:p>
            <a:r>
              <a:rPr lang="es-ES" sz="1400" b="1" dirty="0" smtClean="0">
                <a:latin typeface="Arial" pitchFamily="34" charset="0"/>
                <a:cs typeface="Arial" pitchFamily="34" charset="0"/>
              </a:rPr>
              <a:t>EJEMPLO</a:t>
            </a:r>
          </a:p>
          <a:p>
            <a:pPr algn="just"/>
            <a:endParaRPr lang="es-ES" sz="1200" dirty="0" smtClean="0">
              <a:latin typeface="Arial" pitchFamily="34" charset="0"/>
              <a:cs typeface="Arial" pitchFamily="34" charset="0"/>
            </a:endParaRPr>
          </a:p>
          <a:p>
            <a:pPr algn="just"/>
            <a:r>
              <a:rPr lang="es-ES" sz="1200" dirty="0" smtClean="0">
                <a:latin typeface="Arial" pitchFamily="34" charset="0"/>
                <a:cs typeface="Arial" pitchFamily="34" charset="0"/>
              </a:rPr>
              <a:t>Para verificar el éxito de nuestra propuesta de valor podemos comenzar invirtiendo una pequeña cantidad de dinero en una campaña </a:t>
            </a:r>
            <a:r>
              <a:rPr lang="es-ES" sz="1200" i="1" dirty="0" smtClean="0">
                <a:latin typeface="Arial" pitchFamily="34" charset="0"/>
                <a:cs typeface="Arial" pitchFamily="34" charset="0"/>
              </a:rPr>
              <a:t>Google AdWords </a:t>
            </a:r>
            <a:r>
              <a:rPr lang="es-ES" sz="1200" dirty="0" smtClean="0">
                <a:latin typeface="Arial" pitchFamily="34" charset="0"/>
                <a:cs typeface="Arial" pitchFamily="34" charset="0"/>
              </a:rPr>
              <a:t>(darnos a conocer) y un formulario en nuestra página de aterrizaje, donde los interesados puedan recibir información sobre el producto y, al mismo tiempo, expresar el grado de satisfacción o los cambios y mejoras que proponen introducir</a:t>
            </a:r>
          </a:p>
        </p:txBody>
      </p:sp>
      <p:pic>
        <p:nvPicPr>
          <p:cNvPr id="3074" name="Picture 2"/>
          <p:cNvPicPr>
            <a:picLocks noChangeAspect="1" noChangeArrowheads="1"/>
          </p:cNvPicPr>
          <p:nvPr/>
        </p:nvPicPr>
        <p:blipFill>
          <a:blip r:embed="rId5"/>
          <a:srcRect/>
          <a:stretch>
            <a:fillRect/>
          </a:stretch>
        </p:blipFill>
        <p:spPr bwMode="auto">
          <a:xfrm>
            <a:off x="6715140" y="2285998"/>
            <a:ext cx="959650" cy="928694"/>
          </a:xfrm>
          <a:prstGeom prst="rect">
            <a:avLst/>
          </a:prstGeom>
          <a:noFill/>
          <a:ln w="9525">
            <a:noFill/>
            <a:miter lim="800000"/>
            <a:headEnd/>
            <a:tailEnd/>
          </a:ln>
          <a:effectLst/>
        </p:spPr>
      </p:pic>
      <p:pic>
        <p:nvPicPr>
          <p:cNvPr id="3075" name="Picture 3"/>
          <p:cNvPicPr>
            <a:picLocks noChangeAspect="1" noChangeArrowheads="1"/>
          </p:cNvPicPr>
          <p:nvPr/>
        </p:nvPicPr>
        <p:blipFill>
          <a:blip r:embed="rId6"/>
          <a:srcRect/>
          <a:stretch>
            <a:fillRect/>
          </a:stretch>
        </p:blipFill>
        <p:spPr bwMode="auto">
          <a:xfrm>
            <a:off x="5715008" y="3214692"/>
            <a:ext cx="3295650" cy="1276350"/>
          </a:xfrm>
          <a:prstGeom prst="rect">
            <a:avLst/>
          </a:prstGeom>
          <a:noFill/>
          <a:ln w="9525">
            <a:noFill/>
            <a:miter lim="800000"/>
            <a:headEnd/>
            <a:tailEnd/>
          </a:ln>
          <a:effectLst/>
        </p:spPr>
      </p:pic>
    </p:spTree>
    <p:extLst>
      <p:ext uri="{BB962C8B-B14F-4D97-AF65-F5344CB8AC3E}">
        <p14:creationId xmlns="" xmlns:p14="http://schemas.microsoft.com/office/powerpoint/2010/main" val="409927200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13658</TotalTime>
  <Words>3037</Words>
  <Application>Microsoft Office PowerPoint</Application>
  <PresentationFormat>Presentación en pantalla (16:9)</PresentationFormat>
  <Paragraphs>242</Paragraphs>
  <Slides>20</Slides>
  <Notes>20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Lus</dc:creator>
  <cp:lastModifiedBy>Usuario</cp:lastModifiedBy>
  <cp:revision>1312</cp:revision>
  <dcterms:created xsi:type="dcterms:W3CDTF">2013-09-21T08:39:53Z</dcterms:created>
  <dcterms:modified xsi:type="dcterms:W3CDTF">2023-09-08T07:09:40Z</dcterms:modified>
</cp:coreProperties>
</file>