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57" r:id="rId3"/>
    <p:sldId id="258" r:id="rId4"/>
    <p:sldId id="260" r:id="rId5"/>
    <p:sldId id="259" r:id="rId6"/>
    <p:sldId id="261" r:id="rId7"/>
    <p:sldId id="262" r:id="rId8"/>
    <p:sldId id="263" r:id="rId9"/>
    <p:sldId id="265" r:id="rId10"/>
    <p:sldId id="264" r:id="rId11"/>
  </p:sldIdLst>
  <p:sldSz cx="12192000" cy="6858000"/>
  <p:notesSz cx="6858000" cy="9144000"/>
  <p:embeddedFontLst>
    <p:embeddedFont>
      <p:font typeface="Garamond" panose="02020404030301010803" pitchFamily="18"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9-20T08:43:46.532" idx="2">
    <p:pos x="6000" y="100"/>
    <p:text>Algunos ejemplos: http://tugimnasiacerebral.com/mapas-conceptuales-y-mentales/ejemplos-de-mapas-mentales-creativos
-Class</p:text>
  </p:cm>
  <p:cm authorId="0" dt="2020-09-20T08:43:46.533" idx="1">
    <p:pos x="6000" y="0"/>
    <p:text>Creación de un mapa mental sobre DAM
-Class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587284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97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63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7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2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54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27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10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68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49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ES"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ES"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p>
            <a:r>
              <a:rPr lang="es-ES" dirty="0"/>
              <a:t>Fases del desarrollo de videojuegos</a:t>
            </a:r>
          </a:p>
        </p:txBody>
      </p:sp>
      <p:sp>
        <p:nvSpPr>
          <p:cNvPr id="152" name="Google Shape;152;p1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s-ES" dirty="0"/>
              <a:t>¿Cómo se hace un videojuego? ¿En qué fases podemos dividirlo? ¿Cómo se estructura el equipo?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Mantenimiento</a:t>
            </a:r>
            <a:endParaRPr dirty="0"/>
          </a:p>
        </p:txBody>
      </p:sp>
      <p:sp>
        <p:nvSpPr>
          <p:cNvPr id="170" name="Google Shape;170;p22"/>
          <p:cNvSpPr txBox="1">
            <a:spLocks noGrp="1"/>
          </p:cNvSpPr>
          <p:nvPr>
            <p:ph type="body" idx="1"/>
          </p:nvPr>
        </p:nvSpPr>
        <p:spPr>
          <a:xfrm>
            <a:off x="1295401" y="2556932"/>
            <a:ext cx="9601196" cy="1553341"/>
          </a:xfrm>
          <a:prstGeom prst="rect">
            <a:avLst/>
          </a:prstGeom>
          <a:noFill/>
          <a:ln>
            <a:noFill/>
          </a:ln>
        </p:spPr>
        <p:txBody>
          <a:bodyPr spcFirstLastPara="1" wrap="square" lIns="91425" tIns="45700" rIns="91425" bIns="45700" anchor="t" anchorCtr="0">
            <a:noAutofit/>
          </a:bodyPr>
          <a:lstStyle/>
          <a:p>
            <a:pPr marL="97155" indent="0" algn="just">
              <a:buNone/>
            </a:pPr>
            <a:r>
              <a:rPr lang="es-ES" dirty="0"/>
              <a:t>Pese a que el juego esté finalizado y en las manos de los jugadores, su ciclo de vida aún está lejos de terminar. La fase de mantenimiento es el momento de arreglar nuevos errores, mejorarlo, etc. </a:t>
            </a:r>
            <a:r>
              <a:rPr lang="es-ES" dirty="0" err="1"/>
              <a:t>Ésto</a:t>
            </a:r>
            <a:r>
              <a:rPr lang="es-ES" dirty="0"/>
              <a:t> se hace sacando parches o actualizaciones al mercado.</a:t>
            </a:r>
          </a:p>
          <a:p>
            <a:pPr marL="97155" indent="0" algn="just">
              <a:buNone/>
            </a:pPr>
            <a:r>
              <a:rPr lang="es-ES" dirty="0"/>
              <a:t>Sin embargo es también una oportunidad para seguir sacándole partido. Ya sea en forma de </a:t>
            </a:r>
            <a:r>
              <a:rPr lang="es-ES" dirty="0" err="1"/>
              <a:t>microtransacciones</a:t>
            </a:r>
            <a:r>
              <a:rPr lang="es-ES" dirty="0"/>
              <a:t>, suscripciones de pago o incluso con expansiones completas que añaden nuevas características al videojuego sin modificar en profundidad el motor del mismo, digamos que sería más o menos como aprovechar al máximo la base inicial</a:t>
            </a:r>
            <a:r>
              <a:rPr lang="es-ES" dirty="0" smtClean="0"/>
              <a:t>.</a:t>
            </a:r>
            <a:endParaRPr lang="es-ES" dirty="0"/>
          </a:p>
          <a:p>
            <a:pPr marL="0" lvl="0" indent="0">
              <a:spcBef>
                <a:spcPts val="0"/>
              </a:spcBef>
              <a:buSzPts val="2760"/>
              <a:buNone/>
            </a:pPr>
            <a:endParaRPr dirty="0"/>
          </a:p>
        </p:txBody>
      </p:sp>
    </p:spTree>
    <p:extLst>
      <p:ext uri="{BB962C8B-B14F-4D97-AF65-F5344CB8AC3E}">
        <p14:creationId xmlns:p14="http://schemas.microsoft.com/office/powerpoint/2010/main" val="324140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Concepción</a:t>
            </a:r>
            <a:endParaRPr dirty="0"/>
          </a:p>
        </p:txBody>
      </p:sp>
      <p:sp>
        <p:nvSpPr>
          <p:cNvPr id="158" name="Google Shape;158;p2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2760"/>
              <a:buNone/>
            </a:pPr>
            <a:r>
              <a:rPr lang="es-ES" dirty="0"/>
              <a:t>Todo comienza con una idea a partir de la cual se conformarán los aspectos fundamentales. Se determina el género o géneros del videojuego, cómo será el proceso de juego (</a:t>
            </a:r>
            <a:r>
              <a:rPr lang="es-ES" dirty="0" err="1"/>
              <a:t>game</a:t>
            </a:r>
            <a:r>
              <a:rPr lang="es-ES" dirty="0"/>
              <a:t> </a:t>
            </a:r>
            <a:r>
              <a:rPr lang="es-ES" dirty="0" err="1"/>
              <a:t>play</a:t>
            </a:r>
            <a:r>
              <a:rPr lang="es-ES" dirty="0"/>
              <a:t>), y también se constituye un </a:t>
            </a:r>
            <a:r>
              <a:rPr lang="es-ES" dirty="0" err="1"/>
              <a:t>guión</a:t>
            </a:r>
            <a:r>
              <a:rPr lang="es-ES" dirty="0"/>
              <a:t> gráfico (</a:t>
            </a:r>
            <a:r>
              <a:rPr lang="es-ES" dirty="0" err="1"/>
              <a:t>story</a:t>
            </a:r>
            <a:r>
              <a:rPr lang="es-ES" dirty="0"/>
              <a:t> </a:t>
            </a:r>
            <a:r>
              <a:rPr lang="es-ES" dirty="0" err="1"/>
              <a:t>board</a:t>
            </a:r>
            <a:r>
              <a:rPr lang="es-ES" dirty="0"/>
              <a:t>) en el que se tratan todo tipo de ideas preconcebidas que pueden ir adaptándose, como por ejemplo el estilo de los personajes, el ambiente, la música, etc. Una vez se sabe qué hacer entonces es el momento de diseñar.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Diseño I</a:t>
            </a:r>
            <a:endParaRPr dirty="0"/>
          </a:p>
        </p:txBody>
      </p:sp>
      <p:sp>
        <p:nvSpPr>
          <p:cNvPr id="164" name="Google Shape;164;p21"/>
          <p:cNvSpPr txBox="1">
            <a:spLocks noGrp="1"/>
          </p:cNvSpPr>
          <p:nvPr>
            <p:ph type="body" idx="1"/>
          </p:nvPr>
        </p:nvSpPr>
        <p:spPr>
          <a:xfrm>
            <a:off x="1295401" y="2390115"/>
            <a:ext cx="9601196" cy="3485753"/>
          </a:xfrm>
          <a:prstGeom prst="rect">
            <a:avLst/>
          </a:prstGeom>
          <a:noFill/>
          <a:ln>
            <a:noFill/>
          </a:ln>
        </p:spPr>
        <p:txBody>
          <a:bodyPr spcFirstLastPara="1" wrap="square" lIns="91425" tIns="45700" rIns="91425" bIns="45700" anchor="t" anchorCtr="0">
            <a:noAutofit/>
          </a:bodyPr>
          <a:lstStyle/>
          <a:p>
            <a:pPr marL="97155" indent="0" algn="just">
              <a:buNone/>
            </a:pPr>
            <a:r>
              <a:rPr lang="es-ES" dirty="0"/>
              <a:t>Se empieza definiendo los elementos que componen el juego. Se desarrolla la historia, se crean bocetos de guiones para determinar los objetivos, se deciden los personajes principales, el contexto, etc.</a:t>
            </a:r>
          </a:p>
          <a:p>
            <a:pPr marL="97155" indent="0" algn="just">
              <a:buNone/>
            </a:pPr>
            <a:r>
              <a:rPr lang="es-ES" dirty="0"/>
              <a:t>Utilizando estos esbozos de guiones los artistas se ponen manos a la obra para crear conceptos del aspecto del juego, la forma en que se visualizarán los personajes, los escenarios, objetos, etc. Su trabajo es presentar propuestas visuales para ir dando forma a la idea original.</a:t>
            </a:r>
          </a:p>
          <a:p>
            <a:pPr marL="97155" indent="0">
              <a:buNone/>
            </a:pPr>
            <a:r>
              <a:rPr lang="es-ES" dirty="0" smtClean="0"/>
              <a:t>Todo </a:t>
            </a:r>
            <a:r>
              <a:rPr lang="es-ES" dirty="0"/>
              <a:t>lo anterior tendrá como objetivo generar el Documento de Diseño que especificará el desarrollo del arte, las mecánicas y la programación del videojuego.</a:t>
            </a:r>
          </a:p>
          <a:p>
            <a:pPr marL="0" lvl="0" indent="0" rtl="0">
              <a:lnSpc>
                <a:spcPct val="90000"/>
              </a:lnSpc>
              <a:spcBef>
                <a:spcPts val="0"/>
              </a:spcBef>
              <a:spcAft>
                <a:spcPts val="0"/>
              </a:spcAft>
              <a:buSzPts val="276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Fase de </a:t>
            </a:r>
            <a:r>
              <a:rPr lang="es-ES" dirty="0" smtClean="0"/>
              <a:t>Diseño II</a:t>
            </a:r>
            <a:endParaRPr lang="es-ES" dirty="0"/>
          </a:p>
        </p:txBody>
      </p:sp>
      <p:sp>
        <p:nvSpPr>
          <p:cNvPr id="3" name="Marcador de texto 2"/>
          <p:cNvSpPr>
            <a:spLocks noGrp="1"/>
          </p:cNvSpPr>
          <p:nvPr>
            <p:ph type="body" idx="1"/>
          </p:nvPr>
        </p:nvSpPr>
        <p:spPr>
          <a:xfrm>
            <a:off x="1295401" y="2285999"/>
            <a:ext cx="9601196" cy="3589869"/>
          </a:xfrm>
        </p:spPr>
        <p:txBody>
          <a:bodyPr/>
          <a:lstStyle/>
          <a:p>
            <a:pPr marL="97155" indent="0" algn="just">
              <a:buNone/>
            </a:pPr>
            <a:r>
              <a:rPr lang="es-ES" dirty="0"/>
              <a:t>También se describen los elementos sonoros de los que consta el juego: efectos de sonidos, ambientación, música, voces, etc. Aunque todavía no se compone ni se graba nada.</a:t>
            </a:r>
          </a:p>
          <a:p>
            <a:pPr marL="97155" indent="0" algn="just">
              <a:buNone/>
            </a:pPr>
            <a:r>
              <a:rPr lang="es-ES" dirty="0"/>
              <a:t>Paralelamente se especifica el funcionamiento general del videojuego, algo que depende del género, ya que señalan la forma en que las entidades virtuales interactúan dentro del juego.</a:t>
            </a:r>
          </a:p>
          <a:p>
            <a:pPr marL="97155" indent="0" algn="just">
              <a:buNone/>
            </a:pPr>
            <a:r>
              <a:rPr lang="es-ES" dirty="0"/>
              <a:t>Finalmente, con una idea algo más clara del rumbo que tomará el juego, se hace el diseño de la programación, que describe la manera en la que se implementará el videojuego, el lenguaje o lenguajes de programación que se utilizarán, las metodologías que se seguirán, etc.</a:t>
            </a:r>
          </a:p>
          <a:p>
            <a:pPr marL="97155" indent="0">
              <a:buNone/>
            </a:pPr>
            <a:endParaRPr lang="es-ES" dirty="0"/>
          </a:p>
        </p:txBody>
      </p:sp>
    </p:spTree>
    <p:extLst>
      <p:ext uri="{BB962C8B-B14F-4D97-AF65-F5344CB8AC3E}">
        <p14:creationId xmlns:p14="http://schemas.microsoft.com/office/powerpoint/2010/main" val="37331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Planificación</a:t>
            </a:r>
            <a:endParaRPr dirty="0"/>
          </a:p>
        </p:txBody>
      </p:sp>
      <p:sp>
        <p:nvSpPr>
          <p:cNvPr id="170" name="Google Shape;170;p22"/>
          <p:cNvSpPr txBox="1">
            <a:spLocks noGrp="1"/>
          </p:cNvSpPr>
          <p:nvPr>
            <p:ph type="body" idx="1"/>
          </p:nvPr>
        </p:nvSpPr>
        <p:spPr>
          <a:xfrm>
            <a:off x="1295401" y="2556932"/>
            <a:ext cx="9601196" cy="1553341"/>
          </a:xfrm>
          <a:prstGeom prst="rect">
            <a:avLst/>
          </a:prstGeom>
          <a:noFill/>
          <a:ln>
            <a:noFill/>
          </a:ln>
        </p:spPr>
        <p:txBody>
          <a:bodyPr spcFirstLastPara="1" wrap="square" lIns="91425" tIns="45700" rIns="91425" bIns="45700" anchor="t" anchorCtr="0">
            <a:noAutofit/>
          </a:bodyPr>
          <a:lstStyle/>
          <a:p>
            <a:pPr marL="0" lvl="0" indent="0">
              <a:spcBef>
                <a:spcPts val="0"/>
              </a:spcBef>
              <a:buSzPts val="2760"/>
              <a:buNone/>
            </a:pPr>
            <a:r>
              <a:rPr lang="es-ES" dirty="0"/>
              <a:t>Esta etapa tiene como objetivo identificar las diferentes tareas para desarrollar el videojuego. Se reparte el trabajo entre los distintos componentes del equipo de desarrollo, se fijan plazos de entregas, se planifican reuniones de seguimiento, etc</a:t>
            </a:r>
            <a:r>
              <a:rPr lang="es-ES" dirty="0" smtClean="0"/>
              <a:t>.</a:t>
            </a:r>
          </a:p>
          <a:p>
            <a:pPr marL="0" lvl="0" indent="0">
              <a:spcBef>
                <a:spcPts val="0"/>
              </a:spcBef>
              <a:buSzPts val="2760"/>
              <a:buNone/>
            </a:pPr>
            <a:endParaRPr lang="es-ES" dirty="0"/>
          </a:p>
          <a:p>
            <a:pPr marL="0" lvl="0" indent="0">
              <a:spcBef>
                <a:spcPts val="0"/>
              </a:spcBef>
              <a:buSzPts val="2760"/>
              <a:buNone/>
            </a:pPr>
            <a:endParaRPr dirty="0"/>
          </a:p>
        </p:txBody>
      </p:sp>
      <p:pic>
        <p:nvPicPr>
          <p:cNvPr id="2" name="Imagen 1"/>
          <p:cNvPicPr>
            <a:picLocks noChangeAspect="1"/>
          </p:cNvPicPr>
          <p:nvPr/>
        </p:nvPicPr>
        <p:blipFill>
          <a:blip r:embed="rId3"/>
          <a:stretch>
            <a:fillRect/>
          </a:stretch>
        </p:blipFill>
        <p:spPr>
          <a:xfrm>
            <a:off x="3938257" y="3741825"/>
            <a:ext cx="5015714" cy="24078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Producción</a:t>
            </a:r>
            <a:endParaRPr dirty="0"/>
          </a:p>
        </p:txBody>
      </p:sp>
      <p:sp>
        <p:nvSpPr>
          <p:cNvPr id="170" name="Google Shape;170;p22"/>
          <p:cNvSpPr txBox="1">
            <a:spLocks noGrp="1"/>
          </p:cNvSpPr>
          <p:nvPr>
            <p:ph type="body" idx="1"/>
          </p:nvPr>
        </p:nvSpPr>
        <p:spPr>
          <a:xfrm>
            <a:off x="1295401" y="2525917"/>
            <a:ext cx="9601196" cy="3467477"/>
          </a:xfrm>
          <a:prstGeom prst="rect">
            <a:avLst/>
          </a:prstGeom>
          <a:noFill/>
          <a:ln>
            <a:noFill/>
          </a:ln>
        </p:spPr>
        <p:txBody>
          <a:bodyPr spcFirstLastPara="1" wrap="square" lIns="91425" tIns="45700" rIns="91425" bIns="45700" anchor="t" anchorCtr="0">
            <a:noAutofit/>
          </a:bodyPr>
          <a:lstStyle/>
          <a:p>
            <a:pPr marL="97155" indent="0" algn="just">
              <a:buNone/>
            </a:pPr>
            <a:r>
              <a:rPr lang="es-ES" sz="2000" dirty="0"/>
              <a:t>Una vez se tiene claro lo que hay que hacer, cómo hacerlo, y se ha planificado el tiempo para llevarlo a cabo, entonces se empieza la producción con el objetivo de crear el juego, como mínimo en una versión inicial o prototipo a mejorar gradualmente.</a:t>
            </a:r>
          </a:p>
          <a:p>
            <a:pPr marL="97155" indent="0" algn="just">
              <a:buNone/>
            </a:pPr>
            <a:r>
              <a:rPr lang="es-ES" sz="2000" dirty="0"/>
              <a:t>Se llevan por tanto a cabo todas las tareas de la fase de planificación teniendo como guía el documento de diseño: programación, ilustración, desarrollo de interfaces, animación,  modelado, desarrollo del sonidos, etc.</a:t>
            </a:r>
          </a:p>
          <a:p>
            <a:pPr marL="97155" indent="0" algn="just">
              <a:buNone/>
            </a:pPr>
            <a:r>
              <a:rPr lang="es-ES" sz="2000" dirty="0"/>
              <a:t>Si finalmente se logra ensamblar correctamente todas las piezas entonces esta fase culmina (por ahora). Sin embargo, al igual que en el desarrollo de software tradicional, es muy difícil que todo salga bien a la primera, por lo que se entra en una fase para probar a fondo el videojuego.</a:t>
            </a:r>
          </a:p>
          <a:p>
            <a:pPr marL="0" indent="0" algn="just">
              <a:spcBef>
                <a:spcPts val="0"/>
              </a:spcBef>
              <a:buSzPts val="2760"/>
              <a:buNone/>
            </a:pPr>
            <a:endParaRPr lang="es-ES" dirty="0"/>
          </a:p>
          <a:p>
            <a:pPr marL="0" indent="0" algn="just">
              <a:spcBef>
                <a:spcPts val="0"/>
              </a:spcBef>
              <a:buSzPts val="2760"/>
              <a:buNone/>
            </a:pPr>
            <a:endParaRPr dirty="0"/>
          </a:p>
        </p:txBody>
      </p:sp>
    </p:spTree>
    <p:extLst>
      <p:ext uri="{BB962C8B-B14F-4D97-AF65-F5344CB8AC3E}">
        <p14:creationId xmlns:p14="http://schemas.microsoft.com/office/powerpoint/2010/main" val="38018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Pruebas</a:t>
            </a:r>
            <a:endParaRPr dirty="0"/>
          </a:p>
        </p:txBody>
      </p:sp>
      <p:sp>
        <p:nvSpPr>
          <p:cNvPr id="170" name="Google Shape;170;p22"/>
          <p:cNvSpPr txBox="1">
            <a:spLocks noGrp="1"/>
          </p:cNvSpPr>
          <p:nvPr>
            <p:ph type="body" idx="1"/>
          </p:nvPr>
        </p:nvSpPr>
        <p:spPr>
          <a:xfrm>
            <a:off x="1295401" y="2556932"/>
            <a:ext cx="9601196" cy="1553341"/>
          </a:xfrm>
          <a:prstGeom prst="rect">
            <a:avLst/>
          </a:prstGeom>
          <a:noFill/>
          <a:ln>
            <a:noFill/>
          </a:ln>
        </p:spPr>
        <p:txBody>
          <a:bodyPr spcFirstLastPara="1" wrap="square" lIns="91425" tIns="45700" rIns="91425" bIns="45700" anchor="t" anchorCtr="0">
            <a:noAutofit/>
          </a:bodyPr>
          <a:lstStyle/>
          <a:p>
            <a:pPr marL="97155" indent="0" algn="just">
              <a:buNone/>
            </a:pPr>
            <a:r>
              <a:rPr lang="es-ES" dirty="0"/>
              <a:t>En esta etapa se corrigen los errores del proceso de programación y se mejora la </a:t>
            </a:r>
            <a:r>
              <a:rPr lang="es-ES" dirty="0" err="1"/>
              <a:t>jugabilidad</a:t>
            </a:r>
            <a:r>
              <a:rPr lang="es-ES" dirty="0"/>
              <a:t> a medida que se prueba el juego.</a:t>
            </a:r>
          </a:p>
          <a:p>
            <a:pPr marL="97155" indent="0" algn="just">
              <a:buNone/>
            </a:pPr>
            <a:r>
              <a:rPr lang="es-ES" dirty="0"/>
              <a:t>Generalmente encontraremos dos tipos: las pruebas </a:t>
            </a:r>
            <a:r>
              <a:rPr lang="es-ES" dirty="0" err="1"/>
              <a:t>alpha</a:t>
            </a:r>
            <a:r>
              <a:rPr lang="es-ES" dirty="0"/>
              <a:t>, realizadas por un pequeño grupo de personas generalmente involucradas en el desarrollo, y las pruebas beta, realizadas por un equipo externo de jugadores. Las primeras tienen el objetivo de corregir defectos graves y mejorar características fundamentales no contempladas en el documento de diseño, mientras que las segundas se enfocan en detectar fallos menores y perfilar la experiencia de usuario.</a:t>
            </a:r>
          </a:p>
          <a:p>
            <a:pPr marL="0" lvl="0" indent="0">
              <a:spcBef>
                <a:spcPts val="0"/>
              </a:spcBef>
              <a:buSzPts val="2760"/>
              <a:buNone/>
            </a:pPr>
            <a:endParaRPr lang="es-ES" dirty="0"/>
          </a:p>
          <a:p>
            <a:pPr marL="0" lvl="0" indent="0">
              <a:spcBef>
                <a:spcPts val="0"/>
              </a:spcBef>
              <a:buSzPts val="2760"/>
              <a:buNone/>
            </a:pPr>
            <a:endParaRPr dirty="0"/>
          </a:p>
        </p:txBody>
      </p:sp>
    </p:spTree>
    <p:extLst>
      <p:ext uri="{BB962C8B-B14F-4D97-AF65-F5344CB8AC3E}">
        <p14:creationId xmlns:p14="http://schemas.microsoft.com/office/powerpoint/2010/main" val="375481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Distribución/</a:t>
            </a:r>
            <a:r>
              <a:rPr lang="es-ES" dirty="0" err="1" smtClean="0"/>
              <a:t>Márketing</a:t>
            </a:r>
            <a:r>
              <a:rPr lang="es-ES" dirty="0" smtClean="0"/>
              <a:t> I</a:t>
            </a:r>
            <a:endParaRPr dirty="0"/>
          </a:p>
        </p:txBody>
      </p:sp>
      <p:sp>
        <p:nvSpPr>
          <p:cNvPr id="170" name="Google Shape;170;p22"/>
          <p:cNvSpPr txBox="1">
            <a:spLocks noGrp="1"/>
          </p:cNvSpPr>
          <p:nvPr>
            <p:ph type="body" idx="1"/>
          </p:nvPr>
        </p:nvSpPr>
        <p:spPr>
          <a:xfrm>
            <a:off x="1295401" y="2556932"/>
            <a:ext cx="9601196" cy="1553341"/>
          </a:xfrm>
          <a:prstGeom prst="rect">
            <a:avLst/>
          </a:prstGeom>
          <a:noFill/>
          <a:ln>
            <a:noFill/>
          </a:ln>
        </p:spPr>
        <p:txBody>
          <a:bodyPr spcFirstLastPara="1" wrap="square" lIns="91425" tIns="45700" rIns="91425" bIns="45700" anchor="t" anchorCtr="0">
            <a:noAutofit/>
          </a:bodyPr>
          <a:lstStyle/>
          <a:p>
            <a:pPr marL="97155" indent="0" algn="just">
              <a:buNone/>
            </a:pPr>
            <a:r>
              <a:rPr lang="es-ES" dirty="0"/>
              <a:t>En cuanto a la distribución es el proceso de crear las copias del juego ya finalizado y llevarlo a las tiendas (ya sean físicas o digitales) para que los jugadores puedan comprarlo o hacerse con él.</a:t>
            </a:r>
          </a:p>
          <a:p>
            <a:pPr marL="97155" indent="0" algn="just">
              <a:buNone/>
            </a:pPr>
            <a:r>
              <a:rPr lang="es-ES" dirty="0"/>
              <a:t>Por otro lado el </a:t>
            </a:r>
            <a:r>
              <a:rPr lang="es-ES" dirty="0" err="1"/>
              <a:t>márketing</a:t>
            </a:r>
            <a:r>
              <a:rPr lang="es-ES" dirty="0"/>
              <a:t> es también fundamental para dar a conocer el videojuego y conseguir el mayor número de jugadores posibles. No tiene un orden concreto dentro del desarrollo, pues algunas empresas empiezan a hacer campaña de sus videojuegos meses e incluso años antes de publicarlos. </a:t>
            </a:r>
            <a:endParaRPr lang="es-ES" dirty="0"/>
          </a:p>
          <a:p>
            <a:pPr marL="0" lvl="0" indent="0">
              <a:spcBef>
                <a:spcPts val="0"/>
              </a:spcBef>
              <a:buSzPts val="2760"/>
              <a:buNone/>
            </a:pPr>
            <a:endParaRPr dirty="0"/>
          </a:p>
        </p:txBody>
      </p:sp>
    </p:spTree>
    <p:extLst>
      <p:ext uri="{BB962C8B-B14F-4D97-AF65-F5344CB8AC3E}">
        <p14:creationId xmlns:p14="http://schemas.microsoft.com/office/powerpoint/2010/main" val="339778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r>
              <a:rPr lang="es-ES" dirty="0"/>
              <a:t>Fase de </a:t>
            </a:r>
            <a:r>
              <a:rPr lang="es-ES" dirty="0" smtClean="0"/>
              <a:t>Distribución/</a:t>
            </a:r>
            <a:r>
              <a:rPr lang="es-ES" dirty="0" err="1" smtClean="0"/>
              <a:t>Márketing</a:t>
            </a:r>
            <a:r>
              <a:rPr lang="es-ES" dirty="0" smtClean="0"/>
              <a:t> II</a:t>
            </a:r>
            <a:endParaRPr dirty="0"/>
          </a:p>
        </p:txBody>
      </p:sp>
      <p:sp>
        <p:nvSpPr>
          <p:cNvPr id="170" name="Google Shape;170;p22"/>
          <p:cNvSpPr txBox="1">
            <a:spLocks noGrp="1"/>
          </p:cNvSpPr>
          <p:nvPr>
            <p:ph type="body" idx="1"/>
          </p:nvPr>
        </p:nvSpPr>
        <p:spPr>
          <a:xfrm>
            <a:off x="1295402" y="2285999"/>
            <a:ext cx="9601196" cy="1969801"/>
          </a:xfrm>
          <a:prstGeom prst="rect">
            <a:avLst/>
          </a:prstGeom>
          <a:noFill/>
          <a:ln>
            <a:noFill/>
          </a:ln>
        </p:spPr>
        <p:txBody>
          <a:bodyPr spcFirstLastPara="1" wrap="square" lIns="91425" tIns="45700" rIns="91425" bIns="45700" anchor="t" anchorCtr="0">
            <a:noAutofit/>
          </a:bodyPr>
          <a:lstStyle/>
          <a:p>
            <a:pPr marL="97155" indent="0" algn="just">
              <a:buNone/>
            </a:pPr>
            <a:r>
              <a:rPr lang="es-ES" dirty="0"/>
              <a:t>La verdad es que depende de los recursos que los desarrolladores quieran destinar a promocionar la obra y no tiene porqué ser un departamento dentro de la propia empresa, sino que tanto la distribución como el </a:t>
            </a:r>
            <a:r>
              <a:rPr lang="es-ES" dirty="0" err="1"/>
              <a:t>márketing</a:t>
            </a:r>
            <a:r>
              <a:rPr lang="es-ES" dirty="0"/>
              <a:t> se pueden delegar a empresas externas especialistas en estas áreas.</a:t>
            </a:r>
          </a:p>
          <a:p>
            <a:pPr marL="97155" indent="0" algn="just">
              <a:buNone/>
            </a:pPr>
            <a:r>
              <a:rPr lang="es-ES" dirty="0"/>
              <a:t>Vale la pena comentar el fenómeno “</a:t>
            </a:r>
            <a:r>
              <a:rPr lang="es-ES" dirty="0" err="1"/>
              <a:t>hype</a:t>
            </a:r>
            <a:r>
              <a:rPr lang="es-ES" dirty="0"/>
              <a:t>”, que ocurre cuando una empresa hace uso de una excesiva publicidad para dar a conocer su producto, creando incluso una necesidad inexistente en los potenciales consumidores. Lo malo ocurre cuando el producto no está a la altura de lo prometido y entonces se convierte en el blanco de multitud de críticas en muy poco tiempo, algo que puede perjudicar gravemente la imagen de los creadores.</a:t>
            </a:r>
            <a:endParaRPr lang="es-ES" dirty="0"/>
          </a:p>
        </p:txBody>
      </p:sp>
    </p:spTree>
    <p:extLst>
      <p:ext uri="{BB962C8B-B14F-4D97-AF65-F5344CB8AC3E}">
        <p14:creationId xmlns:p14="http://schemas.microsoft.com/office/powerpoint/2010/main" val="4215132918"/>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743</Words>
  <Application>Microsoft Office PowerPoint</Application>
  <PresentationFormat>Panorámica</PresentationFormat>
  <Paragraphs>30</Paragraphs>
  <Slides>10</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Garamond</vt:lpstr>
      <vt:lpstr>Organic</vt:lpstr>
      <vt:lpstr>Fases del desarrollo de videojuegos</vt:lpstr>
      <vt:lpstr>Fase de Concepción</vt:lpstr>
      <vt:lpstr>Fase de Diseño I</vt:lpstr>
      <vt:lpstr>Fase de Diseño II</vt:lpstr>
      <vt:lpstr>Fase de Planificación</vt:lpstr>
      <vt:lpstr>Fase de Producción</vt:lpstr>
      <vt:lpstr>Fase de Pruebas</vt:lpstr>
      <vt:lpstr>Fase de Distribución/Márketing I</vt:lpstr>
      <vt:lpstr>Fase de Distribución/Márketing II</vt:lpstr>
      <vt:lpstr>Fase de Mantenimiento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Generación de ideas</dc:title>
  <dc:creator>clases</dc:creator>
  <cp:lastModifiedBy>clases</cp:lastModifiedBy>
  <cp:revision>2</cp:revision>
  <dcterms:modified xsi:type="dcterms:W3CDTF">2020-09-24T08:32:57Z</dcterms:modified>
</cp:coreProperties>
</file>