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22"/>
  </p:notesMasterIdLst>
  <p:sldIdLst>
    <p:sldId id="256" r:id="rId2"/>
    <p:sldId id="396"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1425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smtClean="0">
                <a:solidFill>
                  <a:srgbClr val="000000"/>
                </a:solidFill>
                <a:uFill>
                  <a:solidFill>
                    <a:srgbClr val="FFFFFF"/>
                  </a:solidFill>
                </a:uFill>
                <a:latin typeface="Calibri"/>
              </a:rPr>
              <a:t>Tema </a:t>
            </a:r>
            <a:r>
              <a:rPr lang="es-ES_tradnl" sz="4400" b="0" strike="noStrike" spc="-1" smtClean="0">
                <a:solidFill>
                  <a:srgbClr val="000000"/>
                </a:solidFill>
                <a:uFill>
                  <a:solidFill>
                    <a:srgbClr val="FFFFFF"/>
                  </a:solidFill>
                </a:uFill>
                <a:latin typeface="Calibri"/>
              </a:rPr>
              <a:t>1.2</a:t>
            </a:r>
            <a:endParaRPr lang="es-ES_tradnl" sz="4400" b="0" strike="noStrike" spc="-1" dirty="0" smtClean="0">
              <a:solidFill>
                <a:srgbClr val="000000"/>
              </a:solidFill>
              <a:uFill>
                <a:solidFill>
                  <a:srgbClr val="FFFFFF"/>
                </a:solidFill>
              </a:uFill>
              <a:latin typeface="Calibri"/>
            </a:endParaRPr>
          </a:p>
          <a:p>
            <a:pPr lvl="0" algn="ctr"/>
            <a:r>
              <a:rPr lang="es-ES" sz="4400" b="1" dirty="0"/>
              <a:t>Estructuras básicas de control</a:t>
            </a:r>
            <a:r>
              <a:rPr lang="es-ES" sz="4400" dirty="0" smtClean="0"/>
              <a:t>.</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808" y="380742"/>
            <a:ext cx="6287632" cy="461665"/>
          </a:xfrm>
          <a:prstGeom prst="rect">
            <a:avLst/>
          </a:prstGeom>
        </p:spPr>
        <p:txBody>
          <a:bodyPr wrap="square">
            <a:spAutoFit/>
          </a:bodyPr>
          <a:lstStyle/>
          <a:p>
            <a:r>
              <a:rPr lang="es-ES" sz="2400" b="1" dirty="0"/>
              <a:t>Estructuras de </a:t>
            </a:r>
            <a:r>
              <a:rPr lang="es-ES" sz="2400" b="1" dirty="0" smtClean="0"/>
              <a:t>repetición</a:t>
            </a:r>
            <a:endParaRPr lang="es-ES" sz="2400" b="1" dirty="0"/>
          </a:p>
        </p:txBody>
      </p:sp>
      <p:sp>
        <p:nvSpPr>
          <p:cNvPr id="3" name="CuadroTexto 2"/>
          <p:cNvSpPr txBox="1"/>
          <p:nvPr/>
        </p:nvSpPr>
        <p:spPr>
          <a:xfrm>
            <a:off x="1412341" y="1231271"/>
            <a:ext cx="7523429" cy="5078313"/>
          </a:xfrm>
          <a:prstGeom prst="rect">
            <a:avLst/>
          </a:prstGeom>
          <a:noFill/>
        </p:spPr>
        <p:txBody>
          <a:bodyPr wrap="square" rtlCol="0">
            <a:spAutoFit/>
          </a:bodyPr>
          <a:lstStyle/>
          <a:p>
            <a:r>
              <a:rPr lang="es-ES" dirty="0"/>
              <a:t>Las estructuras de repetición o bucle nos permiten ejecutar un número de veces determinado una serie de instrucciones. La mayor utilidad es evitar la repetición de </a:t>
            </a:r>
            <a:r>
              <a:rPr lang="es-ES" dirty="0" err="1"/>
              <a:t>lineas</a:t>
            </a:r>
            <a:r>
              <a:rPr lang="es-ES" dirty="0"/>
              <a:t> de código iguales. Es frecuente que determinados cálculos requieran la ejecución repetitiva de un conjunto de sentencias, como por ejemplo, buscar un nombre en un fichero, leyendo secuencialmente </a:t>
            </a:r>
            <a:r>
              <a:rPr lang="es-ES" dirty="0" err="1"/>
              <a:t>linea</a:t>
            </a:r>
            <a:r>
              <a:rPr lang="es-ES" dirty="0"/>
              <a:t> a </a:t>
            </a:r>
            <a:r>
              <a:rPr lang="es-ES" dirty="0" err="1"/>
              <a:t>linea</a:t>
            </a:r>
            <a:r>
              <a:rPr lang="es-ES" dirty="0"/>
              <a:t>. Las estructuras repetitivas se ejecutan un número finito de veces, al principio o final de cada iteración se evalúa una condición la cual determina si ha de continuar o no la ejecución pasando a la siguiente o terminando el bucle.</a:t>
            </a:r>
          </a:p>
          <a:p>
            <a:r>
              <a:rPr lang="es-ES" dirty="0"/>
              <a:t>Existen tres tipos principalmente: </a:t>
            </a:r>
            <a:r>
              <a:rPr lang="es-ES" dirty="0" err="1"/>
              <a:t>while</a:t>
            </a:r>
            <a:r>
              <a:rPr lang="es-ES" dirty="0"/>
              <a:t>, do-</a:t>
            </a:r>
            <a:r>
              <a:rPr lang="es-ES" dirty="0" err="1"/>
              <a:t>while</a:t>
            </a:r>
            <a:r>
              <a:rPr lang="es-ES" dirty="0"/>
              <a:t> y </a:t>
            </a:r>
            <a:r>
              <a:rPr lang="es-ES" dirty="0" err="1"/>
              <a:t>for</a:t>
            </a:r>
            <a:r>
              <a:rPr lang="es-ES" dirty="0"/>
              <a:t>.</a:t>
            </a:r>
          </a:p>
          <a:p>
            <a:r>
              <a:rPr lang="es-ES" dirty="0"/>
              <a:t>Si no conocemos el número exacto de repeticiones, se usa </a:t>
            </a:r>
            <a:r>
              <a:rPr lang="es-ES" dirty="0" err="1"/>
              <a:t>while</a:t>
            </a:r>
            <a:r>
              <a:rPr lang="es-ES" dirty="0"/>
              <a:t> y do-</a:t>
            </a:r>
            <a:r>
              <a:rPr lang="es-ES" dirty="0" err="1"/>
              <a:t>while</a:t>
            </a:r>
            <a:r>
              <a:rPr lang="es-ES" dirty="0"/>
              <a:t>, los cuales evalúan una condición de tipo booleana (verdadero o falso). Si el bloque se debe ejecutar al menos una vez se utiliza do-</a:t>
            </a:r>
            <a:r>
              <a:rPr lang="es-ES" dirty="0" err="1"/>
              <a:t>while</a:t>
            </a:r>
            <a:r>
              <a:rPr lang="es-ES" dirty="0"/>
              <a:t>. Si se debe ejecutar </a:t>
            </a:r>
            <a:r>
              <a:rPr lang="es-ES" dirty="0" err="1"/>
              <a:t>unicamente</a:t>
            </a:r>
            <a:r>
              <a:rPr lang="es-ES" dirty="0"/>
              <a:t> siempre que una condición sea verdadera se escogerá </a:t>
            </a:r>
            <a:r>
              <a:rPr lang="es-ES" dirty="0" err="1"/>
              <a:t>while</a:t>
            </a:r>
            <a:r>
              <a:rPr lang="es-ES" dirty="0"/>
              <a:t>.</a:t>
            </a:r>
          </a:p>
          <a:p>
            <a:r>
              <a:rPr lang="es-ES" dirty="0"/>
              <a:t>Si por el contrario se sabe el número exacto de repeticiones, se utiliza una instrucción con contador </a:t>
            </a:r>
            <a:r>
              <a:rPr lang="es-ES" dirty="0" err="1"/>
              <a:t>for</a:t>
            </a:r>
            <a:r>
              <a:rPr lang="es-ES" dirty="0"/>
              <a:t>.</a:t>
            </a:r>
          </a:p>
        </p:txBody>
      </p:sp>
    </p:spTree>
    <p:extLst>
      <p:ext uri="{BB962C8B-B14F-4D97-AF65-F5344CB8AC3E}">
        <p14:creationId xmlns:p14="http://schemas.microsoft.com/office/powerpoint/2010/main" val="1254134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l="-20" t="-29" r="-20" b="-29"/>
          <a:stretch>
            <a:fillRect/>
          </a:stretch>
        </p:blipFill>
        <p:spPr bwMode="auto">
          <a:xfrm>
            <a:off x="1261607" y="1877242"/>
            <a:ext cx="7111200" cy="33918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CuadroTexto 1"/>
          <p:cNvSpPr txBox="1"/>
          <p:nvPr/>
        </p:nvSpPr>
        <p:spPr>
          <a:xfrm>
            <a:off x="4119327" y="1258431"/>
            <a:ext cx="1602463" cy="461665"/>
          </a:xfrm>
          <a:prstGeom prst="rect">
            <a:avLst/>
          </a:prstGeom>
          <a:noFill/>
        </p:spPr>
        <p:txBody>
          <a:bodyPr wrap="square" rtlCol="0">
            <a:spAutoFit/>
          </a:bodyPr>
          <a:lstStyle/>
          <a:p>
            <a:r>
              <a:rPr lang="es-ES" sz="2400" b="1" dirty="0" smtClean="0"/>
              <a:t>RESUMEN</a:t>
            </a:r>
            <a:endParaRPr lang="es-ES" sz="2400" b="1" dirty="0"/>
          </a:p>
        </p:txBody>
      </p:sp>
    </p:spTree>
    <p:extLst>
      <p:ext uri="{BB962C8B-B14F-4D97-AF65-F5344CB8AC3E}">
        <p14:creationId xmlns:p14="http://schemas.microsoft.com/office/powerpoint/2010/main" val="158219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808" y="380742"/>
            <a:ext cx="6287632" cy="830997"/>
          </a:xfrm>
          <a:prstGeom prst="rect">
            <a:avLst/>
          </a:prstGeom>
        </p:spPr>
        <p:txBody>
          <a:bodyPr wrap="square">
            <a:spAutoFit/>
          </a:bodyPr>
          <a:lstStyle/>
          <a:p>
            <a:r>
              <a:rPr lang="es-ES" sz="2400" b="1" dirty="0"/>
              <a:t>Estructuras de </a:t>
            </a:r>
            <a:r>
              <a:rPr lang="es-ES" sz="2400" b="1" dirty="0" smtClean="0"/>
              <a:t>repetición</a:t>
            </a:r>
            <a:endParaRPr lang="es-ES" sz="2400" b="1" dirty="0"/>
          </a:p>
          <a:p>
            <a:r>
              <a:rPr lang="es-ES" sz="2400" b="1" dirty="0"/>
              <a:t>	</a:t>
            </a:r>
            <a:r>
              <a:rPr lang="es-ES" sz="2400" dirty="0"/>
              <a:t>Sentencia </a:t>
            </a:r>
            <a:r>
              <a:rPr lang="es-ES" sz="2400" dirty="0" err="1" smtClean="0"/>
              <a:t>While</a:t>
            </a:r>
            <a:r>
              <a:rPr lang="es-ES" sz="2400" dirty="0" smtClean="0"/>
              <a:t>.</a:t>
            </a:r>
            <a:endParaRPr lang="es-ES" sz="2400" dirty="0"/>
          </a:p>
        </p:txBody>
      </p:sp>
      <p:sp>
        <p:nvSpPr>
          <p:cNvPr id="3" name="CuadroTexto 2"/>
          <p:cNvSpPr txBox="1"/>
          <p:nvPr/>
        </p:nvSpPr>
        <p:spPr>
          <a:xfrm>
            <a:off x="1186003" y="1358020"/>
            <a:ext cx="7677339" cy="5078313"/>
          </a:xfrm>
          <a:prstGeom prst="rect">
            <a:avLst/>
          </a:prstGeom>
          <a:noFill/>
        </p:spPr>
        <p:txBody>
          <a:bodyPr wrap="square" rtlCol="0">
            <a:spAutoFit/>
          </a:bodyPr>
          <a:lstStyle/>
          <a:p>
            <a:r>
              <a:rPr lang="es-ES" dirty="0"/>
              <a:t>Un ejemplo común de uso de este tipo de estructuras es la lectura de un fichero en donde la condición de continuidad es que no se ha llegado al final del fichero. De esta manera, si el fichero está vacío, ya no se cumple la condición desde el principio ahorrando tiempo de ejecución</a:t>
            </a:r>
            <a:r>
              <a:rPr lang="es-ES" dirty="0" smtClean="0"/>
              <a:t>.</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r>
              <a:rPr lang="es-ES" dirty="0"/>
              <a:t> </a:t>
            </a:r>
          </a:p>
          <a:p>
            <a:r>
              <a:rPr lang="es-ES" dirty="0"/>
              <a:t>Importante destacar la necesidad de que si la condición se cumple, dentro del bucle debe existir alguna sentencia para que la condición en algún momento de la ejecución sea falsa, si no, entraríamos en un bucle infinito.</a:t>
            </a:r>
          </a:p>
          <a:p>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l="-53" t="-52" r="-53" b="-52"/>
          <a:stretch>
            <a:fillRect/>
          </a:stretch>
        </p:blipFill>
        <p:spPr bwMode="auto">
          <a:xfrm>
            <a:off x="3670080" y="2873123"/>
            <a:ext cx="1870641" cy="1929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206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808" y="380742"/>
            <a:ext cx="6287632" cy="830997"/>
          </a:xfrm>
          <a:prstGeom prst="rect">
            <a:avLst/>
          </a:prstGeom>
        </p:spPr>
        <p:txBody>
          <a:bodyPr wrap="square">
            <a:spAutoFit/>
          </a:bodyPr>
          <a:lstStyle/>
          <a:p>
            <a:r>
              <a:rPr lang="es-ES" sz="2400" b="1" dirty="0"/>
              <a:t>Estructuras de </a:t>
            </a:r>
            <a:r>
              <a:rPr lang="es-ES" sz="2400" b="1" dirty="0" smtClean="0"/>
              <a:t>repetición</a:t>
            </a:r>
            <a:endParaRPr lang="es-ES" sz="2400" b="1" dirty="0"/>
          </a:p>
          <a:p>
            <a:r>
              <a:rPr lang="es-ES" sz="2400" b="1" dirty="0"/>
              <a:t>	</a:t>
            </a:r>
            <a:r>
              <a:rPr lang="es-ES" sz="2400" dirty="0"/>
              <a:t>Sentencia </a:t>
            </a:r>
            <a:r>
              <a:rPr lang="es-ES" sz="2400" dirty="0" err="1" smtClean="0"/>
              <a:t>Do_while</a:t>
            </a:r>
            <a:r>
              <a:rPr lang="es-ES" sz="2400" dirty="0" smtClean="0"/>
              <a:t>.</a:t>
            </a:r>
            <a:endParaRPr lang="es-ES" sz="2400" dirty="0"/>
          </a:p>
        </p:txBody>
      </p:sp>
      <p:sp>
        <p:nvSpPr>
          <p:cNvPr id="3" name="CuadroTexto 2"/>
          <p:cNvSpPr txBox="1"/>
          <p:nvPr/>
        </p:nvSpPr>
        <p:spPr>
          <a:xfrm>
            <a:off x="1063782" y="1430448"/>
            <a:ext cx="7844828" cy="923330"/>
          </a:xfrm>
          <a:prstGeom prst="rect">
            <a:avLst/>
          </a:prstGeom>
          <a:noFill/>
        </p:spPr>
        <p:txBody>
          <a:bodyPr wrap="square" rtlCol="0">
            <a:spAutoFit/>
          </a:bodyPr>
          <a:lstStyle/>
          <a:p>
            <a:r>
              <a:rPr lang="es-ES" dirty="0"/>
              <a:t>A diferencia del </a:t>
            </a:r>
            <a:r>
              <a:rPr lang="es-ES" dirty="0" err="1"/>
              <a:t>while</a:t>
            </a:r>
            <a:r>
              <a:rPr lang="es-ES" dirty="0"/>
              <a:t>, el </a:t>
            </a:r>
            <a:r>
              <a:rPr lang="es-ES" dirty="0" err="1"/>
              <a:t>do_while</a:t>
            </a:r>
            <a:r>
              <a:rPr lang="es-ES" dirty="0"/>
              <a:t> evalúa la condición al final del bucle, ejecutando el código que lo forma al menos una vez.</a:t>
            </a:r>
          </a:p>
          <a:p>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l="-23" t="-23" r="-23" b="-23"/>
          <a:stretch>
            <a:fillRect/>
          </a:stretch>
        </p:blipFill>
        <p:spPr bwMode="auto">
          <a:xfrm>
            <a:off x="1063782" y="2353778"/>
            <a:ext cx="2403695" cy="2519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l="-20" t="-29" r="-20" b="-29"/>
          <a:stretch>
            <a:fillRect/>
          </a:stretch>
        </p:blipFill>
        <p:spPr bwMode="auto">
          <a:xfrm>
            <a:off x="4329937" y="2355648"/>
            <a:ext cx="3716212" cy="2517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5776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76127" y="470780"/>
            <a:ext cx="7414788" cy="923330"/>
          </a:xfrm>
          <a:prstGeom prst="rect">
            <a:avLst/>
          </a:prstGeom>
          <a:noFill/>
        </p:spPr>
        <p:txBody>
          <a:bodyPr wrap="square" rtlCol="0">
            <a:spAutoFit/>
          </a:bodyPr>
          <a:lstStyle/>
          <a:p>
            <a:r>
              <a:rPr lang="es-ES" dirty="0"/>
              <a:t>Usando el mismo ejemplo que con el </a:t>
            </a:r>
            <a:r>
              <a:rPr lang="es-ES" dirty="0" err="1"/>
              <a:t>while</a:t>
            </a:r>
            <a:r>
              <a:rPr lang="es-ES" dirty="0"/>
              <a:t>, el bucle </a:t>
            </a:r>
            <a:r>
              <a:rPr lang="es-ES" dirty="0" err="1"/>
              <a:t>do_while</a:t>
            </a:r>
            <a:r>
              <a:rPr lang="es-ES" dirty="0"/>
              <a:t> quedaría de la siguiente manera: </a:t>
            </a:r>
          </a:p>
          <a:p>
            <a:endParaRPr lang="es-ES" dirty="0"/>
          </a:p>
        </p:txBody>
      </p:sp>
      <p:sp>
        <p:nvSpPr>
          <p:cNvPr id="3" name="CuadroTexto 2"/>
          <p:cNvSpPr txBox="1"/>
          <p:nvPr/>
        </p:nvSpPr>
        <p:spPr>
          <a:xfrm>
            <a:off x="1376127" y="4851148"/>
            <a:ext cx="7414788" cy="1477328"/>
          </a:xfrm>
          <a:prstGeom prst="rect">
            <a:avLst/>
          </a:prstGeom>
          <a:noFill/>
        </p:spPr>
        <p:txBody>
          <a:bodyPr wrap="square" rtlCol="0">
            <a:spAutoFit/>
          </a:bodyPr>
          <a:lstStyle/>
          <a:p>
            <a:r>
              <a:rPr lang="es-ES" dirty="0"/>
              <a:t>Como vemos la diferencia no es muy grande, salvo que en el </a:t>
            </a:r>
            <a:r>
              <a:rPr lang="es-ES" dirty="0" err="1"/>
              <a:t>while</a:t>
            </a:r>
            <a:r>
              <a:rPr lang="es-ES" dirty="0"/>
              <a:t> si el número fuese 0, el resultado seria 0, lo cual no es cierto, mientras que en </a:t>
            </a:r>
            <a:r>
              <a:rPr lang="es-ES" dirty="0" err="1"/>
              <a:t>do_while</a:t>
            </a:r>
            <a:r>
              <a:rPr lang="es-ES" dirty="0"/>
              <a:t>, al ejecutarse al menos una vez, dígitos se incrementa.</a:t>
            </a:r>
          </a:p>
          <a:p>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l="-14" t="-21" r="-14" b="-21"/>
          <a:stretch>
            <a:fillRect/>
          </a:stretch>
        </p:blipFill>
        <p:spPr bwMode="auto">
          <a:xfrm>
            <a:off x="2393290" y="1590314"/>
            <a:ext cx="4550718" cy="2906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284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808" y="380742"/>
            <a:ext cx="6287632" cy="830997"/>
          </a:xfrm>
          <a:prstGeom prst="rect">
            <a:avLst/>
          </a:prstGeom>
        </p:spPr>
        <p:txBody>
          <a:bodyPr wrap="square">
            <a:spAutoFit/>
          </a:bodyPr>
          <a:lstStyle/>
          <a:p>
            <a:r>
              <a:rPr lang="es-ES" sz="2400" b="1" dirty="0"/>
              <a:t>Estructuras de </a:t>
            </a:r>
            <a:r>
              <a:rPr lang="es-ES" sz="2400" b="1" dirty="0" smtClean="0"/>
              <a:t>repetición</a:t>
            </a:r>
            <a:endParaRPr lang="es-ES" sz="2400" b="1" dirty="0"/>
          </a:p>
          <a:p>
            <a:r>
              <a:rPr lang="es-ES" sz="2400" b="1" dirty="0"/>
              <a:t>	</a:t>
            </a:r>
            <a:r>
              <a:rPr lang="es-ES" sz="2400" dirty="0"/>
              <a:t>Sentencia </a:t>
            </a:r>
            <a:r>
              <a:rPr lang="es-ES" sz="2400" dirty="0" err="1" smtClean="0"/>
              <a:t>For</a:t>
            </a:r>
            <a:r>
              <a:rPr lang="es-ES" sz="2400" dirty="0" smtClean="0"/>
              <a:t>.</a:t>
            </a:r>
            <a:endParaRPr lang="es-ES" sz="2400" dirty="0"/>
          </a:p>
        </p:txBody>
      </p:sp>
      <p:sp>
        <p:nvSpPr>
          <p:cNvPr id="3" name="CuadroTexto 2"/>
          <p:cNvSpPr txBox="1"/>
          <p:nvPr/>
        </p:nvSpPr>
        <p:spPr>
          <a:xfrm>
            <a:off x="1222218" y="1394235"/>
            <a:ext cx="7677338" cy="2031325"/>
          </a:xfrm>
          <a:prstGeom prst="rect">
            <a:avLst/>
          </a:prstGeom>
          <a:noFill/>
        </p:spPr>
        <p:txBody>
          <a:bodyPr wrap="square" rtlCol="0">
            <a:spAutoFit/>
          </a:bodyPr>
          <a:lstStyle/>
          <a:p>
            <a:r>
              <a:rPr lang="es-ES" dirty="0"/>
              <a:t>Hasta el momento, se ha visto casos de iteraciones donde el número de repeticiones eran desconocidas, finalizando mediante la evaluación de una condición utilizando las sentencias </a:t>
            </a:r>
            <a:r>
              <a:rPr lang="es-ES" dirty="0" err="1"/>
              <a:t>while</a:t>
            </a:r>
            <a:r>
              <a:rPr lang="es-ES" dirty="0"/>
              <a:t> y </a:t>
            </a:r>
            <a:r>
              <a:rPr lang="es-ES" dirty="0" err="1"/>
              <a:t>do_while</a:t>
            </a:r>
            <a:r>
              <a:rPr lang="es-ES" dirty="0"/>
              <a:t>. Ahora se estudiara con más detalle aquellos casos en donde se sabe de antemano cuantos ciclos se deben cumplir para terminar la ejecución.</a:t>
            </a:r>
          </a:p>
          <a:p>
            <a:endParaRPr lang="es-E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l="-14" t="-18" r="-14" b="-18"/>
          <a:stretch>
            <a:fillRect/>
          </a:stretch>
        </p:blipFill>
        <p:spPr bwMode="auto">
          <a:xfrm>
            <a:off x="518914" y="3798178"/>
            <a:ext cx="3493648" cy="24306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CuadroTexto 3"/>
          <p:cNvSpPr txBox="1"/>
          <p:nvPr/>
        </p:nvSpPr>
        <p:spPr>
          <a:xfrm>
            <a:off x="4128380" y="3425560"/>
            <a:ext cx="4888871" cy="3693319"/>
          </a:xfrm>
          <a:prstGeom prst="rect">
            <a:avLst/>
          </a:prstGeom>
          <a:noFill/>
        </p:spPr>
        <p:txBody>
          <a:bodyPr wrap="square" rtlCol="0">
            <a:spAutoFit/>
          </a:bodyPr>
          <a:lstStyle/>
          <a:p>
            <a:r>
              <a:rPr lang="es-ES" dirty="0"/>
              <a:t>Partes importantes dentro del bucle </a:t>
            </a:r>
            <a:r>
              <a:rPr lang="es-ES" dirty="0" err="1"/>
              <a:t>for</a:t>
            </a:r>
            <a:r>
              <a:rPr lang="es-ES" dirty="0"/>
              <a:t>:</a:t>
            </a:r>
          </a:p>
          <a:p>
            <a:pPr marL="285750" lvl="0" indent="-285750">
              <a:buFont typeface="Arial" panose="020B0604020202020204" pitchFamily="34" charset="0"/>
              <a:buChar char="•"/>
            </a:pPr>
            <a:r>
              <a:rPr lang="es-ES" dirty="0"/>
              <a:t>Inicialización: Se puede declarar e inicializar la variable entera que se usara de </a:t>
            </a:r>
            <a:r>
              <a:rPr lang="es-ES" dirty="0" smtClean="0"/>
              <a:t>contador.</a:t>
            </a:r>
            <a:endParaRPr lang="es-ES" dirty="0"/>
          </a:p>
          <a:p>
            <a:pPr marL="285750" lvl="0" indent="-285750">
              <a:buFont typeface="Arial" panose="020B0604020202020204" pitchFamily="34" charset="0"/>
              <a:buChar char="•"/>
            </a:pPr>
            <a:r>
              <a:rPr lang="es-ES" dirty="0"/>
              <a:t>Condición: Se determina el final del bucle evaluando una condición, como si un </a:t>
            </a:r>
            <a:r>
              <a:rPr lang="es-ES" dirty="0" err="1"/>
              <a:t>if</a:t>
            </a:r>
            <a:r>
              <a:rPr lang="es-ES" dirty="0"/>
              <a:t> se </a:t>
            </a:r>
            <a:r>
              <a:rPr lang="es-ES" dirty="0" smtClean="0"/>
              <a:t>tratase.</a:t>
            </a:r>
            <a:endParaRPr lang="es-ES" dirty="0"/>
          </a:p>
          <a:p>
            <a:pPr marL="285750" lvl="0" indent="-285750">
              <a:buFont typeface="Arial" panose="020B0604020202020204" pitchFamily="34" charset="0"/>
              <a:buChar char="•"/>
            </a:pPr>
            <a:r>
              <a:rPr lang="es-ES" dirty="0"/>
              <a:t>Actualización: línea dentro del bucle donde se incrementara o </a:t>
            </a:r>
            <a:r>
              <a:rPr lang="es-ES" dirty="0" err="1"/>
              <a:t>decrementa</a:t>
            </a:r>
            <a:r>
              <a:rPr lang="es-ES" dirty="0"/>
              <a:t> el valor del contador, puede ser de 1 en 1, 2 en 2 o de más valor en más valor (5 en 5, etc...).</a:t>
            </a:r>
          </a:p>
          <a:p>
            <a:endParaRPr lang="es-ES" dirty="0"/>
          </a:p>
        </p:txBody>
      </p:sp>
    </p:spTree>
    <p:extLst>
      <p:ext uri="{BB962C8B-B14F-4D97-AF65-F5344CB8AC3E}">
        <p14:creationId xmlns:p14="http://schemas.microsoft.com/office/powerpoint/2010/main" val="3252538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l="-15" t="-29" r="-15" b="-29"/>
          <a:stretch>
            <a:fillRect/>
          </a:stretch>
        </p:blipFill>
        <p:spPr bwMode="auto">
          <a:xfrm>
            <a:off x="1922510" y="475544"/>
            <a:ext cx="4976231" cy="2735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l="-21" t="-34" r="-21" b="-34"/>
          <a:stretch>
            <a:fillRect/>
          </a:stretch>
        </p:blipFill>
        <p:spPr bwMode="auto">
          <a:xfrm>
            <a:off x="2275595" y="3381705"/>
            <a:ext cx="4532611" cy="28483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117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48554" y="561315"/>
            <a:ext cx="7016436" cy="2031325"/>
          </a:xfrm>
          <a:prstGeom prst="rect">
            <a:avLst/>
          </a:prstGeom>
          <a:noFill/>
        </p:spPr>
        <p:txBody>
          <a:bodyPr wrap="square" rtlCol="0">
            <a:spAutoFit/>
          </a:bodyPr>
          <a:lstStyle/>
          <a:p>
            <a:r>
              <a:rPr lang="es-ES" dirty="0"/>
              <a:t>También indicar que se pueden ejecutar bucles </a:t>
            </a:r>
            <a:r>
              <a:rPr lang="es-ES" dirty="0" err="1"/>
              <a:t>for</a:t>
            </a:r>
            <a:r>
              <a:rPr lang="es-ES" dirty="0"/>
              <a:t> anidados, es decir, uno dentro de otro. Su utilización es necesaria en el caso por ejemplo de recorrer matrices de dos dimensiones o interactuar con procesos que requieran el manejo de filas o columnas. Un ejemplo de bucle anidado seria:</a:t>
            </a:r>
          </a:p>
          <a:p>
            <a:endParaRPr lang="es-E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l="-14" t="-29" r="-14" b="-29"/>
          <a:stretch>
            <a:fillRect/>
          </a:stretch>
        </p:blipFill>
        <p:spPr bwMode="auto">
          <a:xfrm>
            <a:off x="1620570" y="2855016"/>
            <a:ext cx="6174464" cy="30573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5494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4808" y="380742"/>
            <a:ext cx="6287632" cy="830997"/>
          </a:xfrm>
          <a:prstGeom prst="rect">
            <a:avLst/>
          </a:prstGeom>
        </p:spPr>
        <p:txBody>
          <a:bodyPr wrap="square">
            <a:spAutoFit/>
          </a:bodyPr>
          <a:lstStyle/>
          <a:p>
            <a:r>
              <a:rPr lang="es-ES" sz="2400" b="1" dirty="0"/>
              <a:t>Estructuras de </a:t>
            </a:r>
            <a:r>
              <a:rPr lang="es-ES" sz="2400" b="1" dirty="0" smtClean="0"/>
              <a:t>salto</a:t>
            </a:r>
            <a:endParaRPr lang="es-ES" sz="2400" b="1" dirty="0"/>
          </a:p>
          <a:p>
            <a:r>
              <a:rPr lang="es-ES" sz="2400" b="1" dirty="0"/>
              <a:t>	</a:t>
            </a:r>
            <a:r>
              <a:rPr lang="es-ES" sz="2400" dirty="0" smtClean="0"/>
              <a:t>Sentencias Break y </a:t>
            </a:r>
            <a:r>
              <a:rPr lang="es-ES" sz="2400" dirty="0" err="1" smtClean="0"/>
              <a:t>Continue</a:t>
            </a:r>
            <a:r>
              <a:rPr lang="es-ES" sz="2400" dirty="0" smtClean="0"/>
              <a:t>.</a:t>
            </a:r>
            <a:endParaRPr lang="es-ES" sz="2400" dirty="0"/>
          </a:p>
        </p:txBody>
      </p:sp>
      <p:sp>
        <p:nvSpPr>
          <p:cNvPr id="3" name="CuadroTexto 2"/>
          <p:cNvSpPr txBox="1"/>
          <p:nvPr/>
        </p:nvSpPr>
        <p:spPr>
          <a:xfrm>
            <a:off x="1457608" y="2187390"/>
            <a:ext cx="6446067" cy="2585323"/>
          </a:xfrm>
          <a:prstGeom prst="rect">
            <a:avLst/>
          </a:prstGeom>
          <a:noFill/>
        </p:spPr>
        <p:txBody>
          <a:bodyPr wrap="square" rtlCol="0">
            <a:spAutoFit/>
          </a:bodyPr>
          <a:lstStyle/>
          <a:p>
            <a:r>
              <a:rPr lang="es-ES" b="1" dirty="0"/>
              <a:t>Break</a:t>
            </a:r>
            <a:r>
              <a:rPr lang="es-ES" dirty="0"/>
              <a:t>:</a:t>
            </a:r>
          </a:p>
          <a:p>
            <a:r>
              <a:rPr lang="es-ES" dirty="0"/>
              <a:t>La instrucción break permite finalizar la ejecución de una sentencian de repetición </a:t>
            </a:r>
            <a:r>
              <a:rPr lang="es-ES" dirty="0" err="1"/>
              <a:t>for</a:t>
            </a:r>
            <a:r>
              <a:rPr lang="es-ES" dirty="0"/>
              <a:t>, </a:t>
            </a:r>
            <a:r>
              <a:rPr lang="es-ES" dirty="0" err="1"/>
              <a:t>while</a:t>
            </a:r>
            <a:r>
              <a:rPr lang="es-ES" dirty="0"/>
              <a:t> o </a:t>
            </a:r>
            <a:r>
              <a:rPr lang="es-ES" dirty="0" err="1"/>
              <a:t>do_while</a:t>
            </a:r>
            <a:r>
              <a:rPr lang="es-ES" dirty="0"/>
              <a:t> antes de que se completen las repeticiones o ciclos definidos en las condiciones. Detrás de una sentencia break no se debe poner ninguna instrucción, pues no se ejecutara nunca. Si un break está dentro de un bucle que a su vez está dentro de otro bucle, romperá la ejecución del bucle donde está, pero no del otro. </a:t>
            </a:r>
          </a:p>
        </p:txBody>
      </p:sp>
    </p:spTree>
    <p:extLst>
      <p:ext uri="{BB962C8B-B14F-4D97-AF65-F5344CB8AC3E}">
        <p14:creationId xmlns:p14="http://schemas.microsoft.com/office/powerpoint/2010/main" val="1702431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766" y="2644825"/>
            <a:ext cx="6301214" cy="31399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a:xfrm>
            <a:off x="1484766" y="590893"/>
            <a:ext cx="7125079" cy="1477328"/>
          </a:xfrm>
          <a:prstGeom prst="rect">
            <a:avLst/>
          </a:prstGeom>
        </p:spPr>
        <p:txBody>
          <a:bodyPr wrap="square">
            <a:spAutoFit/>
          </a:bodyPr>
          <a:lstStyle/>
          <a:p>
            <a:r>
              <a:rPr lang="es-ES" dirty="0"/>
              <a:t>Aquí el bucle imprimiría por pantalla los valores de i y j hasta llegar a ambos con valor 2, después, saltaría la ejecución volviendo al primer bucle cuando i=3 y empezando de nuevo de 1 a 3 con j, omitiendo la impresión o ejecución del paso en Fila 2 Columna 3.</a:t>
            </a:r>
          </a:p>
        </p:txBody>
      </p:sp>
    </p:spTree>
    <p:extLst>
      <p:ext uri="{BB962C8B-B14F-4D97-AF65-F5344CB8AC3E}">
        <p14:creationId xmlns:p14="http://schemas.microsoft.com/office/powerpoint/2010/main" val="107580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8020" y="274680"/>
            <a:ext cx="7179322" cy="1142640"/>
          </a:xfrm>
          <a:prstGeom prst="rect">
            <a:avLst/>
          </a:prstGeom>
          <a:noFill/>
          <a:ln>
            <a:noFill/>
          </a:ln>
        </p:spPr>
        <p:txBody>
          <a:bodyPr anchor="ctr"/>
          <a:lstStyle/>
          <a:p>
            <a:pPr lvl="0"/>
            <a:r>
              <a:rPr lang="es-ES" sz="2400" b="1" dirty="0"/>
              <a:t>Identificación de los elementos de un programa informático</a:t>
            </a:r>
            <a:r>
              <a:rPr lang="es-ES" sz="2400" dirty="0"/>
              <a:t>:</a:t>
            </a:r>
            <a:endParaRPr lang="es-ES" sz="2400" b="1" dirty="0"/>
          </a:p>
        </p:txBody>
      </p:sp>
      <p:sp>
        <p:nvSpPr>
          <p:cNvPr id="5" name="CustomShape 2"/>
          <p:cNvSpPr/>
          <p:nvPr/>
        </p:nvSpPr>
        <p:spPr>
          <a:xfrm>
            <a:off x="625106" y="1583574"/>
            <a:ext cx="8061695" cy="4581698"/>
          </a:xfrm>
          <a:prstGeom prst="rect">
            <a:avLst/>
          </a:prstGeom>
          <a:noFill/>
          <a:ln>
            <a:noFill/>
          </a:ln>
        </p:spPr>
        <p:style>
          <a:lnRef idx="0">
            <a:scrgbClr r="0" g="0" b="0"/>
          </a:lnRef>
          <a:fillRef idx="0">
            <a:scrgbClr r="0" g="0" b="0"/>
          </a:fillRef>
          <a:effectRef idx="0">
            <a:scrgbClr r="0" g="0" b="0"/>
          </a:effectRef>
          <a:fontRef idx="minor"/>
        </p:style>
        <p:txBody>
          <a:bodyPr/>
          <a:lstStyle/>
          <a:p>
            <a:r>
              <a:rPr lang="es-ES" sz="3600" dirty="0"/>
              <a:t> </a:t>
            </a:r>
          </a:p>
          <a:p>
            <a:pPr marL="457200" lvl="0" indent="-457200">
              <a:buFont typeface="Arial" panose="020B0604020202020204" pitchFamily="34" charset="0"/>
              <a:buChar char="•"/>
            </a:pPr>
            <a:r>
              <a:rPr lang="es-ES" sz="2400" b="1" dirty="0">
                <a:latin typeface="+mj-lt"/>
              </a:rPr>
              <a:t>Estructuras de </a:t>
            </a:r>
            <a:r>
              <a:rPr lang="es-ES" sz="2400" b="1" dirty="0" smtClean="0">
                <a:latin typeface="+mj-lt"/>
              </a:rPr>
              <a:t>selección</a:t>
            </a:r>
          </a:p>
          <a:p>
            <a:pPr marL="914400" lvl="1" indent="-457200">
              <a:buFont typeface="Arial" panose="020B0604020202020204" pitchFamily="34" charset="0"/>
              <a:buChar char="•"/>
            </a:pPr>
            <a:r>
              <a:rPr lang="es-ES" sz="2400" dirty="0">
                <a:latin typeface="+mj-lt"/>
              </a:rPr>
              <a:t>Sentencias </a:t>
            </a:r>
            <a:r>
              <a:rPr lang="es-ES" sz="2400" dirty="0" err="1">
                <a:latin typeface="+mj-lt"/>
              </a:rPr>
              <a:t>If</a:t>
            </a:r>
            <a:r>
              <a:rPr lang="es-ES" sz="2400" dirty="0">
                <a:latin typeface="+mj-lt"/>
              </a:rPr>
              <a:t>, </a:t>
            </a:r>
            <a:r>
              <a:rPr lang="es-ES" sz="2400" dirty="0" err="1">
                <a:latin typeface="+mj-lt"/>
              </a:rPr>
              <a:t>If</a:t>
            </a:r>
            <a:r>
              <a:rPr lang="es-ES" sz="2400" dirty="0">
                <a:latin typeface="+mj-lt"/>
              </a:rPr>
              <a:t>...</a:t>
            </a:r>
            <a:r>
              <a:rPr lang="es-ES" sz="2400" dirty="0" err="1">
                <a:latin typeface="+mj-lt"/>
              </a:rPr>
              <a:t>else</a:t>
            </a:r>
            <a:r>
              <a:rPr lang="es-ES" sz="2400" dirty="0">
                <a:latin typeface="+mj-lt"/>
              </a:rPr>
              <a:t>.</a:t>
            </a:r>
          </a:p>
          <a:p>
            <a:pPr marL="914400" lvl="1" indent="-457200">
              <a:buFont typeface="Arial" panose="020B0604020202020204" pitchFamily="34" charset="0"/>
              <a:buChar char="•"/>
            </a:pPr>
            <a:r>
              <a:rPr lang="es-ES" sz="2400" dirty="0">
                <a:latin typeface="+mj-lt"/>
              </a:rPr>
              <a:t>Sentencia </a:t>
            </a:r>
            <a:r>
              <a:rPr lang="es-ES" sz="2400" dirty="0" err="1">
                <a:latin typeface="+mj-lt"/>
              </a:rPr>
              <a:t>Switch</a:t>
            </a:r>
            <a:r>
              <a:rPr lang="es-ES" sz="2400" dirty="0">
                <a:latin typeface="+mj-lt"/>
              </a:rPr>
              <a:t>...</a:t>
            </a:r>
            <a:r>
              <a:rPr lang="es-ES" sz="2400" dirty="0" smtClean="0">
                <a:latin typeface="+mj-lt"/>
              </a:rPr>
              <a:t>Case</a:t>
            </a:r>
            <a:endParaRPr lang="es-ES" sz="2400" dirty="0">
              <a:latin typeface="+mj-lt"/>
            </a:endParaRPr>
          </a:p>
          <a:p>
            <a:pPr marL="457200" indent="-457200">
              <a:buFont typeface="Arial" panose="020B0604020202020204" pitchFamily="34" charset="0"/>
              <a:buChar char="•"/>
            </a:pPr>
            <a:r>
              <a:rPr lang="es-ES" sz="2400" b="1" dirty="0">
                <a:latin typeface="+mj-lt"/>
              </a:rPr>
              <a:t>Estructuras de </a:t>
            </a:r>
            <a:r>
              <a:rPr lang="es-ES" sz="2400" b="1" dirty="0" smtClean="0">
                <a:latin typeface="+mj-lt"/>
              </a:rPr>
              <a:t>repetición</a:t>
            </a:r>
          </a:p>
          <a:p>
            <a:pPr marL="914400" lvl="1" indent="-457200">
              <a:buFont typeface="Arial" panose="020B0604020202020204" pitchFamily="34" charset="0"/>
              <a:buChar char="•"/>
            </a:pPr>
            <a:r>
              <a:rPr lang="es-ES" sz="2400" dirty="0" err="1">
                <a:latin typeface="+mj-lt"/>
              </a:rPr>
              <a:t>While</a:t>
            </a:r>
            <a:endParaRPr lang="es-ES" sz="2400" dirty="0">
              <a:latin typeface="+mj-lt"/>
            </a:endParaRPr>
          </a:p>
          <a:p>
            <a:pPr marL="914400" lvl="1" indent="-457200">
              <a:buFont typeface="Arial" panose="020B0604020202020204" pitchFamily="34" charset="0"/>
              <a:buChar char="•"/>
            </a:pPr>
            <a:r>
              <a:rPr lang="es-ES" sz="2400" dirty="0" err="1">
                <a:latin typeface="+mj-lt"/>
              </a:rPr>
              <a:t>Do_while</a:t>
            </a:r>
            <a:r>
              <a:rPr lang="es-ES" sz="2400" dirty="0">
                <a:latin typeface="+mj-lt"/>
              </a:rPr>
              <a:t> </a:t>
            </a:r>
          </a:p>
          <a:p>
            <a:pPr marL="914400" lvl="1" indent="-457200">
              <a:buFont typeface="Arial" panose="020B0604020202020204" pitchFamily="34" charset="0"/>
              <a:buChar char="•"/>
            </a:pPr>
            <a:r>
              <a:rPr lang="es-ES" sz="2400" strike="noStrike" spc="-1" dirty="0" err="1" smtClean="0">
                <a:solidFill>
                  <a:srgbClr val="000000"/>
                </a:solidFill>
                <a:uFill>
                  <a:solidFill>
                    <a:srgbClr val="FFFFFF"/>
                  </a:solidFill>
                </a:uFill>
                <a:latin typeface="+mj-lt"/>
                <a:cs typeface="Arial" panose="020B0604020202020204" pitchFamily="34" charset="0"/>
              </a:rPr>
              <a:t>For</a:t>
            </a:r>
            <a:endParaRPr lang="es-ES" sz="2400" spc="-1" dirty="0">
              <a:solidFill>
                <a:srgbClr val="000000"/>
              </a:solidFill>
              <a:uFill>
                <a:solidFill>
                  <a:srgbClr val="FFFFFF"/>
                </a:solidFill>
              </a:uFill>
              <a:latin typeface="+mj-lt"/>
              <a:cs typeface="Arial" panose="020B0604020202020204" pitchFamily="34" charset="0"/>
            </a:endParaRPr>
          </a:p>
          <a:p>
            <a:pPr marL="457200" indent="-457200">
              <a:buFont typeface="Arial" panose="020B0604020202020204" pitchFamily="34" charset="0"/>
              <a:buChar char="•"/>
            </a:pPr>
            <a:r>
              <a:rPr lang="es-ES" sz="2400" b="1" dirty="0">
                <a:latin typeface="+mj-lt"/>
              </a:rPr>
              <a:t>Estructuras de </a:t>
            </a:r>
            <a:r>
              <a:rPr lang="es-ES" sz="2400" b="1" dirty="0" smtClean="0">
                <a:latin typeface="+mj-lt"/>
              </a:rPr>
              <a:t>salto</a:t>
            </a:r>
          </a:p>
          <a:p>
            <a:pPr marL="914400" lvl="1" indent="-457200">
              <a:buFont typeface="Arial" panose="020B0604020202020204" pitchFamily="34" charset="0"/>
              <a:buChar char="•"/>
            </a:pPr>
            <a:r>
              <a:rPr lang="es-ES" sz="2400" strike="noStrike" spc="-1" dirty="0" smtClean="0">
                <a:solidFill>
                  <a:srgbClr val="000000"/>
                </a:solidFill>
                <a:uFill>
                  <a:solidFill>
                    <a:srgbClr val="FFFFFF"/>
                  </a:solidFill>
                </a:uFill>
                <a:latin typeface="+mj-lt"/>
                <a:cs typeface="Arial" panose="020B0604020202020204" pitchFamily="34" charset="0"/>
              </a:rPr>
              <a:t>Break</a:t>
            </a:r>
          </a:p>
          <a:p>
            <a:pPr marL="914400" lvl="1" indent="-457200">
              <a:buFont typeface="Arial" panose="020B0604020202020204" pitchFamily="34" charset="0"/>
              <a:buChar char="•"/>
            </a:pPr>
            <a:r>
              <a:rPr lang="es-ES" sz="2400" spc="-1" dirty="0" err="1" smtClean="0">
                <a:solidFill>
                  <a:srgbClr val="000000"/>
                </a:solidFill>
                <a:uFill>
                  <a:solidFill>
                    <a:srgbClr val="FFFFFF"/>
                  </a:solidFill>
                </a:uFill>
                <a:latin typeface="+mj-lt"/>
                <a:cs typeface="Arial" panose="020B0604020202020204" pitchFamily="34" charset="0"/>
              </a:rPr>
              <a:t>Continue</a:t>
            </a:r>
            <a:endParaRPr lang="es-ES" sz="2400" strike="noStrike" spc="-1" dirty="0" smtClean="0">
              <a:solidFill>
                <a:srgbClr val="000000"/>
              </a:solidFill>
              <a:uFill>
                <a:solidFill>
                  <a:srgbClr val="FFFFFF"/>
                </a:solidFill>
              </a:uFill>
              <a:latin typeface="+mj-lt"/>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06989" y="452395"/>
            <a:ext cx="7011909" cy="1615827"/>
          </a:xfrm>
          <a:prstGeom prst="rect">
            <a:avLst/>
          </a:prstGeom>
        </p:spPr>
        <p:txBody>
          <a:bodyPr wrap="square">
            <a:spAutoFit/>
          </a:bodyPr>
          <a:lstStyle/>
          <a:p>
            <a:pPr algn="just">
              <a:lnSpc>
                <a:spcPct val="150000"/>
              </a:lnSpc>
              <a:spcAft>
                <a:spcPts val="0"/>
              </a:spcAft>
            </a:pPr>
            <a:r>
              <a:rPr lang="es-ES" b="1" kern="50" dirty="0" err="1">
                <a:latin typeface="Times New Roman" panose="02020603050405020304" pitchFamily="18" charset="0"/>
                <a:ea typeface="SimSun" panose="02010600030101010101" pitchFamily="2" charset="-122"/>
                <a:cs typeface="Mangal"/>
              </a:rPr>
              <a:t>Continue</a:t>
            </a:r>
            <a:r>
              <a:rPr lang="es-ES" kern="50" dirty="0">
                <a:latin typeface="Times New Roman" panose="02020603050405020304" pitchFamily="18" charset="0"/>
                <a:ea typeface="SimSun" panose="02010600030101010101" pitchFamily="2" charset="-122"/>
                <a:cs typeface="Mangal"/>
              </a:rPr>
              <a:t>:</a:t>
            </a:r>
            <a:endParaRPr lang="es-ES" kern="50" dirty="0">
              <a:latin typeface="Liberation Serif"/>
              <a:ea typeface="SimSun" panose="02010600030101010101" pitchFamily="2" charset="-122"/>
              <a:cs typeface="Mangal"/>
            </a:endParaRPr>
          </a:p>
          <a:p>
            <a:pPr algn="just">
              <a:spcAft>
                <a:spcPts val="0"/>
              </a:spcAft>
            </a:pPr>
            <a:r>
              <a:rPr lang="es-ES" kern="50" dirty="0">
                <a:latin typeface="+mj-lt"/>
                <a:ea typeface="SimSun" panose="02010600030101010101" pitchFamily="2" charset="-122"/>
                <a:cs typeface="Mangal"/>
              </a:rPr>
              <a:t>Esta instrucción se asemeja al antes mencionado break, con la particularidad de que a la hora de interrumpir una iteración, vuelve a evaluar la condición del bucle en lugar de salir por completo como hacia break.</a:t>
            </a:r>
            <a:endParaRPr lang="es-ES" kern="50" dirty="0">
              <a:effectLst/>
              <a:latin typeface="+mj-lt"/>
              <a:ea typeface="SimSun" panose="02010600030101010101" pitchFamily="2" charset="-122"/>
              <a:cs typeface="Manga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37" y="2607400"/>
            <a:ext cx="4229906" cy="3123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a:xfrm>
            <a:off x="5251010" y="2607400"/>
            <a:ext cx="3612333" cy="3139321"/>
          </a:xfrm>
          <a:prstGeom prst="rect">
            <a:avLst/>
          </a:prstGeom>
        </p:spPr>
        <p:txBody>
          <a:bodyPr wrap="square">
            <a:spAutoFit/>
          </a:bodyPr>
          <a:lstStyle/>
          <a:p>
            <a:r>
              <a:rPr lang="es-ES" kern="50" dirty="0">
                <a:latin typeface="+mj-lt"/>
                <a:ea typeface="SimSun" panose="02010600030101010101" pitchFamily="2" charset="-122"/>
              </a:rPr>
              <a:t>En este pequeño fragmento de código, cuando la condición del </a:t>
            </a:r>
            <a:r>
              <a:rPr lang="es-ES" kern="50" dirty="0" err="1">
                <a:latin typeface="+mj-lt"/>
                <a:ea typeface="SimSun" panose="02010600030101010101" pitchFamily="2" charset="-122"/>
              </a:rPr>
              <a:t>if</a:t>
            </a:r>
            <a:r>
              <a:rPr lang="es-ES" kern="50" dirty="0">
                <a:latin typeface="+mj-lt"/>
                <a:ea typeface="SimSun" panose="02010600030101010101" pitchFamily="2" charset="-122"/>
              </a:rPr>
              <a:t> que compara si la división del valor de i entre 2 es cero (número par) se cumple, salta a la línea del </a:t>
            </a:r>
            <a:r>
              <a:rPr lang="es-ES" kern="50" dirty="0" err="1">
                <a:latin typeface="+mj-lt"/>
                <a:ea typeface="SimSun" panose="02010600030101010101" pitchFamily="2" charset="-122"/>
              </a:rPr>
              <a:t>for</a:t>
            </a:r>
            <a:r>
              <a:rPr lang="es-ES" kern="50" dirty="0">
                <a:latin typeface="+mj-lt"/>
                <a:ea typeface="SimSun" panose="02010600030101010101" pitchFamily="2" charset="-122"/>
              </a:rPr>
              <a:t> en lugar de imprimir. Si no se cumple imprimiría el valor, que en este ejemplo sería una lista de los números impares del 1 al 9.</a:t>
            </a:r>
            <a:endParaRPr lang="es-ES" dirty="0">
              <a:latin typeface="+mj-lt"/>
            </a:endParaRPr>
          </a:p>
        </p:txBody>
      </p:sp>
    </p:spTree>
    <p:extLst>
      <p:ext uri="{BB962C8B-B14F-4D97-AF65-F5344CB8AC3E}">
        <p14:creationId xmlns:p14="http://schemas.microsoft.com/office/powerpoint/2010/main" val="11863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575303" y="274680"/>
            <a:ext cx="6962038" cy="1142640"/>
          </a:xfrm>
          <a:prstGeom prst="rect">
            <a:avLst/>
          </a:prstGeom>
          <a:noFill/>
          <a:ln>
            <a:noFill/>
          </a:ln>
        </p:spPr>
        <p:txBody>
          <a:bodyPr anchor="ctr"/>
          <a:lstStyle/>
          <a:p>
            <a:r>
              <a:rPr lang="es-ES" sz="2400" b="1" dirty="0"/>
              <a:t>Estructuras de </a:t>
            </a:r>
            <a:r>
              <a:rPr lang="es-ES" sz="2400" b="1" dirty="0" smtClean="0"/>
              <a:t>selección </a:t>
            </a:r>
          </a:p>
          <a:p>
            <a:r>
              <a:rPr lang="es-ES" sz="2400" b="1" dirty="0"/>
              <a:t>	</a:t>
            </a:r>
            <a:r>
              <a:rPr lang="es-ES" sz="2400" dirty="0" smtClean="0"/>
              <a:t>Sentencias </a:t>
            </a:r>
            <a:r>
              <a:rPr lang="es-ES" sz="2400" dirty="0" err="1"/>
              <a:t>If</a:t>
            </a:r>
            <a:r>
              <a:rPr lang="es-ES" sz="2400" dirty="0"/>
              <a:t>, </a:t>
            </a:r>
            <a:r>
              <a:rPr lang="es-ES" sz="2400" dirty="0" err="1"/>
              <a:t>If</a:t>
            </a:r>
            <a:r>
              <a:rPr lang="es-ES" sz="2400" dirty="0"/>
              <a:t>...</a:t>
            </a:r>
            <a:r>
              <a:rPr lang="es-ES" sz="2400" dirty="0" err="1"/>
              <a:t>else</a:t>
            </a:r>
            <a:r>
              <a:rPr lang="es-ES" sz="2400" dirty="0"/>
              <a:t>.</a:t>
            </a:r>
          </a:p>
          <a:p>
            <a:pPr lvl="0"/>
            <a:r>
              <a:rPr lang="es-ES" sz="2400" b="1" dirty="0" smtClean="0"/>
              <a:t> </a:t>
            </a:r>
            <a:endParaRPr lang="es-ES" sz="2400" b="1" dirty="0"/>
          </a:p>
          <a:p>
            <a:pPr algn="ctr">
              <a:lnSpc>
                <a:spcPct val="100000"/>
              </a:lnSpc>
            </a:pPr>
            <a:endParaRPr lang="es-ES_tradnl" sz="1800" b="0" strike="noStrike" spc="-1" dirty="0">
              <a:solidFill>
                <a:srgbClr val="000000"/>
              </a:solidFill>
              <a:uFill>
                <a:solidFill>
                  <a:srgbClr val="FFFFFF"/>
                </a:solidFill>
              </a:uFill>
              <a:latin typeface="Calibri"/>
            </a:endParaRPr>
          </a:p>
        </p:txBody>
      </p:sp>
      <p:sp>
        <p:nvSpPr>
          <p:cNvPr id="3" name="CuadroTexto 2"/>
          <p:cNvSpPr txBox="1"/>
          <p:nvPr/>
        </p:nvSpPr>
        <p:spPr>
          <a:xfrm>
            <a:off x="1249378" y="1417320"/>
            <a:ext cx="7650178" cy="2862322"/>
          </a:xfrm>
          <a:prstGeom prst="rect">
            <a:avLst/>
          </a:prstGeom>
          <a:noFill/>
        </p:spPr>
        <p:txBody>
          <a:bodyPr wrap="square" rtlCol="0">
            <a:spAutoFit/>
          </a:bodyPr>
          <a:lstStyle/>
          <a:p>
            <a:r>
              <a:rPr lang="es-ES" dirty="0"/>
              <a:t>Normalmente los algoritmos vienen definidos por instrucciones que se ejecutan de manera secuencial, primero una, después la siguientes y así sucesivamente. Sin embargo, en la mayoría de los casos, seguir un orden secuencial resulta imposible, pues ocurre que algunas sentencias se ejecutan acorde a una condición donde tenemos dos o más instrucciones a ejecutar, pero solo una de estas tendrá lugar según los criterios dados por la condición que se evalúan en este caso por las sentencias </a:t>
            </a:r>
            <a:r>
              <a:rPr lang="es-ES" dirty="0" err="1"/>
              <a:t>If</a:t>
            </a:r>
            <a:r>
              <a:rPr lang="es-ES" dirty="0"/>
              <a:t>. Poniendo como ejemplo una simple: </a:t>
            </a:r>
          </a:p>
          <a:p>
            <a:endParaRPr lang="es-ES" dirty="0"/>
          </a:p>
        </p:txBody>
      </p:sp>
      <p:pic>
        <p:nvPicPr>
          <p:cNvPr id="1026" name="Picture 2" descr="Figura 1. Selección 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78" y="4397279"/>
            <a:ext cx="2498757" cy="21880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562" y="4260811"/>
            <a:ext cx="3633143" cy="2322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627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1928" y="389299"/>
            <a:ext cx="6563763" cy="2585323"/>
          </a:xfrm>
          <a:prstGeom prst="rect">
            <a:avLst/>
          </a:prstGeom>
          <a:noFill/>
        </p:spPr>
        <p:txBody>
          <a:bodyPr wrap="square" rtlCol="0">
            <a:spAutoFit/>
          </a:bodyPr>
          <a:lstStyle/>
          <a:p>
            <a:r>
              <a:rPr lang="es-ES"/>
              <a:t>Suponiendo por ejemplo que estamos conduciendo un vehículo y llegamos a la altura de un semáforo. Si la luz del semáforo es roja nos detendremos, si es verde seguiríamos nuestro camino a la misma velocidad. Aquí se presentan dos alternativas: continuar con la marcha o frenar, dadas por la condición del estado de la luz del semáforo.</a:t>
            </a:r>
          </a:p>
          <a:p>
            <a:r>
              <a:rPr lang="es-ES"/>
              <a:t>Si luz_del_semáforo = rojo entonces velocidad_del_vehículo = 0</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610" y="3256543"/>
            <a:ext cx="4521969" cy="29747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44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30035" y="262550"/>
            <a:ext cx="7152238" cy="2031325"/>
          </a:xfrm>
          <a:prstGeom prst="rect">
            <a:avLst/>
          </a:prstGeom>
          <a:noFill/>
        </p:spPr>
        <p:txBody>
          <a:bodyPr wrap="square" rtlCol="0">
            <a:spAutoFit/>
          </a:bodyPr>
          <a:lstStyle/>
          <a:p>
            <a:r>
              <a:rPr lang="es-ES" dirty="0"/>
              <a:t>Estamos ante dos alternativas. En este tipo de selección la condición toma un valor lógico de verdadero o falso. Se tienen que especificar las acciones que deben ocurrir si la condición es verdadera. Si la luz es verde, la condición no se cumple y la velocidad del vehículo se mantendría en 40. Opcionalmente se puede indicar que debe ocurrir si la condición es falsa.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525" y="2293875"/>
            <a:ext cx="1925213" cy="2206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CuadroTexto 2"/>
          <p:cNvSpPr txBox="1"/>
          <p:nvPr/>
        </p:nvSpPr>
        <p:spPr>
          <a:xfrm>
            <a:off x="1530035" y="4635374"/>
            <a:ext cx="3711920" cy="1477328"/>
          </a:xfrm>
          <a:prstGeom prst="rect">
            <a:avLst/>
          </a:prstGeom>
          <a:noFill/>
        </p:spPr>
        <p:txBody>
          <a:bodyPr wrap="square" rtlCol="0">
            <a:spAutoFit/>
          </a:bodyPr>
          <a:lstStyle/>
          <a:p>
            <a:r>
              <a:rPr lang="es-ES" dirty="0"/>
              <a:t>Es decir: Si luz = rojo entonces </a:t>
            </a:r>
            <a:r>
              <a:rPr lang="es-ES" dirty="0" err="1"/>
              <a:t>velocidad_del_vehículo</a:t>
            </a:r>
            <a:r>
              <a:rPr lang="es-ES" dirty="0"/>
              <a:t> = 0.</a:t>
            </a:r>
          </a:p>
          <a:p>
            <a:r>
              <a:rPr lang="es-ES" dirty="0"/>
              <a:t>Si no otro modo </a:t>
            </a:r>
            <a:r>
              <a:rPr lang="es-ES" dirty="0" err="1"/>
              <a:t>velocidad_del_vehículo</a:t>
            </a:r>
            <a:r>
              <a:rPr lang="es-ES" dirty="0"/>
              <a:t> = 40</a:t>
            </a:r>
          </a:p>
          <a:p>
            <a:endParaRPr lang="es-E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560" y="3487550"/>
            <a:ext cx="3024298" cy="2625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42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84357" y="280657"/>
            <a:ext cx="7242772" cy="1477328"/>
          </a:xfrm>
          <a:prstGeom prst="rect">
            <a:avLst/>
          </a:prstGeom>
          <a:noFill/>
        </p:spPr>
        <p:txBody>
          <a:bodyPr wrap="square" rtlCol="0">
            <a:spAutoFit/>
          </a:bodyPr>
          <a:lstStyle/>
          <a:p>
            <a:r>
              <a:rPr lang="es-ES"/>
              <a:t>Si se requiere la evaluación de diferentes condiciones una detrás de otra, se utilizara la expresión else if. El programa evaluara la primera condición la cual se cumplirá si es verdadera, si no, seguirá y evaluara la segunda, si no, la tercera, así hasta n condiciones. </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5" t="-23" r="-15" b="-23"/>
          <a:stretch>
            <a:fillRect/>
          </a:stretch>
        </p:blipFill>
        <p:spPr bwMode="auto">
          <a:xfrm>
            <a:off x="3509420" y="1809807"/>
            <a:ext cx="2604994" cy="1555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CuadroTexto 2"/>
          <p:cNvSpPr txBox="1"/>
          <p:nvPr/>
        </p:nvSpPr>
        <p:spPr>
          <a:xfrm>
            <a:off x="1584357" y="3476892"/>
            <a:ext cx="6455121" cy="1200329"/>
          </a:xfrm>
          <a:prstGeom prst="rect">
            <a:avLst/>
          </a:prstGeom>
          <a:noFill/>
        </p:spPr>
        <p:txBody>
          <a:bodyPr wrap="square" rtlCol="0">
            <a:spAutoFit/>
          </a:bodyPr>
          <a:lstStyle/>
          <a:p>
            <a:r>
              <a:rPr lang="es-ES" dirty="0"/>
              <a:t>Siguiendo el ejemplo del vehículo, pero añadiendo la luz ámbar como condición para detener el vehículo.</a:t>
            </a:r>
          </a:p>
          <a:p>
            <a:r>
              <a:rPr lang="es-ES" dirty="0"/>
              <a:t>En lenguaje java se escribiría el siguiente código: </a:t>
            </a:r>
          </a:p>
          <a:p>
            <a:endParaRPr lang="es-E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213" y="4423723"/>
            <a:ext cx="2939201" cy="23648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08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12341" y="235390"/>
            <a:ext cx="7496269" cy="2585323"/>
          </a:xfrm>
          <a:prstGeom prst="rect">
            <a:avLst/>
          </a:prstGeom>
          <a:noFill/>
        </p:spPr>
        <p:txBody>
          <a:bodyPr wrap="square" rtlCol="0">
            <a:spAutoFit/>
          </a:bodyPr>
          <a:lstStyle/>
          <a:p>
            <a:r>
              <a:rPr lang="es-ES"/>
              <a:t>Las estructuras de selección con operadores lógicos y de relación nos permiten simplificar la estructura del código en muchas ocasiones. Sin ellos nos veríamos en la necesidad de anidar las sentencias complicando la comprensión del código y haciéndolo más extenso. </a:t>
            </a:r>
          </a:p>
          <a:p>
            <a:endParaRPr lang="es-ES"/>
          </a:p>
          <a:p>
            <a:endParaRPr lang="es-ES"/>
          </a:p>
          <a:p>
            <a:r>
              <a:rPr lang="es-ES"/>
              <a:t>Ejemplo del caso anterior, si el semáforo esta en rojo o en ámbar, el vehículo debe parar.</a:t>
            </a:r>
            <a:endParaRPr lang="es-ES"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787" y="3173476"/>
            <a:ext cx="4340900" cy="26928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437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88470" y="272100"/>
            <a:ext cx="6848947" cy="830997"/>
          </a:xfrm>
          <a:prstGeom prst="rect">
            <a:avLst/>
          </a:prstGeom>
        </p:spPr>
        <p:txBody>
          <a:bodyPr wrap="square">
            <a:spAutoFit/>
          </a:bodyPr>
          <a:lstStyle/>
          <a:p>
            <a:r>
              <a:rPr lang="es-ES" sz="2400" b="1" dirty="0"/>
              <a:t>Estructuras de selección </a:t>
            </a:r>
          </a:p>
          <a:p>
            <a:r>
              <a:rPr lang="es-ES" sz="2400" b="1" dirty="0"/>
              <a:t>	</a:t>
            </a:r>
            <a:r>
              <a:rPr lang="es-ES" sz="2400" dirty="0"/>
              <a:t>Sentencia </a:t>
            </a:r>
            <a:r>
              <a:rPr lang="es-ES" sz="2400" dirty="0" err="1"/>
              <a:t>Switch</a:t>
            </a:r>
            <a:r>
              <a:rPr lang="es-ES" sz="2400" dirty="0"/>
              <a:t>...Case.</a:t>
            </a:r>
          </a:p>
        </p:txBody>
      </p:sp>
      <p:sp>
        <p:nvSpPr>
          <p:cNvPr id="3" name="CuadroTexto 2"/>
          <p:cNvSpPr txBox="1"/>
          <p:nvPr/>
        </p:nvSpPr>
        <p:spPr>
          <a:xfrm>
            <a:off x="1548142" y="1186005"/>
            <a:ext cx="7152237" cy="2862322"/>
          </a:xfrm>
          <a:prstGeom prst="rect">
            <a:avLst/>
          </a:prstGeom>
          <a:noFill/>
        </p:spPr>
        <p:txBody>
          <a:bodyPr wrap="square" rtlCol="0">
            <a:spAutoFit/>
          </a:bodyPr>
          <a:lstStyle/>
          <a:p>
            <a:r>
              <a:rPr lang="es-ES" dirty="0"/>
              <a:t>En el caso de dos o más bloques alternativos se debe usar la sentencia de control </a:t>
            </a:r>
            <a:r>
              <a:rPr lang="es-ES" dirty="0" err="1"/>
              <a:t>switch</a:t>
            </a:r>
            <a:r>
              <a:rPr lang="es-ES" dirty="0"/>
              <a:t>. La sentencia </a:t>
            </a:r>
            <a:r>
              <a:rPr lang="es-ES" dirty="0" err="1"/>
              <a:t>Switch</a:t>
            </a:r>
            <a:r>
              <a:rPr lang="es-ES" dirty="0"/>
              <a:t> evalúa una expresión del tipo primitivo de datos (byte, short, </a:t>
            </a:r>
            <a:r>
              <a:rPr lang="es-ES" dirty="0" err="1"/>
              <a:t>char</a:t>
            </a:r>
            <a:r>
              <a:rPr lang="es-ES" dirty="0"/>
              <a:t>, and </a:t>
            </a:r>
            <a:r>
              <a:rPr lang="es-ES" dirty="0" err="1"/>
              <a:t>int</a:t>
            </a:r>
            <a:r>
              <a:rPr lang="es-ES" dirty="0"/>
              <a:t>) o de la clase </a:t>
            </a:r>
            <a:r>
              <a:rPr lang="es-ES" dirty="0" err="1"/>
              <a:t>String</a:t>
            </a:r>
            <a:r>
              <a:rPr lang="es-ES" dirty="0"/>
              <a:t> y va comparando cada uno de los casos a ver cuál de ellos cumple la condición. En el caso de que uno de ellos sea verdadero, se ejecutan las sentencias del bloque hasta que se rompe su ejecución mediante la orden “break” o llegue al final de la sentencia </a:t>
            </a:r>
            <a:r>
              <a:rPr lang="es-ES" dirty="0" err="1"/>
              <a:t>switch</a:t>
            </a:r>
            <a:r>
              <a:rPr lang="es-ES" dirty="0"/>
              <a:t>. Si ninguna de los casos se cumpliera, se ejecutaría la opción por defecto en caso de existir, puesto que es opcional, o ninguna de ellas.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l="-17" t="-27" r="-17" b="-27"/>
          <a:stretch>
            <a:fillRect/>
          </a:stretch>
        </p:blipFill>
        <p:spPr bwMode="auto">
          <a:xfrm>
            <a:off x="3055781" y="4131235"/>
            <a:ext cx="3915387" cy="22816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09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73144" y="1846907"/>
            <a:ext cx="3807323" cy="3482802"/>
          </a:xfrm>
          <a:prstGeom prst="rect">
            <a:avLst/>
          </a:prstGeom>
        </p:spPr>
      </p:pic>
      <p:pic>
        <p:nvPicPr>
          <p:cNvPr id="3" name="Imagen 2"/>
          <p:cNvPicPr>
            <a:picLocks noChangeAspect="1"/>
          </p:cNvPicPr>
          <p:nvPr/>
        </p:nvPicPr>
        <p:blipFill>
          <a:blip r:embed="rId3"/>
          <a:stretch>
            <a:fillRect/>
          </a:stretch>
        </p:blipFill>
        <p:spPr>
          <a:xfrm>
            <a:off x="5091627" y="1674891"/>
            <a:ext cx="3726197" cy="3731323"/>
          </a:xfrm>
          <a:prstGeom prst="rect">
            <a:avLst/>
          </a:prstGeom>
        </p:spPr>
      </p:pic>
      <p:sp>
        <p:nvSpPr>
          <p:cNvPr id="4" name="CuadroTexto 3"/>
          <p:cNvSpPr txBox="1"/>
          <p:nvPr/>
        </p:nvSpPr>
        <p:spPr>
          <a:xfrm>
            <a:off x="1819747" y="769545"/>
            <a:ext cx="2163778" cy="369332"/>
          </a:xfrm>
          <a:prstGeom prst="rect">
            <a:avLst/>
          </a:prstGeom>
          <a:noFill/>
        </p:spPr>
        <p:txBody>
          <a:bodyPr wrap="square" rtlCol="0">
            <a:spAutoFit/>
          </a:bodyPr>
          <a:lstStyle/>
          <a:p>
            <a:r>
              <a:rPr lang="es-ES" dirty="0" err="1" smtClean="0"/>
              <a:t>Switch</a:t>
            </a:r>
            <a:r>
              <a:rPr lang="es-ES" dirty="0" smtClean="0"/>
              <a:t> de enteros</a:t>
            </a:r>
            <a:endParaRPr lang="es-ES" dirty="0"/>
          </a:p>
        </p:txBody>
      </p:sp>
      <p:sp>
        <p:nvSpPr>
          <p:cNvPr id="5" name="CuadroTexto 4"/>
          <p:cNvSpPr txBox="1"/>
          <p:nvPr/>
        </p:nvSpPr>
        <p:spPr>
          <a:xfrm>
            <a:off x="5330982" y="769545"/>
            <a:ext cx="2163778" cy="369332"/>
          </a:xfrm>
          <a:prstGeom prst="rect">
            <a:avLst/>
          </a:prstGeom>
          <a:noFill/>
        </p:spPr>
        <p:txBody>
          <a:bodyPr wrap="square" rtlCol="0">
            <a:spAutoFit/>
          </a:bodyPr>
          <a:lstStyle/>
          <a:p>
            <a:r>
              <a:rPr lang="es-ES" dirty="0" err="1" smtClean="0"/>
              <a:t>Switch</a:t>
            </a:r>
            <a:r>
              <a:rPr lang="es-ES" dirty="0" smtClean="0"/>
              <a:t> de </a:t>
            </a:r>
            <a:r>
              <a:rPr lang="es-ES" dirty="0" err="1" smtClean="0"/>
              <a:t>String</a:t>
            </a:r>
            <a:endParaRPr lang="es-ES" dirty="0"/>
          </a:p>
        </p:txBody>
      </p:sp>
    </p:spTree>
    <p:extLst>
      <p:ext uri="{BB962C8B-B14F-4D97-AF65-F5344CB8AC3E}">
        <p14:creationId xmlns:p14="http://schemas.microsoft.com/office/powerpoint/2010/main" val="2977907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34169</TotalTime>
  <Words>1348</Words>
  <Application>Microsoft Office PowerPoint</Application>
  <PresentationFormat>Presentación en pantalla (4:3)</PresentationFormat>
  <Paragraphs>81</Paragraphs>
  <Slides>20</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SimSun</vt:lpstr>
      <vt:lpstr>Arial</vt:lpstr>
      <vt:lpstr>Calibri</vt:lpstr>
      <vt:lpstr>Century Gothic</vt:lpstr>
      <vt:lpstr>DejaVu Sans</vt:lpstr>
      <vt:lpstr>Liberation Serif</vt:lpstr>
      <vt:lpstr>Mangal</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231</cp:revision>
  <dcterms:created xsi:type="dcterms:W3CDTF">2011-07-13T23:31:46Z</dcterms:created>
  <dcterms:modified xsi:type="dcterms:W3CDTF">2021-09-29T07:53:38Z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