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3" r:id="rId1"/>
  </p:sldMasterIdLst>
  <p:notesMasterIdLst>
    <p:notesMasterId r:id="rId9"/>
  </p:notesMasterIdLst>
  <p:sldIdLst>
    <p:sldId id="256" r:id="rId2"/>
    <p:sldId id="396" r:id="rId3"/>
    <p:sldId id="423" r:id="rId4"/>
    <p:sldId id="424" r:id="rId5"/>
    <p:sldId id="425" r:id="rId6"/>
    <p:sldId id="426" r:id="rId7"/>
    <p:sldId id="427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29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1D7C12A-0511-4793-99A7-4164784EA45F}" type="slidenum"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706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7609E2E-266E-4560-8EE2-47D2D6CBE4E0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79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628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425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742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993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006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364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57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46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783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083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29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71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24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784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5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724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781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101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3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97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55432" y="1731820"/>
            <a:ext cx="7772040" cy="285403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es-ES" sz="4400" b="1" smtClean="0"/>
              <a:t>1.3. Clases </a:t>
            </a:r>
            <a:r>
              <a:rPr lang="es-ES" sz="4400" b="1" dirty="0" smtClean="0"/>
              <a:t>envolventes</a:t>
            </a:r>
            <a:endParaRPr lang="es-E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1493822" y="1583574"/>
            <a:ext cx="7192979" cy="38303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376127" y="472608"/>
            <a:ext cx="73106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Para cada uno de los tipos de datos primitivos existen una clase de envoltura asociada:</a:t>
            </a:r>
          </a:p>
          <a:p>
            <a:endParaRPr lang="es-ES" dirty="0" smtClean="0"/>
          </a:p>
          <a:p>
            <a:endParaRPr lang="es-ES" dirty="0"/>
          </a:p>
          <a:p>
            <a:endParaRPr lang="en-US" dirty="0" smtClean="0"/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286" y="1269088"/>
            <a:ext cx="3067286" cy="377369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129420" y="5413972"/>
            <a:ext cx="7921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Estas clases proporcionan métodos que permiten manipular el tipo de dato primitivo como si fuese un objeto.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44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321807" y="421438"/>
            <a:ext cx="765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0" i="0" dirty="0">
              <a:solidFill>
                <a:srgbClr val="000000"/>
              </a:solidFill>
              <a:effectLst/>
              <a:latin typeface="Titillium Web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394235" y="690989"/>
            <a:ext cx="714318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PruebaDatosPrimitivos</a:t>
            </a:r>
            <a:r>
              <a:rPr lang="en-US" sz="1600" dirty="0"/>
              <a:t> {</a:t>
            </a:r>
          </a:p>
          <a:p>
            <a:endParaRPr lang="en-US" sz="1600" dirty="0"/>
          </a:p>
          <a:p>
            <a:r>
              <a:rPr lang="en-US" sz="1600" dirty="0"/>
              <a:t> 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Máximo</a:t>
            </a:r>
            <a:r>
              <a:rPr lang="en-US" sz="1600" dirty="0"/>
              <a:t> y </a:t>
            </a:r>
            <a:r>
              <a:rPr lang="en-US" sz="1600" dirty="0" err="1"/>
              <a:t>mínimo</a:t>
            </a:r>
            <a:r>
              <a:rPr lang="en-US" sz="1600" dirty="0"/>
              <a:t> valor para un </a:t>
            </a:r>
            <a:r>
              <a:rPr lang="en-US" sz="1600" dirty="0" err="1"/>
              <a:t>tipo</a:t>
            </a:r>
            <a:r>
              <a:rPr lang="en-US" sz="1600" dirty="0"/>
              <a:t> de </a:t>
            </a:r>
            <a:r>
              <a:rPr lang="en-US" sz="1600" dirty="0" err="1"/>
              <a:t>dato</a:t>
            </a:r>
            <a:r>
              <a:rPr lang="en-US" sz="1600" dirty="0"/>
              <a:t> byte:");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Byte.MIN_VALUE</a:t>
            </a:r>
            <a:r>
              <a:rPr lang="en-US" sz="1600" dirty="0"/>
              <a:t> + " " + </a:t>
            </a:r>
            <a:r>
              <a:rPr lang="en-US" sz="1600" dirty="0" err="1"/>
              <a:t>Byte.MAX_VALUE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Máximo</a:t>
            </a:r>
            <a:r>
              <a:rPr lang="en-US" sz="1600" dirty="0"/>
              <a:t> y </a:t>
            </a:r>
            <a:r>
              <a:rPr lang="en-US" sz="1600" dirty="0" err="1"/>
              <a:t>mínimo</a:t>
            </a:r>
            <a:r>
              <a:rPr lang="en-US" sz="1600" dirty="0"/>
              <a:t> valor para un </a:t>
            </a:r>
            <a:r>
              <a:rPr lang="en-US" sz="1600" dirty="0" err="1"/>
              <a:t>tipo</a:t>
            </a:r>
            <a:r>
              <a:rPr lang="en-US" sz="1600" dirty="0"/>
              <a:t> de </a:t>
            </a:r>
            <a:r>
              <a:rPr lang="en-US" sz="1600" dirty="0" err="1"/>
              <a:t>dato</a:t>
            </a:r>
            <a:r>
              <a:rPr lang="en-US" sz="1600" dirty="0"/>
              <a:t> short:");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Short.MIN_VALUE</a:t>
            </a:r>
            <a:r>
              <a:rPr lang="en-US" sz="1600" dirty="0"/>
              <a:t> + " " + </a:t>
            </a:r>
            <a:r>
              <a:rPr lang="en-US" sz="1600" dirty="0" err="1"/>
              <a:t>Short.MAX_VALUE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Máximo</a:t>
            </a:r>
            <a:r>
              <a:rPr lang="en-US" sz="1600" dirty="0"/>
              <a:t> y </a:t>
            </a:r>
            <a:r>
              <a:rPr lang="en-US" sz="1600" dirty="0" err="1"/>
              <a:t>mínimo</a:t>
            </a:r>
            <a:r>
              <a:rPr lang="en-US" sz="1600" dirty="0"/>
              <a:t> valor para un </a:t>
            </a:r>
            <a:r>
              <a:rPr lang="en-US" sz="1600" dirty="0" err="1"/>
              <a:t>tipo</a:t>
            </a:r>
            <a:r>
              <a:rPr lang="en-US" sz="1600" dirty="0"/>
              <a:t> de </a:t>
            </a:r>
            <a:r>
              <a:rPr lang="en-US" sz="1600" dirty="0" err="1"/>
              <a:t>dato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:");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Integer.MIN_VALUE</a:t>
            </a:r>
            <a:r>
              <a:rPr lang="en-US" sz="1600" dirty="0"/>
              <a:t> + " " + </a:t>
            </a:r>
            <a:r>
              <a:rPr lang="en-US" sz="1600" dirty="0" err="1"/>
              <a:t>Integer.MAX_VALUE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Máximo</a:t>
            </a:r>
            <a:r>
              <a:rPr lang="en-US" sz="1600" dirty="0"/>
              <a:t> y </a:t>
            </a:r>
            <a:r>
              <a:rPr lang="en-US" sz="1600" dirty="0" err="1"/>
              <a:t>mínimo</a:t>
            </a:r>
            <a:r>
              <a:rPr lang="en-US" sz="1600" dirty="0"/>
              <a:t> valor para un </a:t>
            </a:r>
            <a:r>
              <a:rPr lang="en-US" sz="1600" dirty="0" err="1"/>
              <a:t>tipo</a:t>
            </a:r>
            <a:r>
              <a:rPr lang="en-US" sz="1600" dirty="0"/>
              <a:t> de </a:t>
            </a:r>
            <a:r>
              <a:rPr lang="en-US" sz="1600" dirty="0" err="1"/>
              <a:t>dato</a:t>
            </a:r>
            <a:r>
              <a:rPr lang="en-US" sz="1600" dirty="0"/>
              <a:t> long:");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Long.MIN_VALUE</a:t>
            </a:r>
            <a:r>
              <a:rPr lang="en-US" sz="1600" dirty="0"/>
              <a:t> + " " + </a:t>
            </a:r>
            <a:r>
              <a:rPr lang="en-US" sz="1600" dirty="0" err="1"/>
              <a:t>Long.MAX_VALUE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Máximo</a:t>
            </a:r>
            <a:r>
              <a:rPr lang="en-US" sz="1600" dirty="0"/>
              <a:t> y </a:t>
            </a:r>
            <a:r>
              <a:rPr lang="en-US" sz="1600" dirty="0" err="1"/>
              <a:t>mínimo</a:t>
            </a:r>
            <a:r>
              <a:rPr lang="en-US" sz="1600" dirty="0"/>
              <a:t> valor para un </a:t>
            </a:r>
            <a:r>
              <a:rPr lang="en-US" sz="1600" dirty="0" err="1"/>
              <a:t>tipo</a:t>
            </a:r>
            <a:r>
              <a:rPr lang="en-US" sz="1600" dirty="0"/>
              <a:t> de </a:t>
            </a:r>
            <a:r>
              <a:rPr lang="en-US" sz="1600" dirty="0" err="1"/>
              <a:t>dato</a:t>
            </a:r>
            <a:r>
              <a:rPr lang="en-US" sz="1600" dirty="0"/>
              <a:t> float:");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Float.MIN_VALUE</a:t>
            </a:r>
            <a:r>
              <a:rPr lang="en-US" sz="1600" dirty="0"/>
              <a:t> + " " + </a:t>
            </a:r>
            <a:r>
              <a:rPr lang="en-US" sz="1600" dirty="0" err="1"/>
              <a:t>Float.MAX_VALUE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Máximo</a:t>
            </a:r>
            <a:r>
              <a:rPr lang="en-US" sz="1600" dirty="0"/>
              <a:t> y </a:t>
            </a:r>
            <a:r>
              <a:rPr lang="en-US" sz="1600" dirty="0" err="1"/>
              <a:t>mínimo</a:t>
            </a:r>
            <a:r>
              <a:rPr lang="en-US" sz="1600" dirty="0"/>
              <a:t> valor para un </a:t>
            </a:r>
            <a:r>
              <a:rPr lang="en-US" sz="1600" dirty="0" err="1"/>
              <a:t>tipo</a:t>
            </a:r>
            <a:r>
              <a:rPr lang="en-US" sz="1600" dirty="0"/>
              <a:t> de </a:t>
            </a:r>
            <a:r>
              <a:rPr lang="en-US" sz="1600" dirty="0" err="1"/>
              <a:t>dato</a:t>
            </a:r>
            <a:r>
              <a:rPr lang="en-US" sz="1600" dirty="0"/>
              <a:t> double:");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Double.MIN_VALUE</a:t>
            </a:r>
            <a:r>
              <a:rPr lang="en-US" sz="1600" dirty="0"/>
              <a:t> + " " + </a:t>
            </a:r>
            <a:r>
              <a:rPr lang="en-US" sz="1600" dirty="0" err="1"/>
              <a:t>Double.MAX_VALUE</a:t>
            </a:r>
            <a:r>
              <a:rPr lang="en-US" sz="1600" dirty="0"/>
              <a:t>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9646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548143" y="217283"/>
            <a:ext cx="68715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Las conversiones entre los tipos primitivos y sus clases envolventes son automáticas. No es necesario hacer un casting. Para realizarlas se utiliza el </a:t>
            </a:r>
            <a:r>
              <a:rPr lang="es-ES" dirty="0" err="1"/>
              <a:t>Boxing</a:t>
            </a:r>
            <a:r>
              <a:rPr lang="es-ES" dirty="0"/>
              <a:t>/</a:t>
            </a:r>
            <a:r>
              <a:rPr lang="es-ES" dirty="0" err="1"/>
              <a:t>Unboxing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r>
              <a:rPr lang="es-ES" dirty="0" err="1"/>
              <a:t>Boxing</a:t>
            </a:r>
            <a:r>
              <a:rPr lang="es-ES" dirty="0"/>
              <a:t>: Convertir un tipo primitivo en su clase </a:t>
            </a:r>
            <a:r>
              <a:rPr lang="es-ES" dirty="0" err="1"/>
              <a:t>Wrapper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Unboxing</a:t>
            </a:r>
            <a:r>
              <a:rPr lang="es-ES" dirty="0"/>
              <a:t>: Convertir un objeto de una clase  </a:t>
            </a:r>
            <a:r>
              <a:rPr lang="es-ES" dirty="0" err="1"/>
              <a:t>Wrapper</a:t>
            </a:r>
            <a:r>
              <a:rPr lang="es-ES" dirty="0"/>
              <a:t> en su tipo primitivo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475" y="3220958"/>
            <a:ext cx="25622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80241" y="80241"/>
            <a:ext cx="7446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Clase </a:t>
            </a:r>
            <a:r>
              <a:rPr lang="es-ES" dirty="0" err="1"/>
              <a:t>Integer</a:t>
            </a:r>
            <a:endParaRPr lang="es-ES" dirty="0"/>
          </a:p>
          <a:p>
            <a:r>
              <a:rPr lang="es-ES" dirty="0"/>
              <a:t>En la siguiente tabla aparecen algunos métodos de la clase </a:t>
            </a:r>
            <a:r>
              <a:rPr lang="es-ES" dirty="0" err="1"/>
              <a:t>Integer</a:t>
            </a:r>
            <a:r>
              <a:rPr lang="es-ES" dirty="0"/>
              <a:t>. El resto de clases envolventes correspondientes a tipos primitivos numéricos tienen métodos similares.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78" y="1459069"/>
            <a:ext cx="2447925" cy="51530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192" y="1459069"/>
            <a:ext cx="6631808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34561" y="71187"/>
            <a:ext cx="7482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Clase </a:t>
            </a:r>
            <a:r>
              <a:rPr lang="es-ES" dirty="0" err="1"/>
              <a:t>Character</a:t>
            </a:r>
            <a:endParaRPr lang="es-ES" dirty="0"/>
          </a:p>
          <a:p>
            <a:endParaRPr lang="es-ES" dirty="0"/>
          </a:p>
          <a:p>
            <a:r>
              <a:rPr lang="es-ES" dirty="0"/>
              <a:t>Provee una serie de métodos para manipular los datos de tipo </a:t>
            </a:r>
            <a:r>
              <a:rPr lang="es-ES" dirty="0" err="1"/>
              <a:t>char</a:t>
            </a:r>
            <a:r>
              <a:rPr lang="es-ES" dirty="0"/>
              <a:t>. En la siguiente tabla aparecen algunos de estos métodos.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7" y="1430447"/>
            <a:ext cx="4028783" cy="457638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450" y="1430447"/>
            <a:ext cx="4007260" cy="457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0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58432" y="211981"/>
            <a:ext cx="7885568" cy="6234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Ejemplo de uso de la clase </a:t>
            </a:r>
            <a:r>
              <a:rPr lang="es-ES" dirty="0" err="1"/>
              <a:t>Character</a:t>
            </a:r>
            <a:r>
              <a:rPr lang="es-ES" dirty="0"/>
              <a:t>: programa que lee un texto por teclado y muestra cuántos dígitos y letras contiene.</a:t>
            </a:r>
          </a:p>
          <a:p>
            <a:endParaRPr lang="es-ES" dirty="0"/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java.util.Scanner</a:t>
            </a:r>
            <a:r>
              <a:rPr lang="es-ES" dirty="0"/>
              <a:t>;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JavaApplication325 {</a:t>
            </a:r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[] </a:t>
            </a:r>
            <a:r>
              <a:rPr lang="es-ES" dirty="0" err="1"/>
              <a:t>args</a:t>
            </a:r>
            <a:r>
              <a:rPr lang="es-ES" dirty="0"/>
              <a:t>) {</a:t>
            </a:r>
          </a:p>
          <a:p>
            <a:r>
              <a:rPr lang="es-ES" dirty="0"/>
              <a:t>        Scanner </a:t>
            </a:r>
            <a:r>
              <a:rPr lang="es-ES" dirty="0" err="1"/>
              <a:t>sc</a:t>
            </a:r>
            <a:r>
              <a:rPr lang="es-ES" dirty="0"/>
              <a:t> = new Scanner(System.in);</a:t>
            </a:r>
          </a:p>
          <a:p>
            <a:r>
              <a:rPr lang="es-ES" dirty="0"/>
              <a:t>        </a:t>
            </a:r>
            <a:r>
              <a:rPr lang="es-ES" dirty="0" err="1"/>
              <a:t>String</a:t>
            </a:r>
            <a:r>
              <a:rPr lang="es-ES" dirty="0"/>
              <a:t> texto;</a:t>
            </a:r>
          </a:p>
          <a:p>
            <a:r>
              <a:rPr lang="es-ES" dirty="0"/>
              <a:t>       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cuentaCifras</a:t>
            </a:r>
            <a:r>
              <a:rPr lang="es-ES" dirty="0"/>
              <a:t> = 0, </a:t>
            </a:r>
            <a:r>
              <a:rPr lang="es-ES" dirty="0" err="1"/>
              <a:t>cuentaLetras</a:t>
            </a:r>
            <a:r>
              <a:rPr lang="es-ES" dirty="0"/>
              <a:t> = 0;</a:t>
            </a:r>
          </a:p>
          <a:p>
            <a:r>
              <a:rPr lang="es-ES" dirty="0"/>
              <a:t>        </a:t>
            </a:r>
            <a:r>
              <a:rPr lang="es-ES" dirty="0" err="1"/>
              <a:t>System.out.println</a:t>
            </a:r>
            <a:r>
              <a:rPr lang="es-ES" dirty="0"/>
              <a:t>("Introduce texto ");</a:t>
            </a:r>
          </a:p>
          <a:p>
            <a:r>
              <a:rPr lang="es-ES" dirty="0"/>
              <a:t>        texto = </a:t>
            </a:r>
            <a:r>
              <a:rPr lang="es-ES" dirty="0" err="1"/>
              <a:t>sc.nextLine</a:t>
            </a:r>
            <a:r>
              <a:rPr lang="es-ES" dirty="0"/>
              <a:t>();</a:t>
            </a:r>
          </a:p>
          <a:p>
            <a:r>
              <a:rPr lang="es-ES" dirty="0"/>
              <a:t>        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0; i &lt; </a:t>
            </a:r>
            <a:r>
              <a:rPr lang="es-ES" dirty="0" err="1"/>
              <a:t>texto.length</a:t>
            </a:r>
            <a:r>
              <a:rPr lang="es-ES" dirty="0"/>
              <a:t>(); i++) {</a:t>
            </a:r>
          </a:p>
          <a:p>
            <a:r>
              <a:rPr lang="es-ES" dirty="0"/>
              <a:t>    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Character.isDigit</a:t>
            </a:r>
            <a:r>
              <a:rPr lang="es-ES" dirty="0"/>
              <a:t>(</a:t>
            </a:r>
            <a:r>
              <a:rPr lang="es-ES" dirty="0" err="1"/>
              <a:t>texto.charAt</a:t>
            </a:r>
            <a:r>
              <a:rPr lang="es-ES" dirty="0"/>
              <a:t>(i))) {</a:t>
            </a:r>
          </a:p>
          <a:p>
            <a:r>
              <a:rPr lang="es-ES" dirty="0"/>
              <a:t>                </a:t>
            </a:r>
            <a:r>
              <a:rPr lang="es-ES" dirty="0" err="1"/>
              <a:t>cuentaCifras</a:t>
            </a:r>
            <a:r>
              <a:rPr lang="es-ES" dirty="0"/>
              <a:t>++;</a:t>
            </a:r>
          </a:p>
          <a:p>
            <a:r>
              <a:rPr lang="es-ES" dirty="0"/>
              <a:t>            }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Character.isLetter</a:t>
            </a:r>
            <a:r>
              <a:rPr lang="es-ES" dirty="0"/>
              <a:t>(</a:t>
            </a:r>
            <a:r>
              <a:rPr lang="es-ES" dirty="0" err="1"/>
              <a:t>texto.charAt</a:t>
            </a:r>
            <a:r>
              <a:rPr lang="es-ES" dirty="0"/>
              <a:t>(i))) {</a:t>
            </a:r>
          </a:p>
          <a:p>
            <a:r>
              <a:rPr lang="es-ES" dirty="0"/>
              <a:t>                </a:t>
            </a:r>
            <a:r>
              <a:rPr lang="es-ES" dirty="0" err="1"/>
              <a:t>cuentaLetras</a:t>
            </a:r>
            <a:r>
              <a:rPr lang="es-ES" dirty="0"/>
              <a:t>++;</a:t>
            </a:r>
          </a:p>
          <a:p>
            <a:r>
              <a:rPr lang="es-ES" dirty="0"/>
              <a:t>            }</a:t>
            </a:r>
          </a:p>
          <a:p>
            <a:r>
              <a:rPr lang="es-ES" dirty="0"/>
              <a:t>        }</a:t>
            </a:r>
          </a:p>
          <a:p>
            <a:r>
              <a:rPr lang="es-ES" dirty="0"/>
              <a:t>        </a:t>
            </a:r>
            <a:r>
              <a:rPr lang="es-ES" dirty="0" err="1"/>
              <a:t>System.out.println</a:t>
            </a:r>
            <a:r>
              <a:rPr lang="es-ES" dirty="0"/>
              <a:t>("El texto contiene " + </a:t>
            </a:r>
            <a:r>
              <a:rPr lang="es-ES" dirty="0" err="1"/>
              <a:t>cuentaCifras</a:t>
            </a:r>
            <a:r>
              <a:rPr lang="es-ES" dirty="0"/>
              <a:t> + " dígitos");</a:t>
            </a:r>
          </a:p>
          <a:p>
            <a:r>
              <a:rPr lang="es-ES" dirty="0"/>
              <a:t>        </a:t>
            </a:r>
            <a:r>
              <a:rPr lang="es-ES" dirty="0" err="1"/>
              <a:t>System.out.println</a:t>
            </a:r>
            <a:r>
              <a:rPr lang="es-ES" dirty="0"/>
              <a:t>("El texto contiene " + </a:t>
            </a:r>
            <a:r>
              <a:rPr lang="es-ES" dirty="0" err="1"/>
              <a:t>cuentaLetras</a:t>
            </a:r>
            <a:r>
              <a:rPr lang="es-ES" dirty="0"/>
              <a:t> + " letras");</a:t>
            </a:r>
          </a:p>
          <a:p>
            <a:r>
              <a:rPr lang="es-ES" dirty="0"/>
              <a:t>    }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59014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Personalizado 1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000000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34349</TotalTime>
  <Words>433</Words>
  <Application>Microsoft Office PowerPoint</Application>
  <PresentationFormat>Presentación en pantalla (4:3)</PresentationFormat>
  <Paragraphs>60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DejaVu Sans</vt:lpstr>
      <vt:lpstr>Times New Roman</vt:lpstr>
      <vt:lpstr>Titillium Web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subject/>
  <dc:creator>ying</dc:creator>
  <dc:description/>
  <cp:lastModifiedBy>clases</cp:lastModifiedBy>
  <cp:revision>257</cp:revision>
  <dcterms:created xsi:type="dcterms:W3CDTF">2011-07-13T23:31:46Z</dcterms:created>
  <dcterms:modified xsi:type="dcterms:W3CDTF">2021-11-10T08:57:03Z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Indiana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111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115</vt:i4>
  </property>
</Properties>
</file>