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3" r:id="rId1"/>
  </p:sldMasterIdLst>
  <p:notesMasterIdLst>
    <p:notesMasterId r:id="rId10"/>
  </p:notesMasterIdLst>
  <p:sldIdLst>
    <p:sldId id="256" r:id="rId2"/>
    <p:sldId id="396" r:id="rId3"/>
    <p:sldId id="423" r:id="rId4"/>
    <p:sldId id="424" r:id="rId5"/>
    <p:sldId id="425" r:id="rId6"/>
    <p:sldId id="426" r:id="rId7"/>
    <p:sldId id="427" r:id="rId8"/>
    <p:sldId id="428"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56000" y="5078520"/>
            <a:ext cx="6047640" cy="4811040"/>
          </a:xfrm>
          <a:prstGeom prst="rect">
            <a:avLst/>
          </a:prstGeom>
        </p:spPr>
        <p:txBody>
          <a:bodyPr lIns="0" tIns="0" rIns="0" bIns="0"/>
          <a:lstStyle/>
          <a:p>
            <a:r>
              <a:rPr lang="es-E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280680" cy="534240"/>
          </a:xfrm>
          <a:prstGeom prst="rect">
            <a:avLst/>
          </a:prstGeom>
        </p:spPr>
        <p:txBody>
          <a:bodyPr lIns="0" tIns="0" rIns="0" bIns="0"/>
          <a:lstStyle/>
          <a:p>
            <a:r>
              <a:rPr lang="es-ES" sz="1400" b="0" strike="noStrike" spc="-1">
                <a:solidFill>
                  <a:srgbClr val="000000"/>
                </a:solidFill>
                <a:uFill>
                  <a:solidFill>
                    <a:srgbClr val="FFFFFF"/>
                  </a:solidFill>
                </a:uFill>
                <a:latin typeface="Times New Roman"/>
              </a:rPr>
              <a:t> </a:t>
            </a:r>
          </a:p>
        </p:txBody>
      </p:sp>
      <p:sp>
        <p:nvSpPr>
          <p:cNvPr id="119" name="PlaceHolder 3"/>
          <p:cNvSpPr>
            <a:spLocks noGrp="1"/>
          </p:cNvSpPr>
          <p:nvPr>
            <p:ph type="dt"/>
          </p:nvPr>
        </p:nvSpPr>
        <p:spPr>
          <a:xfrm>
            <a:off x="4278960" y="0"/>
            <a:ext cx="3280680" cy="534240"/>
          </a:xfrm>
          <a:prstGeom prst="rect">
            <a:avLst/>
          </a:prstGeom>
        </p:spPr>
        <p:txBody>
          <a:bodyPr lIns="0" tIns="0" rIns="0" bIns="0"/>
          <a:lstStyle/>
          <a:p>
            <a:pPr algn="r"/>
            <a:r>
              <a:rPr lang="es-ES" sz="1400" b="0" strike="noStrike" spc="-1">
                <a:solidFill>
                  <a:srgbClr val="000000"/>
                </a:solidFill>
                <a:uFill>
                  <a:solidFill>
                    <a:srgbClr val="FFFFFF"/>
                  </a:solidFill>
                </a:uFill>
                <a:latin typeface="Times New Roman"/>
              </a:rPr>
              <a:t> </a:t>
            </a:r>
          </a:p>
        </p:txBody>
      </p:sp>
      <p:sp>
        <p:nvSpPr>
          <p:cNvPr id="120" name="PlaceHolder 4"/>
          <p:cNvSpPr>
            <a:spLocks noGrp="1"/>
          </p:cNvSpPr>
          <p:nvPr>
            <p:ph type="ftr"/>
          </p:nvPr>
        </p:nvSpPr>
        <p:spPr>
          <a:xfrm>
            <a:off x="0" y="10157400"/>
            <a:ext cx="3280680" cy="534240"/>
          </a:xfrm>
          <a:prstGeom prst="rect">
            <a:avLst/>
          </a:prstGeom>
        </p:spPr>
        <p:txBody>
          <a:bodyPr lIns="0" tIns="0" rIns="0" bIns="0" anchor="b"/>
          <a:lstStyle/>
          <a:p>
            <a:r>
              <a:rPr lang="es-ES" sz="1400" b="0" strike="noStrike" spc="-1">
                <a:solidFill>
                  <a:srgbClr val="000000"/>
                </a:solidFill>
                <a:uFill>
                  <a:solidFill>
                    <a:srgbClr val="FFFFFF"/>
                  </a:solidFill>
                </a:uFill>
                <a:latin typeface="Times New Roman"/>
              </a:rPr>
              <a:t> </a:t>
            </a:r>
          </a:p>
        </p:txBody>
      </p:sp>
      <p:sp>
        <p:nvSpPr>
          <p:cNvPr id="121" name="PlaceHolder 5"/>
          <p:cNvSpPr>
            <a:spLocks noGrp="1"/>
          </p:cNvSpPr>
          <p:nvPr>
            <p:ph type="sldNum"/>
          </p:nvPr>
        </p:nvSpPr>
        <p:spPr>
          <a:xfrm>
            <a:off x="4278960" y="10157400"/>
            <a:ext cx="3280680" cy="534240"/>
          </a:xfrm>
          <a:prstGeom prst="rect">
            <a:avLst/>
          </a:prstGeom>
        </p:spPr>
        <p:txBody>
          <a:bodyPr lIns="0" tIns="0" rIns="0" bIns="0" anchor="b"/>
          <a:lstStyle/>
          <a:p>
            <a:pPr algn="r"/>
            <a:fld id="{41D7C12A-0511-4793-99A7-4164784EA45F}" type="slidenum">
              <a:rPr lang="es-ES" sz="1400" b="0" strike="noStrike" spc="-1">
                <a:solidFill>
                  <a:srgbClr val="000000"/>
                </a:solidFill>
                <a:uFill>
                  <a:solidFill>
                    <a:srgbClr val="FFFFFF"/>
                  </a:solidFill>
                </a:uFill>
                <a:latin typeface="Times New Roman"/>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7706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07" name="TextShape 2"/>
          <p:cNvSpPr txBox="1"/>
          <p:nvPr/>
        </p:nvSpPr>
        <p:spPr>
          <a:xfrm>
            <a:off x="3884760" y="8685360"/>
            <a:ext cx="2971440" cy="456840"/>
          </a:xfrm>
          <a:prstGeom prst="rect">
            <a:avLst/>
          </a:prstGeom>
          <a:noFill/>
          <a:ln>
            <a:noFill/>
          </a:ln>
        </p:spPr>
        <p:txBody>
          <a:bodyPr anchor="b"/>
          <a:lstStyle/>
          <a:p>
            <a:pPr algn="r">
              <a:lnSpc>
                <a:spcPct val="100000"/>
              </a:lnSpc>
            </a:pPr>
            <a:fld id="{37609E2E-266E-4560-8EE2-47D2D6CBE4E0}" type="slidenum">
              <a:rPr lang="es-ES" sz="1200" b="0" strike="noStrike" spc="-1">
                <a:solidFill>
                  <a:srgbClr val="000000"/>
                </a:solidFill>
                <a:uFill>
                  <a:solidFill>
                    <a:srgbClr val="FFFFFF"/>
                  </a:solidFill>
                </a:uFill>
                <a:latin typeface="+mn-lt"/>
                <a:ea typeface="+mn-ea"/>
              </a:rPr>
              <a:t>1</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99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2</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16284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3</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1425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742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3993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1006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364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257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79461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37835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60838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2029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8871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2824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84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655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4" name="Footer Placeholder 3"/>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724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2781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9101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4133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7970599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122" name="TextShape 1"/>
          <p:cNvSpPr txBox="1"/>
          <p:nvPr/>
        </p:nvSpPr>
        <p:spPr>
          <a:xfrm>
            <a:off x="755432" y="1731820"/>
            <a:ext cx="7772040" cy="2854036"/>
          </a:xfrm>
          <a:prstGeom prst="rect">
            <a:avLst/>
          </a:prstGeom>
          <a:noFill/>
          <a:ln>
            <a:noFill/>
          </a:ln>
        </p:spPr>
        <p:txBody>
          <a:bodyPr anchor="ctr"/>
          <a:lstStyle/>
          <a:p>
            <a:pPr algn="ctr">
              <a:lnSpc>
                <a:spcPct val="100000"/>
              </a:lnSpc>
            </a:pPr>
            <a:r>
              <a:rPr lang="es-ES_tradnl" sz="4400" b="0" strike="noStrike" spc="-1" smtClean="0">
                <a:solidFill>
                  <a:srgbClr val="000000"/>
                </a:solidFill>
                <a:uFill>
                  <a:solidFill>
                    <a:srgbClr val="FFFFFF"/>
                  </a:solidFill>
                </a:uFill>
                <a:latin typeface="Calibri"/>
              </a:rPr>
              <a:t>Tema </a:t>
            </a:r>
            <a:r>
              <a:rPr lang="es-ES_tradnl" sz="4400" b="0" strike="noStrike" spc="-1" smtClean="0">
                <a:solidFill>
                  <a:srgbClr val="000000"/>
                </a:solidFill>
                <a:uFill>
                  <a:solidFill>
                    <a:srgbClr val="FFFFFF"/>
                  </a:solidFill>
                </a:uFill>
                <a:latin typeface="Calibri"/>
              </a:rPr>
              <a:t>2.1</a:t>
            </a:r>
            <a:endParaRPr lang="es-ES_tradnl" sz="4400" b="0" strike="noStrike" spc="-1" dirty="0" smtClean="0">
              <a:solidFill>
                <a:srgbClr val="000000"/>
              </a:solidFill>
              <a:uFill>
                <a:solidFill>
                  <a:srgbClr val="FFFFFF"/>
                </a:solidFill>
              </a:uFill>
              <a:latin typeface="Calibri"/>
            </a:endParaRPr>
          </a:p>
          <a:p>
            <a:pPr algn="ctr"/>
            <a:r>
              <a:rPr lang="es-ES" sz="4400" b="1" dirty="0" smtClean="0"/>
              <a:t>Métodos </a:t>
            </a:r>
            <a:r>
              <a:rPr lang="es-ES" sz="4400" b="1" dirty="0"/>
              <a:t>y atributos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493822" y="1583574"/>
            <a:ext cx="7192979" cy="3830398"/>
          </a:xfrm>
          <a:prstGeom prst="rect">
            <a:avLst/>
          </a:prstGeom>
          <a:noFill/>
          <a:ln>
            <a:noFill/>
          </a:ln>
        </p:spPr>
        <p:style>
          <a:lnRef idx="0">
            <a:scrgbClr r="0" g="0" b="0"/>
          </a:lnRef>
          <a:fillRef idx="0">
            <a:scrgbClr r="0" g="0" b="0"/>
          </a:fillRef>
          <a:effectRef idx="0">
            <a:scrgbClr r="0" g="0" b="0"/>
          </a:effectRef>
          <a:fontRef idx="minor"/>
        </p:style>
        <p:txBody>
          <a:bodyPr/>
          <a:lstStyle/>
          <a:p>
            <a:pPr marL="360">
              <a:lnSpc>
                <a:spcPct val="100000"/>
              </a:lnSpc>
              <a:buClr>
                <a:srgbClr val="000000"/>
              </a:buCl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smtClean="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1376127" y="472608"/>
            <a:ext cx="7310674" cy="4801314"/>
          </a:xfrm>
          <a:prstGeom prst="rect">
            <a:avLst/>
          </a:prstGeom>
        </p:spPr>
        <p:txBody>
          <a:bodyPr wrap="square">
            <a:spAutoFit/>
          </a:bodyPr>
          <a:lstStyle/>
          <a:p>
            <a:r>
              <a:rPr lang="es-ES" b="1" dirty="0"/>
              <a:t>DECLARACIÓN Y USO DE </a:t>
            </a:r>
            <a:r>
              <a:rPr lang="es-ES" b="1" dirty="0" smtClean="0"/>
              <a:t>MÉTODOS</a:t>
            </a:r>
          </a:p>
          <a:p>
            <a:endParaRPr lang="es-ES" b="1" dirty="0"/>
          </a:p>
          <a:p>
            <a:pPr algn="just"/>
            <a:r>
              <a:rPr lang="es-ES" dirty="0"/>
              <a:t>Un método es un trozo de código que puede ser llamado o invocado por el programa principal o por otro método para realizar alguna tarea específica. El término método en Java es equivalente al de subprograma, rutina, subrutina, procedimiento o función en otros lenguajes de programación. El método es llamado por su nombre o identificador seguido por una secuencia de parámetros o argumentos (datos utilizados por el propio método para sus cálculos) entre paréntesis. Cuando el método finaliza sus operaciones, devuelve habitualmente un valor simple al programa que lo llama, que utiliza dicho valor de la forma que le convenga. El tipo de dato devuelto por la sentencia </a:t>
            </a:r>
            <a:r>
              <a:rPr lang="es-ES" dirty="0" err="1"/>
              <a:t>return</a:t>
            </a:r>
            <a:r>
              <a:rPr lang="es-ES" dirty="0"/>
              <a:t> debe coincidir con el tipo de dato declarado en la cabecera del método.</a:t>
            </a:r>
          </a:p>
          <a:p>
            <a:pPr algn="just"/>
            <a:endParaRPr lang="es-ES" dirty="0"/>
          </a:p>
          <a:p>
            <a:pPr algn="just"/>
            <a:r>
              <a:rPr lang="es-ES" dirty="0"/>
              <a:t>Sintaxis de declaración de un método:</a:t>
            </a:r>
          </a:p>
        </p:txBody>
      </p:sp>
      <p:pic>
        <p:nvPicPr>
          <p:cNvPr id="3" name="Imagen 2"/>
          <p:cNvPicPr>
            <a:picLocks noChangeAspect="1"/>
          </p:cNvPicPr>
          <p:nvPr/>
        </p:nvPicPr>
        <p:blipFill>
          <a:blip r:embed="rId3"/>
          <a:stretch>
            <a:fillRect/>
          </a:stretch>
        </p:blipFill>
        <p:spPr>
          <a:xfrm>
            <a:off x="1493822" y="5187211"/>
            <a:ext cx="6896100" cy="1571625"/>
          </a:xfrm>
          <a:prstGeom prst="rect">
            <a:avLst/>
          </a:prstGeom>
        </p:spPr>
      </p:pic>
    </p:spTree>
    <p:extLst>
      <p:ext uri="{BB962C8B-B14F-4D97-AF65-F5344CB8AC3E}">
        <p14:creationId xmlns:p14="http://schemas.microsoft.com/office/powerpoint/2010/main" val="754424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321807" y="421438"/>
            <a:ext cx="7650178" cy="369332"/>
          </a:xfrm>
          <a:prstGeom prst="rect">
            <a:avLst/>
          </a:prstGeom>
          <a:noFill/>
        </p:spPr>
        <p:txBody>
          <a:bodyPr wrap="square" rtlCol="0">
            <a:spAutoFit/>
          </a:bodyPr>
          <a:lstStyle/>
          <a:p>
            <a:endParaRPr lang="es-ES" b="0" i="0" dirty="0">
              <a:solidFill>
                <a:srgbClr val="000000"/>
              </a:solidFill>
              <a:effectLst/>
              <a:latin typeface="Titillium Web"/>
            </a:endParaRPr>
          </a:p>
        </p:txBody>
      </p:sp>
      <p:pic>
        <p:nvPicPr>
          <p:cNvPr id="2" name="Imagen 1"/>
          <p:cNvPicPr>
            <a:picLocks noChangeAspect="1"/>
          </p:cNvPicPr>
          <p:nvPr/>
        </p:nvPicPr>
        <p:blipFill>
          <a:blip r:embed="rId3"/>
          <a:stretch>
            <a:fillRect/>
          </a:stretch>
        </p:blipFill>
        <p:spPr>
          <a:xfrm>
            <a:off x="2076450" y="1666099"/>
            <a:ext cx="4991100" cy="2971800"/>
          </a:xfrm>
          <a:prstGeom prst="rect">
            <a:avLst/>
          </a:prstGeom>
        </p:spPr>
      </p:pic>
      <p:sp>
        <p:nvSpPr>
          <p:cNvPr id="4" name="Rectángulo 3"/>
          <p:cNvSpPr/>
          <p:nvPr/>
        </p:nvSpPr>
        <p:spPr>
          <a:xfrm>
            <a:off x="2286000" y="720603"/>
            <a:ext cx="4572000" cy="646331"/>
          </a:xfrm>
          <a:prstGeom prst="rect">
            <a:avLst/>
          </a:prstGeom>
        </p:spPr>
        <p:txBody>
          <a:bodyPr>
            <a:spAutoFit/>
          </a:bodyPr>
          <a:lstStyle/>
          <a:p>
            <a:r>
              <a:rPr lang="es-ES" dirty="0"/>
              <a:t>Seguidamente se muestra un ejemplo de declaración y uso de un método</a:t>
            </a:r>
          </a:p>
        </p:txBody>
      </p:sp>
      <p:sp>
        <p:nvSpPr>
          <p:cNvPr id="5" name="Rectángulo 4"/>
          <p:cNvSpPr/>
          <p:nvPr/>
        </p:nvSpPr>
        <p:spPr>
          <a:xfrm>
            <a:off x="1321806" y="4937064"/>
            <a:ext cx="7143183" cy="1477328"/>
          </a:xfrm>
          <a:prstGeom prst="rect">
            <a:avLst/>
          </a:prstGeom>
        </p:spPr>
        <p:txBody>
          <a:bodyPr wrap="square">
            <a:spAutoFit/>
          </a:bodyPr>
          <a:lstStyle/>
          <a:p>
            <a:r>
              <a:rPr lang="es-ES" dirty="0" smtClean="0"/>
              <a:t>El método saludar en el ejemplo, requiere pasar una variable </a:t>
            </a:r>
            <a:r>
              <a:rPr lang="es-ES" dirty="0" err="1" smtClean="0"/>
              <a:t>Stirng</a:t>
            </a:r>
            <a:r>
              <a:rPr lang="es-ES" dirty="0" smtClean="0"/>
              <a:t>, por lo que en su llamada y en su definición las variables saludo y cadena han de coincidir en el tipo. Los métodos que no devuelven ningún valor no llevan sentencia </a:t>
            </a:r>
            <a:r>
              <a:rPr lang="es-ES" dirty="0" err="1" smtClean="0"/>
              <a:t>return</a:t>
            </a:r>
            <a:r>
              <a:rPr lang="es-ES" dirty="0" smtClean="0"/>
              <a:t> y en el tipo de dato a devolver se especifica </a:t>
            </a:r>
            <a:r>
              <a:rPr lang="es-ES" dirty="0" err="1" smtClean="0"/>
              <a:t>void</a:t>
            </a:r>
            <a:r>
              <a:rPr lang="es-ES" dirty="0"/>
              <a:t> </a:t>
            </a:r>
            <a:r>
              <a:rPr lang="es-ES" dirty="0" smtClean="0"/>
              <a:t>(“vacío”).</a:t>
            </a:r>
            <a:endParaRPr lang="es-ES" dirty="0"/>
          </a:p>
        </p:txBody>
      </p:sp>
    </p:spTree>
    <p:extLst>
      <p:ext uri="{BB962C8B-B14F-4D97-AF65-F5344CB8AC3E}">
        <p14:creationId xmlns:p14="http://schemas.microsoft.com/office/powerpoint/2010/main" val="3964627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117178" y="217283"/>
            <a:ext cx="7302545" cy="369332"/>
          </a:xfrm>
          <a:prstGeom prst="rect">
            <a:avLst/>
          </a:prstGeom>
        </p:spPr>
        <p:txBody>
          <a:bodyPr wrap="square">
            <a:spAutoFit/>
          </a:bodyPr>
          <a:lstStyle/>
          <a:p>
            <a:pPr algn="just"/>
            <a:r>
              <a:rPr lang="es-ES" dirty="0" smtClean="0"/>
              <a:t>Ejemplos de llamadas a métodos según sus parámetros:</a:t>
            </a:r>
            <a:endParaRPr lang="es-ES" dirty="0"/>
          </a:p>
        </p:txBody>
      </p:sp>
      <p:sp>
        <p:nvSpPr>
          <p:cNvPr id="6" name="Rectángulo 5"/>
          <p:cNvSpPr/>
          <p:nvPr/>
        </p:nvSpPr>
        <p:spPr>
          <a:xfrm>
            <a:off x="1117178" y="4742061"/>
            <a:ext cx="7574149" cy="1200329"/>
          </a:xfrm>
          <a:prstGeom prst="rect">
            <a:avLst/>
          </a:prstGeom>
        </p:spPr>
        <p:txBody>
          <a:bodyPr wrap="square">
            <a:spAutoFit/>
          </a:bodyPr>
          <a:lstStyle/>
          <a:p>
            <a:pPr algn="just"/>
            <a:r>
              <a:rPr lang="es-ES" dirty="0" smtClean="0"/>
              <a:t>saludar1: El método no requiere paso de parámetros, por lo que en la llamada, entre paréntesis, no se especifica ninguna variable. Al no devolver ningún valor, el método se define especificando </a:t>
            </a:r>
            <a:r>
              <a:rPr lang="es-ES" dirty="0" err="1" smtClean="0"/>
              <a:t>void</a:t>
            </a:r>
            <a:r>
              <a:rPr lang="es-ES" dirty="0" smtClean="0"/>
              <a:t> (“</a:t>
            </a:r>
            <a:r>
              <a:rPr lang="es-ES" dirty="0" err="1" smtClean="0"/>
              <a:t>vacio</a:t>
            </a:r>
            <a:r>
              <a:rPr lang="es-ES" dirty="0" smtClean="0"/>
              <a:t>”) en la cabecera de la definición.</a:t>
            </a:r>
            <a:endParaRPr lang="es-ES" dirty="0"/>
          </a:p>
        </p:txBody>
      </p:sp>
      <p:pic>
        <p:nvPicPr>
          <p:cNvPr id="9" name="Imagen 8"/>
          <p:cNvPicPr>
            <a:picLocks noChangeAspect="1"/>
          </p:cNvPicPr>
          <p:nvPr/>
        </p:nvPicPr>
        <p:blipFill>
          <a:blip r:embed="rId2"/>
          <a:stretch>
            <a:fillRect/>
          </a:stretch>
        </p:blipFill>
        <p:spPr>
          <a:xfrm>
            <a:off x="2091727" y="1021662"/>
            <a:ext cx="5105400" cy="3562350"/>
          </a:xfrm>
          <a:prstGeom prst="rect">
            <a:avLst/>
          </a:prstGeom>
        </p:spPr>
      </p:pic>
    </p:spTree>
    <p:extLst>
      <p:ext uri="{BB962C8B-B14F-4D97-AF65-F5344CB8AC3E}">
        <p14:creationId xmlns:p14="http://schemas.microsoft.com/office/powerpoint/2010/main" val="3125445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117178" y="217283"/>
            <a:ext cx="7302545" cy="369332"/>
          </a:xfrm>
          <a:prstGeom prst="rect">
            <a:avLst/>
          </a:prstGeom>
        </p:spPr>
        <p:txBody>
          <a:bodyPr wrap="square">
            <a:spAutoFit/>
          </a:bodyPr>
          <a:lstStyle/>
          <a:p>
            <a:pPr algn="just"/>
            <a:r>
              <a:rPr lang="es-ES" dirty="0" smtClean="0"/>
              <a:t>Ejemplos de llamadas a métodos según sus parámetros:</a:t>
            </a:r>
            <a:endParaRPr lang="es-ES" dirty="0"/>
          </a:p>
        </p:txBody>
      </p:sp>
      <p:sp>
        <p:nvSpPr>
          <p:cNvPr id="6" name="Rectángulo 5"/>
          <p:cNvSpPr/>
          <p:nvPr/>
        </p:nvSpPr>
        <p:spPr>
          <a:xfrm>
            <a:off x="981375" y="4276025"/>
            <a:ext cx="8044930" cy="2585323"/>
          </a:xfrm>
          <a:prstGeom prst="rect">
            <a:avLst/>
          </a:prstGeom>
        </p:spPr>
        <p:txBody>
          <a:bodyPr wrap="square">
            <a:spAutoFit/>
          </a:bodyPr>
          <a:lstStyle/>
          <a:p>
            <a:pPr algn="just"/>
            <a:r>
              <a:rPr lang="es-ES" dirty="0" smtClean="0"/>
              <a:t>saludar2: Al igual que saludar1, no requiere enviar parámetros al método, por lo que en su llamada no se especifican variables dentro de los paréntesis. Sin embargo en la definición se especifica que devuelve una variable tipo </a:t>
            </a:r>
            <a:r>
              <a:rPr lang="es-ES" dirty="0" err="1" smtClean="0"/>
              <a:t>String</a:t>
            </a:r>
            <a:r>
              <a:rPr lang="es-ES" dirty="0" smtClean="0"/>
              <a:t>. Esta variable se llama “saludo”, local al método saludar2, no es accesible fuera del propio método. Al devolver una variable tipo </a:t>
            </a:r>
            <a:r>
              <a:rPr lang="es-ES" dirty="0" err="1" smtClean="0"/>
              <a:t>String</a:t>
            </a:r>
            <a:r>
              <a:rPr lang="es-ES" dirty="0" smtClean="0"/>
              <a:t>, se debe especificar mediante la sentencia “</a:t>
            </a:r>
            <a:r>
              <a:rPr lang="es-ES" dirty="0" err="1" smtClean="0"/>
              <a:t>return</a:t>
            </a:r>
            <a:r>
              <a:rPr lang="es-ES" dirty="0" smtClean="0"/>
              <a:t>” la variable a devolver. En el ejemplo el valor de saludo se almacena en </a:t>
            </a:r>
            <a:r>
              <a:rPr lang="es-ES" dirty="0" err="1" smtClean="0"/>
              <a:t>aux</a:t>
            </a:r>
            <a:r>
              <a:rPr lang="es-ES" dirty="0" smtClean="0"/>
              <a:t>, siempre que devolvamos algún valor se debe almacenar u operar con el.</a:t>
            </a:r>
            <a:endParaRPr lang="es-ES" dirty="0"/>
          </a:p>
        </p:txBody>
      </p:sp>
      <p:pic>
        <p:nvPicPr>
          <p:cNvPr id="2" name="Imagen 1"/>
          <p:cNvPicPr>
            <a:picLocks noChangeAspect="1"/>
          </p:cNvPicPr>
          <p:nvPr/>
        </p:nvPicPr>
        <p:blipFill>
          <a:blip r:embed="rId2"/>
          <a:stretch>
            <a:fillRect/>
          </a:stretch>
        </p:blipFill>
        <p:spPr>
          <a:xfrm>
            <a:off x="1820693" y="730414"/>
            <a:ext cx="5895512" cy="3545611"/>
          </a:xfrm>
          <a:prstGeom prst="rect">
            <a:avLst/>
          </a:prstGeom>
        </p:spPr>
      </p:pic>
    </p:spTree>
    <p:extLst>
      <p:ext uri="{BB962C8B-B14F-4D97-AF65-F5344CB8AC3E}">
        <p14:creationId xmlns:p14="http://schemas.microsoft.com/office/powerpoint/2010/main" val="1733163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117178" y="217283"/>
            <a:ext cx="7302545" cy="369332"/>
          </a:xfrm>
          <a:prstGeom prst="rect">
            <a:avLst/>
          </a:prstGeom>
        </p:spPr>
        <p:txBody>
          <a:bodyPr wrap="square">
            <a:spAutoFit/>
          </a:bodyPr>
          <a:lstStyle/>
          <a:p>
            <a:pPr algn="just"/>
            <a:r>
              <a:rPr lang="es-ES" dirty="0" smtClean="0"/>
              <a:t>Ejemplos de llamadas a métodos según sus parámetros:</a:t>
            </a:r>
            <a:endParaRPr lang="es-ES" dirty="0"/>
          </a:p>
        </p:txBody>
      </p:sp>
      <p:sp>
        <p:nvSpPr>
          <p:cNvPr id="6" name="Rectángulo 5"/>
          <p:cNvSpPr/>
          <p:nvPr/>
        </p:nvSpPr>
        <p:spPr>
          <a:xfrm>
            <a:off x="981375" y="4276025"/>
            <a:ext cx="8044930" cy="1477328"/>
          </a:xfrm>
          <a:prstGeom prst="rect">
            <a:avLst/>
          </a:prstGeom>
        </p:spPr>
        <p:txBody>
          <a:bodyPr wrap="square">
            <a:spAutoFit/>
          </a:bodyPr>
          <a:lstStyle/>
          <a:p>
            <a:pPr algn="just"/>
            <a:r>
              <a:rPr lang="es-ES" dirty="0" smtClean="0"/>
              <a:t>saludar3: Al método se le pasa una variable “saludo” de tipo </a:t>
            </a:r>
            <a:r>
              <a:rPr lang="es-ES" dirty="0" err="1" smtClean="0"/>
              <a:t>String</a:t>
            </a:r>
            <a:r>
              <a:rPr lang="es-ES" dirty="0" smtClean="0"/>
              <a:t>, por lo que en su definición se ha de especificar que recibe una variable del mismo tipo (en el ejemplo </a:t>
            </a:r>
            <a:r>
              <a:rPr lang="es-ES" dirty="0" err="1" smtClean="0"/>
              <a:t>String</a:t>
            </a:r>
            <a:r>
              <a:rPr lang="es-ES" dirty="0" smtClean="0"/>
              <a:t> cadena) dentro de los paréntesis. Como no devuelve ningún valor, se define como </a:t>
            </a:r>
            <a:r>
              <a:rPr lang="es-ES" dirty="0" err="1" smtClean="0"/>
              <a:t>void</a:t>
            </a:r>
            <a:r>
              <a:rPr lang="es-ES" dirty="0" smtClean="0"/>
              <a:t> al tipo de dato a devolver y no se añade la sentencia </a:t>
            </a:r>
            <a:r>
              <a:rPr lang="es-ES" dirty="0" err="1" smtClean="0"/>
              <a:t>return</a:t>
            </a:r>
            <a:r>
              <a:rPr lang="es-ES" dirty="0" smtClean="0"/>
              <a:t>.</a:t>
            </a:r>
            <a:endParaRPr lang="es-ES" dirty="0"/>
          </a:p>
        </p:txBody>
      </p:sp>
      <p:pic>
        <p:nvPicPr>
          <p:cNvPr id="3" name="Imagen 2"/>
          <p:cNvPicPr>
            <a:picLocks noChangeAspect="1"/>
          </p:cNvPicPr>
          <p:nvPr/>
        </p:nvPicPr>
        <p:blipFill>
          <a:blip r:embed="rId2"/>
          <a:stretch>
            <a:fillRect/>
          </a:stretch>
        </p:blipFill>
        <p:spPr>
          <a:xfrm>
            <a:off x="1849693" y="727229"/>
            <a:ext cx="5837513" cy="3408182"/>
          </a:xfrm>
          <a:prstGeom prst="rect">
            <a:avLst/>
          </a:prstGeom>
        </p:spPr>
      </p:pic>
    </p:spTree>
    <p:extLst>
      <p:ext uri="{BB962C8B-B14F-4D97-AF65-F5344CB8AC3E}">
        <p14:creationId xmlns:p14="http://schemas.microsoft.com/office/powerpoint/2010/main" val="4272938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117178" y="217283"/>
            <a:ext cx="7302545" cy="369332"/>
          </a:xfrm>
          <a:prstGeom prst="rect">
            <a:avLst/>
          </a:prstGeom>
        </p:spPr>
        <p:txBody>
          <a:bodyPr wrap="square">
            <a:spAutoFit/>
          </a:bodyPr>
          <a:lstStyle/>
          <a:p>
            <a:pPr algn="just"/>
            <a:r>
              <a:rPr lang="es-ES" dirty="0" smtClean="0"/>
              <a:t>Ejemplos de llamadas a métodos según sus parámetros:</a:t>
            </a:r>
            <a:endParaRPr lang="es-ES" dirty="0"/>
          </a:p>
        </p:txBody>
      </p:sp>
      <p:sp>
        <p:nvSpPr>
          <p:cNvPr id="6" name="Rectángulo 5"/>
          <p:cNvSpPr/>
          <p:nvPr/>
        </p:nvSpPr>
        <p:spPr>
          <a:xfrm>
            <a:off x="990429" y="4493308"/>
            <a:ext cx="8044930" cy="1477328"/>
          </a:xfrm>
          <a:prstGeom prst="rect">
            <a:avLst/>
          </a:prstGeom>
        </p:spPr>
        <p:txBody>
          <a:bodyPr wrap="square">
            <a:spAutoFit/>
          </a:bodyPr>
          <a:lstStyle/>
          <a:p>
            <a:pPr algn="just"/>
            <a:r>
              <a:rPr lang="es-ES" dirty="0" smtClean="0"/>
              <a:t>saludar4: Este método requiere pasar un </a:t>
            </a:r>
            <a:r>
              <a:rPr lang="es-ES" dirty="0" err="1" smtClean="0"/>
              <a:t>String</a:t>
            </a:r>
            <a:r>
              <a:rPr lang="es-ES" dirty="0" smtClean="0"/>
              <a:t> en su llamada como devolver un </a:t>
            </a:r>
            <a:r>
              <a:rPr lang="es-ES" dirty="0" err="1" smtClean="0"/>
              <a:t>String</a:t>
            </a:r>
            <a:r>
              <a:rPr lang="es-ES" dirty="0" smtClean="0"/>
              <a:t>, por ello, en su definición se especifica el tipo de dato a devolver </a:t>
            </a:r>
            <a:r>
              <a:rPr lang="es-ES" dirty="0" err="1" smtClean="0"/>
              <a:t>String</a:t>
            </a:r>
            <a:r>
              <a:rPr lang="es-ES" dirty="0" smtClean="0"/>
              <a:t> y entre paréntesis la variable </a:t>
            </a:r>
            <a:r>
              <a:rPr lang="es-ES" dirty="0" err="1" smtClean="0"/>
              <a:t>String</a:t>
            </a:r>
            <a:r>
              <a:rPr lang="es-ES" dirty="0" smtClean="0"/>
              <a:t> cadena que admite en la llamada(“saludo”). Al devolver un </a:t>
            </a:r>
            <a:r>
              <a:rPr lang="es-ES" dirty="0" err="1" smtClean="0"/>
              <a:t>String</a:t>
            </a:r>
            <a:r>
              <a:rPr lang="es-ES" dirty="0" smtClean="0"/>
              <a:t> es necesario también que el método cuente con la sentencia </a:t>
            </a:r>
            <a:r>
              <a:rPr lang="es-ES" dirty="0" err="1" smtClean="0"/>
              <a:t>return</a:t>
            </a:r>
            <a:r>
              <a:rPr lang="es-ES" dirty="0" smtClean="0"/>
              <a:t>.</a:t>
            </a:r>
            <a:endParaRPr lang="es-ES" dirty="0"/>
          </a:p>
        </p:txBody>
      </p:sp>
      <p:pic>
        <p:nvPicPr>
          <p:cNvPr id="2" name="Imagen 1"/>
          <p:cNvPicPr>
            <a:picLocks noChangeAspect="1"/>
          </p:cNvPicPr>
          <p:nvPr/>
        </p:nvPicPr>
        <p:blipFill>
          <a:blip r:embed="rId2"/>
          <a:stretch>
            <a:fillRect/>
          </a:stretch>
        </p:blipFill>
        <p:spPr>
          <a:xfrm>
            <a:off x="1855187" y="696787"/>
            <a:ext cx="5826526" cy="3686348"/>
          </a:xfrm>
          <a:prstGeom prst="rect">
            <a:avLst/>
          </a:prstGeom>
        </p:spPr>
      </p:pic>
    </p:spTree>
    <p:extLst>
      <p:ext uri="{BB962C8B-B14F-4D97-AF65-F5344CB8AC3E}">
        <p14:creationId xmlns:p14="http://schemas.microsoft.com/office/powerpoint/2010/main" val="591194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59310" y="238584"/>
            <a:ext cx="4486998" cy="461665"/>
          </a:xfrm>
          <a:prstGeom prst="rect">
            <a:avLst/>
          </a:prstGeom>
        </p:spPr>
        <p:txBody>
          <a:bodyPr wrap="none">
            <a:spAutoFit/>
          </a:bodyPr>
          <a:lstStyle/>
          <a:p>
            <a:r>
              <a:rPr lang="es-ES" sz="2400" cap="all" dirty="0">
                <a:solidFill>
                  <a:srgbClr val="222222"/>
                </a:solidFill>
                <a:latin typeface="Podkova"/>
              </a:rPr>
              <a:t>SOBRECARGA DE MÉTODOS</a:t>
            </a:r>
            <a:endParaRPr lang="es-ES" sz="2400" b="0" i="0" cap="all" dirty="0">
              <a:solidFill>
                <a:srgbClr val="222222"/>
              </a:solidFill>
              <a:effectLst/>
              <a:latin typeface="Podkova"/>
            </a:endParaRPr>
          </a:p>
        </p:txBody>
      </p:sp>
      <p:sp>
        <p:nvSpPr>
          <p:cNvPr id="3" name="Rectángulo 2"/>
          <p:cNvSpPr/>
          <p:nvPr/>
        </p:nvSpPr>
        <p:spPr>
          <a:xfrm>
            <a:off x="353085" y="1290893"/>
            <a:ext cx="3720974" cy="4770537"/>
          </a:xfrm>
          <a:prstGeom prst="rect">
            <a:avLst/>
          </a:prstGeom>
        </p:spPr>
        <p:txBody>
          <a:bodyPr wrap="square">
            <a:spAutoFit/>
          </a:bodyPr>
          <a:lstStyle/>
          <a:p>
            <a:pPr algn="just"/>
            <a:r>
              <a:rPr lang="es-ES" sz="1600" dirty="0"/>
              <a:t>Java permite asignar el mismo identificador a distintos métodos, cuya diferencia reside en el tipo o número de parámetros que utilicen. Esto resulta especialmente conveniente cuando se desea llevar a cabo la misma tarea en </a:t>
            </a:r>
            <a:r>
              <a:rPr lang="es-ES" sz="1600" dirty="0" smtClean="0"/>
              <a:t>diferente </a:t>
            </a:r>
            <a:r>
              <a:rPr lang="es-ES" sz="1600" dirty="0"/>
              <a:t>número o tipos de variables. La sobrecarga (</a:t>
            </a:r>
            <a:r>
              <a:rPr lang="es-ES" sz="1600" dirty="0" err="1"/>
              <a:t>overloading</a:t>
            </a:r>
            <a:r>
              <a:rPr lang="es-ES" sz="1600" dirty="0"/>
              <a:t>) de los métodos puede resultar muy útil al efectuar llamadas a un método, ya que en lugar de tener que recordar identificadores de métodos distintos, basta con recordar uno sólo. El compilador se encarga de averiguar cuál de los métodos que comparten identificador debe ejecutar. Por ejemplo:</a:t>
            </a:r>
          </a:p>
        </p:txBody>
      </p:sp>
      <p:pic>
        <p:nvPicPr>
          <p:cNvPr id="4" name="Imagen 3"/>
          <p:cNvPicPr>
            <a:picLocks noChangeAspect="1"/>
          </p:cNvPicPr>
          <p:nvPr/>
        </p:nvPicPr>
        <p:blipFill>
          <a:blip r:embed="rId2"/>
          <a:stretch>
            <a:fillRect/>
          </a:stretch>
        </p:blipFill>
        <p:spPr>
          <a:xfrm>
            <a:off x="4318504" y="1290893"/>
            <a:ext cx="4611231" cy="4836389"/>
          </a:xfrm>
          <a:prstGeom prst="rect">
            <a:avLst/>
          </a:prstGeom>
        </p:spPr>
      </p:pic>
    </p:spTree>
    <p:extLst>
      <p:ext uri="{BB962C8B-B14F-4D97-AF65-F5344CB8AC3E}">
        <p14:creationId xmlns:p14="http://schemas.microsoft.com/office/powerpoint/2010/main" val="1824663536"/>
      </p:ext>
    </p:extLst>
  </p:cSld>
  <p:clrMapOvr>
    <a:masterClrMapping/>
  </p:clrMapOvr>
</p:sld>
</file>

<file path=ppt/theme/theme1.xml><?xml version="1.0" encoding="utf-8"?>
<a:theme xmlns:a="http://schemas.openxmlformats.org/drawingml/2006/main" name="Espiral">
  <a:themeElements>
    <a:clrScheme name="Personalizado 1">
      <a:dk1>
        <a:sysClr val="windowText" lastClr="000000"/>
      </a:dk1>
      <a:lt1>
        <a:sysClr val="window" lastClr="FFFFFF"/>
      </a:lt1>
      <a:dk2>
        <a:srgbClr val="2E5369"/>
      </a:dk2>
      <a:lt2>
        <a:srgbClr val="CFE2E7"/>
      </a:lt2>
      <a:accent1>
        <a:srgbClr val="000000"/>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34296</TotalTime>
  <Words>654</Words>
  <Application>Microsoft Office PowerPoint</Application>
  <PresentationFormat>Presentación en pantalla (4:3)</PresentationFormat>
  <Paragraphs>25</Paragraphs>
  <Slides>8</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8</vt:i4>
      </vt:variant>
    </vt:vector>
  </HeadingPairs>
  <TitlesOfParts>
    <vt:vector size="17" baseType="lpstr">
      <vt:lpstr>Arial</vt:lpstr>
      <vt:lpstr>Calibri</vt:lpstr>
      <vt:lpstr>Century Gothic</vt:lpstr>
      <vt:lpstr>DejaVu Sans</vt:lpstr>
      <vt:lpstr>Podkova</vt:lpstr>
      <vt:lpstr>Times New Roman</vt:lpstr>
      <vt:lpstr>Titillium Web</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Indiana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subject/>
  <dc:creator>ying</dc:creator>
  <dc:description/>
  <cp:lastModifiedBy>clases</cp:lastModifiedBy>
  <cp:revision>250</cp:revision>
  <dcterms:created xsi:type="dcterms:W3CDTF">2011-07-13T23:31:46Z</dcterms:created>
  <dcterms:modified xsi:type="dcterms:W3CDTF">2021-11-15T09:55:20Z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Indiana University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111</vt:i4>
  </property>
  <property fmtid="{D5CDD505-2E9C-101B-9397-08002B2CF9AE}" pid="9" name="PresentationFormat">
    <vt:lpwstr>Presentación en pantalla (4:3)</vt:lpwstr>
  </property>
  <property fmtid="{D5CDD505-2E9C-101B-9397-08002B2CF9AE}" pid="10" name="ScaleCrop">
    <vt:bool>false</vt:bool>
  </property>
  <property fmtid="{D5CDD505-2E9C-101B-9397-08002B2CF9AE}" pid="11" name="ShareDoc">
    <vt:bool>false</vt:bool>
  </property>
  <property fmtid="{D5CDD505-2E9C-101B-9397-08002B2CF9AE}" pid="12" name="Slides">
    <vt:i4>115</vt:i4>
  </property>
</Properties>
</file>