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9"/>
  </p:notesMasterIdLst>
  <p:sldIdLst>
    <p:sldId id="256" r:id="rId2"/>
    <p:sldId id="396" r:id="rId3"/>
    <p:sldId id="423" r:id="rId4"/>
    <p:sldId id="424" r:id="rId5"/>
    <p:sldId id="425" r:id="rId6"/>
    <p:sldId id="426" r:id="rId7"/>
    <p:sldId id="428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9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28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5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55432" y="1731820"/>
            <a:ext cx="7772040" cy="285403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Tema 3</a:t>
            </a:r>
            <a:endParaRPr lang="es-ES_tradnl" sz="4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s-ES" sz="4400" b="1" dirty="0" err="1"/>
              <a:t>Arrays</a:t>
            </a:r>
            <a:r>
              <a:rPr lang="es-ES" sz="4400" b="1" dirty="0"/>
              <a:t> en </a:t>
            </a:r>
            <a:r>
              <a:rPr lang="es-ES" sz="4400" b="1" dirty="0" smtClean="0"/>
              <a:t>Java</a:t>
            </a:r>
            <a:endParaRPr lang="es-E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" sz="3600" b="1" dirty="0"/>
              <a:t>Un </a:t>
            </a:r>
            <a:r>
              <a:rPr lang="es-ES" sz="3600" b="1" dirty="0" err="1"/>
              <a:t>array</a:t>
            </a:r>
            <a:r>
              <a:rPr lang="es-ES" sz="3600" dirty="0"/>
              <a:t> o matriz es </a:t>
            </a:r>
            <a:r>
              <a:rPr lang="es-ES" sz="3600" dirty="0" smtClean="0"/>
              <a:t>como </a:t>
            </a:r>
            <a:r>
              <a:rPr lang="es-ES" sz="3600" b="1" dirty="0" smtClean="0"/>
              <a:t>una </a:t>
            </a:r>
            <a:r>
              <a:rPr lang="es-ES" sz="3600" b="1" dirty="0"/>
              <a:t>variable que puede contener valores múltiples</a:t>
            </a:r>
            <a:r>
              <a:rPr lang="es-ES" sz="3600" dirty="0"/>
              <a:t>, a diferencia de una variable regular que solo puede contener un único valor.</a:t>
            </a: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21807" y="421438"/>
            <a:ext cx="76501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Titillium Web"/>
              </a:rPr>
              <a:t>En Java, todas las matrices se asignan </a:t>
            </a:r>
            <a:r>
              <a:rPr lang="es-ES" dirty="0" err="1" smtClean="0">
                <a:solidFill>
                  <a:srgbClr val="000000"/>
                </a:solidFill>
                <a:latin typeface="Titillium Web"/>
              </a:rPr>
              <a:t>estaticamente</a:t>
            </a:r>
            <a:r>
              <a:rPr lang="es-ES" dirty="0" smtClean="0">
                <a:solidFill>
                  <a:srgbClr val="000000"/>
                </a:solidFill>
                <a:latin typeface="Titillium Web"/>
              </a:rPr>
              <a:t>. </a:t>
            </a:r>
            <a:endParaRPr lang="es-ES" dirty="0" smtClean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Titillium Web"/>
              </a:rPr>
              <a:t>Como las matrices/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arrays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son objetos en Java, cada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tiene asociado una variable de instancia de longitud (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length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) que contiene la cantidad de elementos que la matriz puede contener. (En otras palabras, </a:t>
            </a:r>
            <a:r>
              <a:rPr lang="es-ES" b="1" dirty="0" err="1">
                <a:solidFill>
                  <a:srgbClr val="000000"/>
                </a:solidFill>
                <a:latin typeface="Titillium Web"/>
              </a:rPr>
              <a:t>length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 contiene el tamaño de la matriz</a:t>
            </a:r>
            <a:r>
              <a:rPr lang="es-ES" dirty="0" smtClean="0">
                <a:solidFill>
                  <a:srgbClr val="000000"/>
                </a:solidFill>
                <a:latin typeface="Titillium Web"/>
              </a:rPr>
              <a:t>.)</a:t>
            </a:r>
          </a:p>
          <a:p>
            <a:endParaRPr lang="es-ES" dirty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Titillium Web"/>
              </a:rPr>
              <a:t>Una variable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en Java se declara como otras variables con corchetes </a:t>
            </a:r>
            <a:r>
              <a:rPr lang="es-ES" b="1" dirty="0">
                <a:solidFill>
                  <a:srgbClr val="000000"/>
                </a:solidFill>
                <a:latin typeface="Titillium Web"/>
              </a:rPr>
              <a:t>[]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 después del tipo de datos</a:t>
            </a:r>
            <a:r>
              <a:rPr lang="es-ES" dirty="0" smtClean="0">
                <a:solidFill>
                  <a:srgbClr val="000000"/>
                </a:solidFill>
                <a:latin typeface="Titillium Web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Titillium Web"/>
              </a:rPr>
              <a:t>Las variables en el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están ordenadas y cada una tiene un índice que </a:t>
            </a:r>
            <a:r>
              <a:rPr lang="es-ES" b="1" dirty="0">
                <a:solidFill>
                  <a:srgbClr val="000000"/>
                </a:solidFill>
                <a:latin typeface="Titillium Web"/>
              </a:rPr>
              <a:t>comienza desde 0</a:t>
            </a:r>
            <a:r>
              <a:rPr lang="es-ES" dirty="0" smtClean="0">
                <a:solidFill>
                  <a:srgbClr val="000000"/>
                </a:solidFill>
                <a:latin typeface="Titillium Web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Titillium Web"/>
              </a:rPr>
              <a:t>El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Java también se puede usar como un campo estático, una variable local o un parámetro de método</a:t>
            </a:r>
            <a:r>
              <a:rPr lang="es-ES" dirty="0" smtClean="0">
                <a:solidFill>
                  <a:srgbClr val="000000"/>
                </a:solidFill>
                <a:latin typeface="Titillium Web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Titillium Web"/>
              </a:rPr>
              <a:t>El tamaño de un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debe especificarse mediante un </a:t>
            </a:r>
            <a:r>
              <a:rPr lang="es-ES" b="1" dirty="0">
                <a:solidFill>
                  <a:srgbClr val="000000"/>
                </a:solidFill>
                <a:latin typeface="Titillium Web"/>
              </a:rPr>
              <a:t>valor </a:t>
            </a:r>
            <a:r>
              <a:rPr lang="es-ES" b="1" dirty="0" err="1">
                <a:solidFill>
                  <a:srgbClr val="000000"/>
                </a:solidFill>
                <a:latin typeface="Titillium Web"/>
              </a:rPr>
              <a:t>int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 y no, </a:t>
            </a:r>
            <a:r>
              <a:rPr lang="es-ES" i="1" dirty="0" err="1">
                <a:solidFill>
                  <a:srgbClr val="000000"/>
                </a:solidFill>
                <a:latin typeface="Titillium Web"/>
              </a:rPr>
              <a:t>long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 o </a:t>
            </a:r>
            <a:r>
              <a:rPr lang="es-ES" i="1" dirty="0">
                <a:solidFill>
                  <a:srgbClr val="000000"/>
                </a:solidFill>
                <a:latin typeface="Titillium Web"/>
              </a:rPr>
              <a:t>short</a:t>
            </a:r>
            <a:r>
              <a:rPr lang="es-ES" dirty="0" smtClean="0">
                <a:solidFill>
                  <a:srgbClr val="000000"/>
                </a:solidFill>
                <a:latin typeface="Titillium Web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tillium 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  <a:latin typeface="Titillium Web"/>
              </a:rPr>
              <a:t>El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 puede contener tipos de datos primitivos así como también objetos de una clase según la definición del </a:t>
            </a:r>
            <a:r>
              <a:rPr lang="es-ES" dirty="0" err="1">
                <a:solidFill>
                  <a:srgbClr val="000000"/>
                </a:solidFill>
                <a:latin typeface="Titillium Web"/>
              </a:rPr>
              <a:t>array</a:t>
            </a:r>
            <a:r>
              <a:rPr lang="es-ES" dirty="0">
                <a:solidFill>
                  <a:srgbClr val="000000"/>
                </a:solidFill>
                <a:latin typeface="Titillium Web"/>
              </a:rPr>
              <a:t>. </a:t>
            </a:r>
            <a:endParaRPr lang="es-ES" b="0" i="0" dirty="0">
              <a:solidFill>
                <a:srgbClr val="000000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964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1928" y="389299"/>
            <a:ext cx="6563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declaración de un </a:t>
            </a:r>
            <a:r>
              <a:rPr lang="es-ES" dirty="0" err="1"/>
              <a:t>array</a:t>
            </a:r>
            <a:r>
              <a:rPr lang="es-ES" dirty="0"/>
              <a:t> tiene dos componentes: </a:t>
            </a:r>
            <a:r>
              <a:rPr lang="es-ES" b="1" dirty="0"/>
              <a:t>el tipo y el nombre</a:t>
            </a:r>
            <a:r>
              <a:rPr lang="es-ES" dirty="0"/>
              <a:t>.</a:t>
            </a:r>
          </a:p>
          <a:p>
            <a:r>
              <a:rPr lang="es-ES" b="1" i="1" dirty="0"/>
              <a:t>tipo</a:t>
            </a:r>
            <a:r>
              <a:rPr lang="es-ES" b="1" dirty="0"/>
              <a:t> declara el tipo de elemento del </a:t>
            </a:r>
            <a:r>
              <a:rPr lang="es-ES" b="1" dirty="0" err="1"/>
              <a:t>array</a:t>
            </a:r>
            <a:r>
              <a:rPr lang="es-ES" dirty="0"/>
              <a:t>. El tipo de elemento determina el tipo de datos de cada elemento que comprende la matriz. Al igual que la matriz de tipo </a:t>
            </a:r>
            <a:r>
              <a:rPr lang="es-ES" i="1" dirty="0" err="1"/>
              <a:t>int</a:t>
            </a:r>
            <a:r>
              <a:rPr lang="es-ES" dirty="0"/>
              <a:t>, también podemos crear una matriz de otros tipos de datos primitivos como </a:t>
            </a:r>
            <a:r>
              <a:rPr lang="es-ES" i="1" dirty="0" err="1"/>
              <a:t>char</a:t>
            </a:r>
            <a:r>
              <a:rPr lang="es-ES" i="1" dirty="0"/>
              <a:t>, </a:t>
            </a:r>
            <a:r>
              <a:rPr lang="es-ES" i="1" dirty="0" err="1"/>
              <a:t>float</a:t>
            </a:r>
            <a:r>
              <a:rPr lang="es-ES" i="1" dirty="0"/>
              <a:t>, </a:t>
            </a:r>
            <a:r>
              <a:rPr lang="es-ES" i="1" dirty="0" err="1"/>
              <a:t>double</a:t>
            </a:r>
            <a:r>
              <a:rPr lang="es-ES" dirty="0"/>
              <a:t>..</a:t>
            </a:r>
            <a:r>
              <a:rPr lang="es-ES" dirty="0" err="1"/>
              <a:t>etc</a:t>
            </a:r>
            <a:r>
              <a:rPr lang="es-ES" dirty="0"/>
              <a:t> o tipo de datos definido por el usuario (objetos de una clase). Por lo tanto, el tipo de elemento para la matriz determina el tipo de datos que la matriz contendrá.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75" y="3771976"/>
            <a:ext cx="4979867" cy="19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1" y="1138674"/>
            <a:ext cx="4072360" cy="45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84357" y="280657"/>
            <a:ext cx="724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Instanciando un </a:t>
            </a:r>
            <a:r>
              <a:rPr lang="es-ES" sz="2800" b="1" dirty="0" err="1"/>
              <a:t>array</a:t>
            </a:r>
            <a:r>
              <a:rPr lang="es-ES" sz="2800" b="1" dirty="0"/>
              <a:t> en Java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19694" y="997011"/>
            <a:ext cx="720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un </a:t>
            </a:r>
            <a:r>
              <a:rPr lang="es-ES" dirty="0" err="1"/>
              <a:t>array</a:t>
            </a:r>
            <a:r>
              <a:rPr lang="es-ES" dirty="0"/>
              <a:t> se declara, solo se crea una referencia del </a:t>
            </a:r>
            <a:r>
              <a:rPr lang="es-ES" dirty="0" err="1"/>
              <a:t>array</a:t>
            </a:r>
            <a:r>
              <a:rPr lang="es-ES" dirty="0"/>
              <a:t>. Para realmente crear o dar memoria al </a:t>
            </a:r>
            <a:r>
              <a:rPr lang="es-ES" dirty="0" err="1"/>
              <a:t>array</a:t>
            </a:r>
            <a:r>
              <a:rPr lang="es-ES" dirty="0"/>
              <a:t> (a partir de aquí solo mencionaré a </a:t>
            </a:r>
            <a:r>
              <a:rPr lang="es-ES" dirty="0" err="1"/>
              <a:t>array</a:t>
            </a:r>
            <a:r>
              <a:rPr lang="es-ES" dirty="0"/>
              <a:t>, y no matriz o arreglo), puede crear un </a:t>
            </a:r>
            <a:r>
              <a:rPr lang="es-ES" dirty="0" err="1"/>
              <a:t>array</a:t>
            </a:r>
            <a:r>
              <a:rPr lang="es-ES" dirty="0"/>
              <a:t> de la siguiente manera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4" y="2197340"/>
            <a:ext cx="7072868" cy="3035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94" y="5429691"/>
            <a:ext cx="7072868" cy="12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93410" y="189295"/>
            <a:ext cx="71793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Accediendo a los elementos del </a:t>
            </a:r>
            <a:r>
              <a:rPr lang="es-ES" sz="3200" b="1" dirty="0" err="1"/>
              <a:t>Array</a:t>
            </a:r>
            <a:r>
              <a:rPr lang="es-ES" sz="3200" b="1" dirty="0"/>
              <a:t> usando el bucle </a:t>
            </a:r>
            <a:r>
              <a:rPr lang="es-ES" sz="3200" b="1" dirty="0" err="1"/>
              <a:t>for</a:t>
            </a:r>
            <a:endParaRPr lang="es-ES" sz="3200" b="1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59255" y="1711105"/>
            <a:ext cx="771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cada elemento del </a:t>
            </a:r>
            <a:r>
              <a:rPr lang="es-ES" dirty="0" err="1"/>
              <a:t>array</a:t>
            </a:r>
            <a:r>
              <a:rPr lang="es-ES" dirty="0"/>
              <a:t> se accede a través de su índice. El índice comienza con 0 y termina en (tamaño total del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/>
              <a:t>-</a:t>
            </a:r>
            <a:r>
              <a:rPr lang="es-ES" dirty="0" smtClean="0"/>
              <a:t>1). </a:t>
            </a:r>
            <a:r>
              <a:rPr lang="es-ES" dirty="0"/>
              <a:t>Se puede acceder a todos los elementos de la matriz usando el bucle </a:t>
            </a:r>
            <a:r>
              <a:rPr lang="es-ES" dirty="0" err="1"/>
              <a:t>for</a:t>
            </a:r>
            <a:r>
              <a:rPr lang="es-ES" dirty="0"/>
              <a:t> en Java.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8" y="3502293"/>
            <a:ext cx="6866464" cy="22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34214</TotalTime>
  <Words>175</Words>
  <Application>Microsoft Office PowerPoint</Application>
  <PresentationFormat>Presentación en pantalla (4:3)</PresentationFormat>
  <Paragraphs>28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DejaVu Sans</vt:lpstr>
      <vt:lpstr>Times New Roman</vt:lpstr>
      <vt:lpstr>Titillium Web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Clases</cp:lastModifiedBy>
  <cp:revision>237</cp:revision>
  <dcterms:created xsi:type="dcterms:W3CDTF">2011-07-13T23:31:46Z</dcterms:created>
  <dcterms:modified xsi:type="dcterms:W3CDTF">2022-12-12T10:58:28Z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