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12"/>
  </p:notesMasterIdLst>
  <p:sldIdLst>
    <p:sldId id="256" r:id="rId2"/>
    <p:sldId id="396" r:id="rId3"/>
    <p:sldId id="423" r:id="rId4"/>
    <p:sldId id="424" r:id="rId5"/>
    <p:sldId id="425" r:id="rId6"/>
    <p:sldId id="426" r:id="rId7"/>
    <p:sldId id="427" r:id="rId8"/>
    <p:sldId id="428" r:id="rId9"/>
    <p:sldId id="429" r:id="rId10"/>
    <p:sldId id="430"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tIns="0" rIns="0" bIns="0"/>
          <a:lstStyle/>
          <a:p>
            <a:r>
              <a:rPr lang="es-E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280680" cy="534240"/>
          </a:xfrm>
          <a:prstGeom prst="rect">
            <a:avLst/>
          </a:prstGeom>
        </p:spPr>
        <p:txBody>
          <a:bodyPr lIns="0" tIns="0" rIns="0" bIns="0"/>
          <a:lstStyle/>
          <a:p>
            <a:r>
              <a:rPr lang="es-ES" sz="1400" b="0" strike="noStrike" spc="-1">
                <a:solidFill>
                  <a:srgbClr val="000000"/>
                </a:solidFill>
                <a:uFill>
                  <a:solidFill>
                    <a:srgbClr val="FFFFFF"/>
                  </a:solidFill>
                </a:uFill>
                <a:latin typeface="Times New Roman"/>
              </a:rPr>
              <a:t> </a:t>
            </a:r>
          </a:p>
        </p:txBody>
      </p:sp>
      <p:sp>
        <p:nvSpPr>
          <p:cNvPr id="119" name="PlaceHolder 3"/>
          <p:cNvSpPr>
            <a:spLocks noGrp="1"/>
          </p:cNvSpPr>
          <p:nvPr>
            <p:ph type="dt"/>
          </p:nvPr>
        </p:nvSpPr>
        <p:spPr>
          <a:xfrm>
            <a:off x="4278960" y="0"/>
            <a:ext cx="3280680" cy="534240"/>
          </a:xfrm>
          <a:prstGeom prst="rect">
            <a:avLst/>
          </a:prstGeom>
        </p:spPr>
        <p:txBody>
          <a:bodyPr lIns="0" tIns="0" rIns="0" bIns="0"/>
          <a:lstStyle/>
          <a:p>
            <a:pPr algn="r"/>
            <a:r>
              <a:rPr lang="es-ES" sz="1400" b="0" strike="noStrike" spc="-1">
                <a:solidFill>
                  <a:srgbClr val="000000"/>
                </a:solidFill>
                <a:uFill>
                  <a:solidFill>
                    <a:srgbClr val="FFFFFF"/>
                  </a:solidFill>
                </a:uFill>
                <a:latin typeface="Times New Roman"/>
              </a:rPr>
              <a:t> </a:t>
            </a:r>
          </a:p>
        </p:txBody>
      </p:sp>
      <p:sp>
        <p:nvSpPr>
          <p:cNvPr id="120" name="PlaceHolder 4"/>
          <p:cNvSpPr>
            <a:spLocks noGrp="1"/>
          </p:cNvSpPr>
          <p:nvPr>
            <p:ph type="ftr"/>
          </p:nvPr>
        </p:nvSpPr>
        <p:spPr>
          <a:xfrm>
            <a:off x="0" y="10157400"/>
            <a:ext cx="3280680" cy="534240"/>
          </a:xfrm>
          <a:prstGeom prst="rect">
            <a:avLst/>
          </a:prstGeom>
        </p:spPr>
        <p:txBody>
          <a:bodyPr lIns="0" tIns="0" rIns="0" bIns="0" anchor="b"/>
          <a:lstStyle/>
          <a:p>
            <a:r>
              <a:rPr lang="es-ES" sz="1400" b="0" strike="noStrike" spc="-1">
                <a:solidFill>
                  <a:srgbClr val="000000"/>
                </a:solidFill>
                <a:uFill>
                  <a:solidFill>
                    <a:srgbClr val="FFFFFF"/>
                  </a:solidFill>
                </a:uFill>
                <a:latin typeface="Times New Roman"/>
              </a:rPr>
              <a:t> </a:t>
            </a:r>
          </a:p>
        </p:txBody>
      </p:sp>
      <p:sp>
        <p:nvSpPr>
          <p:cNvPr id="121" name="PlaceHolder 5"/>
          <p:cNvSpPr>
            <a:spLocks noGrp="1"/>
          </p:cNvSpPr>
          <p:nvPr>
            <p:ph type="sldNum"/>
          </p:nvPr>
        </p:nvSpPr>
        <p:spPr>
          <a:xfrm>
            <a:off x="4278960" y="10157400"/>
            <a:ext cx="3280680" cy="534240"/>
          </a:xfrm>
          <a:prstGeom prst="rect">
            <a:avLst/>
          </a:prstGeom>
        </p:spPr>
        <p:txBody>
          <a:bodyPr lIns="0" tIns="0" rIns="0" bIns="0" anchor="b"/>
          <a:lstStyle/>
          <a:p>
            <a:pPr algn="r"/>
            <a:fld id="{41D7C12A-0511-4793-99A7-4164784EA45F}" type="slidenum">
              <a:rPr lang="es-ES" sz="1400" b="0" strike="noStrike" spc="-1">
                <a:solidFill>
                  <a:srgbClr val="000000"/>
                </a:solidFill>
                <a:uFill>
                  <a:solidFill>
                    <a:srgbClr val="FFFFFF"/>
                  </a:solidFill>
                </a:uFill>
                <a:latin typeface="Times New Roman"/>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7706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07" name="TextShape 2"/>
          <p:cNvSpPr txBox="1"/>
          <p:nvPr/>
        </p:nvSpPr>
        <p:spPr>
          <a:xfrm>
            <a:off x="3884760" y="8685360"/>
            <a:ext cx="2971440" cy="456840"/>
          </a:xfrm>
          <a:prstGeom prst="rect">
            <a:avLst/>
          </a:prstGeom>
          <a:noFill/>
          <a:ln>
            <a:noFill/>
          </a:ln>
        </p:spPr>
        <p:txBody>
          <a:bodyPr anchor="b"/>
          <a:lstStyle/>
          <a:p>
            <a:pPr algn="r">
              <a:lnSpc>
                <a:spcPct val="100000"/>
              </a:lnSpc>
            </a:pPr>
            <a:fld id="{37609E2E-266E-4560-8EE2-47D2D6CBE4E0}" type="slidenum">
              <a:rPr lang="es-ES" sz="1200" b="0" strike="noStrike" spc="-1">
                <a:solidFill>
                  <a:srgbClr val="000000"/>
                </a:solidFill>
                <a:uFill>
                  <a:solidFill>
                    <a:srgbClr val="FFFFFF"/>
                  </a:solidFill>
                </a:uFill>
                <a:latin typeface="+mn-lt"/>
                <a:ea typeface="+mn-ea"/>
              </a:rPr>
              <a:t>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9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16284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1425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74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99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0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6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57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946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783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60838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029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871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282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84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5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724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78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101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1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7059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2" name="TextShape 1"/>
          <p:cNvSpPr txBox="1"/>
          <p:nvPr/>
        </p:nvSpPr>
        <p:spPr>
          <a:xfrm>
            <a:off x="755432" y="1731820"/>
            <a:ext cx="7772040" cy="2854036"/>
          </a:xfrm>
          <a:prstGeom prst="rect">
            <a:avLst/>
          </a:prstGeom>
          <a:noFill/>
          <a:ln>
            <a:noFill/>
          </a:ln>
        </p:spPr>
        <p:txBody>
          <a:bodyPr anchor="ctr"/>
          <a:lstStyle/>
          <a:p>
            <a:pPr algn="ctr">
              <a:lnSpc>
                <a:spcPct val="100000"/>
              </a:lnSpc>
            </a:pPr>
            <a:r>
              <a:rPr lang="es-ES_tradnl" sz="4400" b="0" strike="noStrike" spc="-1" smtClean="0">
                <a:solidFill>
                  <a:srgbClr val="000000"/>
                </a:solidFill>
                <a:uFill>
                  <a:solidFill>
                    <a:srgbClr val="FFFFFF"/>
                  </a:solidFill>
                </a:uFill>
                <a:latin typeface="Calibri"/>
              </a:rPr>
              <a:t>Tema </a:t>
            </a:r>
            <a:r>
              <a:rPr lang="es-ES_tradnl" sz="4400" b="0" strike="noStrike" spc="-1" smtClean="0">
                <a:solidFill>
                  <a:srgbClr val="000000"/>
                </a:solidFill>
                <a:uFill>
                  <a:solidFill>
                    <a:srgbClr val="FFFFFF"/>
                  </a:solidFill>
                </a:uFill>
                <a:latin typeface="Calibri"/>
              </a:rPr>
              <a:t>4.2</a:t>
            </a:r>
            <a:endParaRPr lang="es-ES_tradnl" sz="4400" b="0" strike="noStrike" spc="-1" dirty="0" smtClean="0">
              <a:solidFill>
                <a:srgbClr val="000000"/>
              </a:solidFill>
              <a:uFill>
                <a:solidFill>
                  <a:srgbClr val="FFFFFF"/>
                </a:solidFill>
              </a:uFill>
              <a:latin typeface="Calibri"/>
            </a:endParaRPr>
          </a:p>
          <a:p>
            <a:pPr algn="ctr"/>
            <a:r>
              <a:rPr lang="es-ES" sz="4400" b="1" dirty="0" smtClean="0"/>
              <a:t>Métodos estáticos</a:t>
            </a:r>
            <a:endParaRPr lang="es-ES" sz="44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20981" y="425513"/>
            <a:ext cx="6464175" cy="3693319"/>
          </a:xfrm>
          <a:prstGeom prst="rect">
            <a:avLst/>
          </a:prstGeom>
          <a:noFill/>
        </p:spPr>
        <p:txBody>
          <a:bodyPr wrap="square" rtlCol="0">
            <a:spAutoFit/>
          </a:bodyPr>
          <a:lstStyle/>
          <a:p>
            <a:r>
              <a:rPr lang="es-ES" dirty="0"/>
              <a:t>La ejecución del proyecto genera una salida</a:t>
            </a:r>
            <a:r>
              <a:rPr lang="es-ES" dirty="0" smtClean="0"/>
              <a:t>:</a:t>
            </a:r>
          </a:p>
          <a:p>
            <a:endParaRPr lang="es-ES" dirty="0"/>
          </a:p>
          <a:p>
            <a:endParaRPr lang="es-ES" dirty="0" smtClean="0"/>
          </a:p>
          <a:p>
            <a:endParaRPr lang="es-ES" dirty="0"/>
          </a:p>
          <a:p>
            <a:endParaRPr lang="es-ES" dirty="0" smtClean="0"/>
          </a:p>
          <a:p>
            <a:endParaRPr lang="es-ES" dirty="0" smtClean="0"/>
          </a:p>
          <a:p>
            <a:endParaRPr lang="es-ES" dirty="0"/>
          </a:p>
          <a:p>
            <a:endParaRPr lang="es-ES" dirty="0" smtClean="0"/>
          </a:p>
          <a:p>
            <a:endParaRPr lang="es-ES" dirty="0"/>
          </a:p>
          <a:p>
            <a:endParaRPr lang="es-ES" dirty="0"/>
          </a:p>
          <a:p>
            <a:r>
              <a:rPr lang="es-ES" dirty="0"/>
              <a:t>No es obligatorio que una clase defina todos sus métodos estáticos, veremos con un ejemplo como podemos tener métodos estáticos y no estáticos.</a:t>
            </a:r>
          </a:p>
        </p:txBody>
      </p:sp>
      <p:pic>
        <p:nvPicPr>
          <p:cNvPr id="3" name="Imagen 2"/>
          <p:cNvPicPr>
            <a:picLocks noChangeAspect="1"/>
          </p:cNvPicPr>
          <p:nvPr/>
        </p:nvPicPr>
        <p:blipFill>
          <a:blip r:embed="rId2"/>
          <a:stretch>
            <a:fillRect/>
          </a:stretch>
        </p:blipFill>
        <p:spPr>
          <a:xfrm>
            <a:off x="2639696" y="1700672"/>
            <a:ext cx="3267075" cy="1143000"/>
          </a:xfrm>
          <a:prstGeom prst="rect">
            <a:avLst/>
          </a:prstGeom>
        </p:spPr>
      </p:pic>
    </p:spTree>
    <p:extLst>
      <p:ext uri="{BB962C8B-B14F-4D97-AF65-F5344CB8AC3E}">
        <p14:creationId xmlns:p14="http://schemas.microsoft.com/office/powerpoint/2010/main" val="375777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376127" y="472608"/>
            <a:ext cx="7310674" cy="4801314"/>
          </a:xfrm>
          <a:prstGeom prst="rect">
            <a:avLst/>
          </a:prstGeom>
        </p:spPr>
        <p:txBody>
          <a:bodyPr wrap="square">
            <a:spAutoFit/>
          </a:bodyPr>
          <a:lstStyle/>
          <a:p>
            <a:r>
              <a:rPr lang="es-ES" b="1" dirty="0"/>
              <a:t>DECLARACIÓN Y USO DE </a:t>
            </a:r>
            <a:r>
              <a:rPr lang="es-ES" b="1" dirty="0" smtClean="0"/>
              <a:t>MÉTODOS ESTÁTICOS</a:t>
            </a:r>
          </a:p>
          <a:p>
            <a:endParaRPr lang="es-ES" b="1" dirty="0"/>
          </a:p>
          <a:p>
            <a:r>
              <a:rPr lang="es-ES" dirty="0" smtClean="0"/>
              <a:t>Según los conceptos </a:t>
            </a:r>
            <a:r>
              <a:rPr lang="es-ES" dirty="0"/>
              <a:t>de POO (Programación Orientada a Objetos) </a:t>
            </a:r>
            <a:r>
              <a:rPr lang="es-ES" dirty="0" smtClean="0"/>
              <a:t>los </a:t>
            </a:r>
            <a:r>
              <a:rPr lang="es-ES" dirty="0"/>
              <a:t>atributos que se definen en una clase reservan espacio </a:t>
            </a:r>
            <a:r>
              <a:rPr lang="es-ES" dirty="0" smtClean="0"/>
              <a:t>de </a:t>
            </a:r>
            <a:r>
              <a:rPr lang="es-ES" dirty="0"/>
              <a:t>forma independiente para cada </a:t>
            </a:r>
            <a:r>
              <a:rPr lang="es-ES" b="1" dirty="0"/>
              <a:t>instancia</a:t>
            </a:r>
            <a:r>
              <a:rPr lang="es-ES" dirty="0"/>
              <a:t> de la misma.</a:t>
            </a:r>
          </a:p>
          <a:p>
            <a:r>
              <a:rPr lang="es-ES" dirty="0"/>
              <a:t>A diferencia de los </a:t>
            </a:r>
            <a:r>
              <a:rPr lang="es-ES" dirty="0" smtClean="0"/>
              <a:t>anteriores, </a:t>
            </a:r>
            <a:r>
              <a:rPr lang="es-ES" dirty="0"/>
              <a:t>los atributos estáticos tienen un comportamiento muy distinto a los atributos vistos hasta el momento. Un atributo estático reserva espacio para el mismo indistintamente que definamos un objeto de dicha clase. En caso de crear varios objetos de dicha clase todas las instancias acceden al mismo atributo estático.</a:t>
            </a:r>
          </a:p>
          <a:p>
            <a:r>
              <a:rPr lang="es-ES" dirty="0"/>
              <a:t>Para declarar un atributo de tipo estático agregamos el modificador '</a:t>
            </a:r>
            <a:r>
              <a:rPr lang="es-ES" dirty="0" err="1"/>
              <a:t>static</a:t>
            </a:r>
            <a:r>
              <a:rPr lang="es-ES" dirty="0"/>
              <a:t>' en su definición</a:t>
            </a:r>
            <a:r>
              <a:rPr lang="es-ES" dirty="0" smtClean="0"/>
              <a:t>:</a:t>
            </a:r>
          </a:p>
          <a:p>
            <a:endParaRPr lang="es-ES" dirty="0"/>
          </a:p>
          <a:p>
            <a:endParaRPr lang="en-US" dirty="0" smtClean="0"/>
          </a:p>
          <a:p>
            <a:endParaRPr lang="es-ES" dirty="0"/>
          </a:p>
        </p:txBody>
      </p:sp>
    </p:spTree>
    <p:extLst>
      <p:ext uri="{BB962C8B-B14F-4D97-AF65-F5344CB8AC3E}">
        <p14:creationId xmlns:p14="http://schemas.microsoft.com/office/powerpoint/2010/main" val="75442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21807" y="421438"/>
            <a:ext cx="7650178" cy="369332"/>
          </a:xfrm>
          <a:prstGeom prst="rect">
            <a:avLst/>
          </a:prstGeom>
          <a:noFill/>
        </p:spPr>
        <p:txBody>
          <a:bodyPr wrap="square" rtlCol="0">
            <a:spAutoFit/>
          </a:bodyPr>
          <a:lstStyle/>
          <a:p>
            <a:endParaRPr lang="es-ES" b="0" i="0" dirty="0">
              <a:solidFill>
                <a:srgbClr val="000000"/>
              </a:solidFill>
              <a:effectLst/>
              <a:latin typeface="Titillium Web"/>
            </a:endParaRPr>
          </a:p>
        </p:txBody>
      </p:sp>
      <p:sp>
        <p:nvSpPr>
          <p:cNvPr id="5" name="Rectángulo 4"/>
          <p:cNvSpPr/>
          <p:nvPr/>
        </p:nvSpPr>
        <p:spPr>
          <a:xfrm>
            <a:off x="1575304" y="1125556"/>
            <a:ext cx="7143183" cy="5355312"/>
          </a:xfrm>
          <a:prstGeom prst="rect">
            <a:avLst/>
          </a:prstGeom>
        </p:spPr>
        <p:txBody>
          <a:bodyPr wrap="square">
            <a:spAutoFit/>
          </a:bodyPr>
          <a:lstStyle/>
          <a:p>
            <a:r>
              <a:rPr lang="en-US" dirty="0"/>
              <a:t>public class </a:t>
            </a:r>
            <a:r>
              <a:rPr lang="en-US" dirty="0" err="1"/>
              <a:t>Matematica</a:t>
            </a:r>
            <a:r>
              <a:rPr lang="en-US" dirty="0"/>
              <a:t> {</a:t>
            </a:r>
          </a:p>
          <a:p>
            <a:r>
              <a:rPr lang="en-US" dirty="0"/>
              <a:t>    public static float PI = 3.1416f;</a:t>
            </a:r>
          </a:p>
          <a:p>
            <a:r>
              <a:rPr lang="en-US" dirty="0"/>
              <a:t>}</a:t>
            </a:r>
          </a:p>
          <a:p>
            <a:r>
              <a:rPr lang="en-US" dirty="0"/>
              <a:t>public class </a:t>
            </a:r>
            <a:r>
              <a:rPr lang="en-US" dirty="0" err="1"/>
              <a:t>Prueba</a:t>
            </a:r>
            <a:r>
              <a:rPr lang="en-US" dirty="0"/>
              <a:t> {</a:t>
            </a:r>
          </a:p>
          <a:p>
            <a:r>
              <a:rPr lang="en-US" dirty="0"/>
              <a:t>    public static void main(String </a:t>
            </a:r>
            <a:r>
              <a:rPr lang="en-US" dirty="0" err="1"/>
              <a:t>arg</a:t>
            </a:r>
            <a:r>
              <a:rPr lang="en-US" dirty="0"/>
              <a:t> []) {</a:t>
            </a:r>
          </a:p>
          <a:p>
            <a:r>
              <a:rPr lang="en-US" dirty="0"/>
              <a:t>        </a:t>
            </a:r>
            <a:r>
              <a:rPr lang="en-US" dirty="0" err="1"/>
              <a:t>System.out.println</a:t>
            </a:r>
            <a:r>
              <a:rPr lang="en-US" dirty="0"/>
              <a:t>(</a:t>
            </a:r>
            <a:r>
              <a:rPr lang="en-US" dirty="0" err="1"/>
              <a:t>Matematica.PI</a:t>
            </a:r>
            <a:r>
              <a:rPr lang="en-US" dirty="0"/>
              <a:t>);</a:t>
            </a:r>
          </a:p>
          <a:p>
            <a:r>
              <a:rPr lang="en-US" dirty="0"/>
              <a:t>    }</a:t>
            </a:r>
          </a:p>
          <a:p>
            <a:r>
              <a:rPr lang="en-US" dirty="0"/>
              <a:t>}</a:t>
            </a:r>
          </a:p>
          <a:p>
            <a:endParaRPr lang="es-ES" dirty="0" smtClean="0"/>
          </a:p>
          <a:p>
            <a:endParaRPr lang="es-ES" dirty="0"/>
          </a:p>
          <a:p>
            <a:r>
              <a:rPr lang="es-ES" dirty="0" smtClean="0"/>
              <a:t>La </a:t>
            </a:r>
            <a:r>
              <a:rPr lang="es-ES" dirty="0"/>
              <a:t>clase </a:t>
            </a:r>
            <a:r>
              <a:rPr lang="es-ES" dirty="0" err="1"/>
              <a:t>Matematica</a:t>
            </a:r>
            <a:r>
              <a:rPr lang="es-ES" dirty="0"/>
              <a:t> define un atributo estático:</a:t>
            </a:r>
          </a:p>
          <a:p>
            <a:endParaRPr lang="es-ES" dirty="0"/>
          </a:p>
          <a:p>
            <a:r>
              <a:rPr lang="es-ES" dirty="0"/>
              <a:t>    </a:t>
            </a:r>
            <a:r>
              <a:rPr lang="es-ES" dirty="0" err="1"/>
              <a:t>public</a:t>
            </a:r>
            <a:r>
              <a:rPr lang="es-ES" dirty="0"/>
              <a:t> </a:t>
            </a:r>
            <a:r>
              <a:rPr lang="es-ES" dirty="0" err="1"/>
              <a:t>static</a:t>
            </a:r>
            <a:r>
              <a:rPr lang="es-ES" dirty="0"/>
              <a:t> </a:t>
            </a:r>
            <a:r>
              <a:rPr lang="es-ES" dirty="0" err="1"/>
              <a:t>float</a:t>
            </a:r>
            <a:r>
              <a:rPr lang="es-ES" dirty="0"/>
              <a:t> PI = 3.1416f</a:t>
            </a:r>
            <a:r>
              <a:rPr lang="es-ES" dirty="0" smtClean="0"/>
              <a:t>;</a:t>
            </a:r>
          </a:p>
          <a:p>
            <a:endParaRPr lang="es-ES" dirty="0"/>
          </a:p>
          <a:p>
            <a:r>
              <a:rPr lang="es-ES" dirty="0"/>
              <a:t>Luego podemos acceder a dicho atributo directamente a través del nombre de la clase sin tener que crear un objeto de la clase '</a:t>
            </a:r>
            <a:r>
              <a:rPr lang="es-ES" dirty="0" err="1"/>
              <a:t>Matematica</a:t>
            </a:r>
            <a:r>
              <a:rPr lang="es-ES" dirty="0"/>
              <a:t>':</a:t>
            </a:r>
          </a:p>
          <a:p>
            <a:endParaRPr lang="es-ES" dirty="0"/>
          </a:p>
          <a:p>
            <a:r>
              <a:rPr lang="es-ES" dirty="0"/>
              <a:t>        </a:t>
            </a:r>
            <a:r>
              <a:rPr lang="es-ES" dirty="0" err="1"/>
              <a:t>System.out.println</a:t>
            </a:r>
            <a:r>
              <a:rPr lang="es-ES" dirty="0"/>
              <a:t>(</a:t>
            </a:r>
            <a:r>
              <a:rPr lang="es-ES" dirty="0" err="1"/>
              <a:t>Matematica.PI</a:t>
            </a:r>
            <a:r>
              <a:rPr lang="es-ES" dirty="0"/>
              <a:t>);</a:t>
            </a:r>
          </a:p>
        </p:txBody>
      </p:sp>
    </p:spTree>
    <p:extLst>
      <p:ext uri="{BB962C8B-B14F-4D97-AF65-F5344CB8AC3E}">
        <p14:creationId xmlns:p14="http://schemas.microsoft.com/office/powerpoint/2010/main" val="3964627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548143" y="217283"/>
            <a:ext cx="6871580" cy="5355312"/>
          </a:xfrm>
          <a:prstGeom prst="rect">
            <a:avLst/>
          </a:prstGeom>
        </p:spPr>
        <p:txBody>
          <a:bodyPr wrap="square">
            <a:spAutoFit/>
          </a:bodyPr>
          <a:lstStyle/>
          <a:p>
            <a:pPr algn="just"/>
            <a:r>
              <a:rPr lang="es-ES" dirty="0" smtClean="0"/>
              <a:t>Ejemplo:</a:t>
            </a:r>
          </a:p>
          <a:p>
            <a:pPr algn="just"/>
            <a:r>
              <a:rPr lang="es-ES" dirty="0"/>
              <a:t>Definir un atributo estático que almacene la cantidad de objetos creados de dicha clase</a:t>
            </a:r>
            <a:r>
              <a:rPr lang="es-ES" dirty="0" smtClean="0"/>
              <a:t>.</a:t>
            </a:r>
          </a:p>
          <a:p>
            <a:pPr algn="just"/>
            <a:endParaRPr lang="es-ES" dirty="0"/>
          </a:p>
          <a:p>
            <a:pPr algn="just"/>
            <a:r>
              <a:rPr lang="es-ES" dirty="0" err="1"/>
              <a:t>public</a:t>
            </a:r>
            <a:r>
              <a:rPr lang="es-ES" dirty="0"/>
              <a:t> </a:t>
            </a:r>
            <a:r>
              <a:rPr lang="es-ES" dirty="0" err="1"/>
              <a:t>class</a:t>
            </a:r>
            <a:r>
              <a:rPr lang="es-ES" dirty="0"/>
              <a:t> Persona {</a:t>
            </a:r>
          </a:p>
          <a:p>
            <a:pPr algn="just"/>
            <a:r>
              <a:rPr lang="es-ES" dirty="0"/>
              <a:t>    </a:t>
            </a:r>
            <a:r>
              <a:rPr lang="es-ES" dirty="0" err="1"/>
              <a:t>private</a:t>
            </a:r>
            <a:r>
              <a:rPr lang="es-ES" dirty="0"/>
              <a:t> </a:t>
            </a:r>
            <a:r>
              <a:rPr lang="es-ES" dirty="0" err="1"/>
              <a:t>String</a:t>
            </a:r>
            <a:r>
              <a:rPr lang="es-ES" dirty="0"/>
              <a:t> nombre;</a:t>
            </a:r>
          </a:p>
          <a:p>
            <a:pPr algn="just"/>
            <a:r>
              <a:rPr lang="es-ES" dirty="0"/>
              <a:t>    </a:t>
            </a:r>
            <a:r>
              <a:rPr lang="es-ES" dirty="0" err="1"/>
              <a:t>private</a:t>
            </a:r>
            <a:r>
              <a:rPr lang="es-ES" dirty="0"/>
              <a:t> </a:t>
            </a:r>
            <a:r>
              <a:rPr lang="es-ES" dirty="0" err="1"/>
              <a:t>int</a:t>
            </a:r>
            <a:r>
              <a:rPr lang="es-ES" dirty="0"/>
              <a:t> edad;</a:t>
            </a:r>
          </a:p>
          <a:p>
            <a:pPr algn="just"/>
            <a:r>
              <a:rPr lang="es-ES" dirty="0"/>
              <a:t>    </a:t>
            </a:r>
            <a:r>
              <a:rPr lang="es-ES" dirty="0" err="1"/>
              <a:t>public</a:t>
            </a:r>
            <a:r>
              <a:rPr lang="es-ES" dirty="0"/>
              <a:t> </a:t>
            </a:r>
            <a:r>
              <a:rPr lang="es-ES" dirty="0" err="1"/>
              <a:t>static</a:t>
            </a:r>
            <a:r>
              <a:rPr lang="es-ES" dirty="0"/>
              <a:t> </a:t>
            </a:r>
            <a:r>
              <a:rPr lang="es-ES" dirty="0" err="1"/>
              <a:t>int</a:t>
            </a:r>
            <a:r>
              <a:rPr lang="es-ES" dirty="0"/>
              <a:t> cantidad;</a:t>
            </a:r>
          </a:p>
          <a:p>
            <a:pPr algn="just"/>
            <a:endParaRPr lang="es-ES" dirty="0"/>
          </a:p>
          <a:p>
            <a:pPr algn="just"/>
            <a:r>
              <a:rPr lang="es-ES" dirty="0"/>
              <a:t>    </a:t>
            </a:r>
            <a:r>
              <a:rPr lang="es-ES" dirty="0" err="1"/>
              <a:t>public</a:t>
            </a:r>
            <a:r>
              <a:rPr lang="es-ES" dirty="0"/>
              <a:t> Persona(</a:t>
            </a:r>
            <a:r>
              <a:rPr lang="es-ES" dirty="0" err="1"/>
              <a:t>String</a:t>
            </a:r>
            <a:r>
              <a:rPr lang="es-ES" dirty="0"/>
              <a:t> nombre, </a:t>
            </a:r>
            <a:r>
              <a:rPr lang="es-ES" dirty="0" err="1"/>
              <a:t>int</a:t>
            </a:r>
            <a:r>
              <a:rPr lang="es-ES" dirty="0"/>
              <a:t> edad) {</a:t>
            </a:r>
          </a:p>
          <a:p>
            <a:pPr algn="just"/>
            <a:r>
              <a:rPr lang="es-ES" dirty="0"/>
              <a:t>        </a:t>
            </a:r>
            <a:r>
              <a:rPr lang="es-ES" dirty="0" err="1"/>
              <a:t>this.nombre</a:t>
            </a:r>
            <a:r>
              <a:rPr lang="es-ES" dirty="0"/>
              <a:t> = nombre;</a:t>
            </a:r>
          </a:p>
          <a:p>
            <a:pPr algn="just"/>
            <a:r>
              <a:rPr lang="es-ES" dirty="0"/>
              <a:t>        </a:t>
            </a:r>
            <a:r>
              <a:rPr lang="es-ES" dirty="0" err="1"/>
              <a:t>this.edad</a:t>
            </a:r>
            <a:r>
              <a:rPr lang="es-ES" dirty="0"/>
              <a:t> = edad;</a:t>
            </a:r>
          </a:p>
          <a:p>
            <a:pPr algn="just"/>
            <a:r>
              <a:rPr lang="es-ES" dirty="0"/>
              <a:t>        cantidad++;</a:t>
            </a:r>
          </a:p>
          <a:p>
            <a:pPr algn="just"/>
            <a:r>
              <a:rPr lang="es-ES" dirty="0"/>
              <a:t>    }</a:t>
            </a:r>
          </a:p>
          <a:p>
            <a:pPr algn="just"/>
            <a:endParaRPr lang="es-ES" dirty="0"/>
          </a:p>
          <a:p>
            <a:pPr algn="just"/>
            <a:r>
              <a:rPr lang="es-ES" dirty="0"/>
              <a:t>    </a:t>
            </a:r>
            <a:r>
              <a:rPr lang="es-ES" dirty="0" err="1"/>
              <a:t>public</a:t>
            </a:r>
            <a:r>
              <a:rPr lang="es-ES" dirty="0"/>
              <a:t> </a:t>
            </a:r>
            <a:r>
              <a:rPr lang="es-ES" dirty="0" err="1"/>
              <a:t>void</a:t>
            </a:r>
            <a:r>
              <a:rPr lang="es-ES" dirty="0"/>
              <a:t> imprimir() {</a:t>
            </a:r>
          </a:p>
          <a:p>
            <a:pPr algn="just"/>
            <a:r>
              <a:rPr lang="es-ES" dirty="0"/>
              <a:t>        </a:t>
            </a:r>
            <a:r>
              <a:rPr lang="es-ES" dirty="0" err="1"/>
              <a:t>System.out.println</a:t>
            </a:r>
            <a:r>
              <a:rPr lang="es-ES" dirty="0"/>
              <a:t>(nombre + " " + edad);</a:t>
            </a:r>
          </a:p>
          <a:p>
            <a:pPr algn="just"/>
            <a:r>
              <a:rPr lang="es-ES" dirty="0"/>
              <a:t>    }</a:t>
            </a:r>
          </a:p>
          <a:p>
            <a:pPr algn="just"/>
            <a:r>
              <a:rPr lang="es-ES" dirty="0"/>
              <a:t>}</a:t>
            </a:r>
          </a:p>
        </p:txBody>
      </p:sp>
    </p:spTree>
    <p:extLst>
      <p:ext uri="{BB962C8B-B14F-4D97-AF65-F5344CB8AC3E}">
        <p14:creationId xmlns:p14="http://schemas.microsoft.com/office/powerpoint/2010/main" val="312544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117178" y="217283"/>
            <a:ext cx="7302545" cy="5632311"/>
          </a:xfrm>
          <a:prstGeom prst="rect">
            <a:avLst/>
          </a:prstGeom>
        </p:spPr>
        <p:txBody>
          <a:bodyPr wrap="square">
            <a:spAutoFit/>
          </a:bodyPr>
          <a:lstStyle/>
          <a:p>
            <a:pPr algn="just"/>
            <a:r>
              <a:rPr lang="es-ES" dirty="0" err="1"/>
              <a:t>public</a:t>
            </a:r>
            <a:r>
              <a:rPr lang="es-ES" dirty="0"/>
              <a:t> </a:t>
            </a:r>
            <a:r>
              <a:rPr lang="es-ES" dirty="0" err="1"/>
              <a:t>class</a:t>
            </a:r>
            <a:r>
              <a:rPr lang="es-ES" dirty="0"/>
              <a:t> </a:t>
            </a:r>
            <a:r>
              <a:rPr lang="es-ES" dirty="0" err="1"/>
              <a:t>PruebaPersona</a:t>
            </a:r>
            <a:r>
              <a:rPr lang="es-ES" dirty="0"/>
              <a:t> {</a:t>
            </a:r>
          </a:p>
          <a:p>
            <a:pPr algn="just"/>
            <a:endParaRPr lang="es-ES" dirty="0"/>
          </a:p>
          <a:p>
            <a:pPr algn="just"/>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pPr algn="just"/>
            <a:r>
              <a:rPr lang="es-ES" dirty="0"/>
              <a:t>        </a:t>
            </a:r>
            <a:r>
              <a:rPr lang="es-ES" dirty="0" err="1"/>
              <a:t>System.out.println</a:t>
            </a:r>
            <a:r>
              <a:rPr lang="es-ES" dirty="0"/>
              <a:t>("Valor del atributo estático cantidad:" + </a:t>
            </a:r>
            <a:r>
              <a:rPr lang="es-ES" dirty="0" err="1"/>
              <a:t>Persona.cantidad</a:t>
            </a:r>
            <a:r>
              <a:rPr lang="es-ES" dirty="0"/>
              <a:t>);</a:t>
            </a:r>
          </a:p>
          <a:p>
            <a:pPr algn="just"/>
            <a:r>
              <a:rPr lang="es-ES" dirty="0"/>
              <a:t>        Persona per1 = new Persona("Juan", 30);</a:t>
            </a:r>
          </a:p>
          <a:p>
            <a:pPr algn="just"/>
            <a:r>
              <a:rPr lang="es-ES" dirty="0"/>
              <a:t>        per1.imprimir();</a:t>
            </a:r>
          </a:p>
          <a:p>
            <a:pPr algn="just"/>
            <a:r>
              <a:rPr lang="es-ES" dirty="0"/>
              <a:t>        </a:t>
            </a:r>
            <a:r>
              <a:rPr lang="es-ES" dirty="0" err="1"/>
              <a:t>System.out.println</a:t>
            </a:r>
            <a:r>
              <a:rPr lang="es-ES" dirty="0"/>
              <a:t>("Valor del atributo estático cantidad:" + </a:t>
            </a:r>
            <a:r>
              <a:rPr lang="es-ES" dirty="0" err="1"/>
              <a:t>Persona.cantidad</a:t>
            </a:r>
            <a:r>
              <a:rPr lang="es-ES" dirty="0"/>
              <a:t>);</a:t>
            </a:r>
          </a:p>
          <a:p>
            <a:pPr algn="just"/>
            <a:r>
              <a:rPr lang="es-ES" dirty="0"/>
              <a:t>        Persona per2 = new Persona("Ana", 20);</a:t>
            </a:r>
          </a:p>
          <a:p>
            <a:pPr algn="just"/>
            <a:r>
              <a:rPr lang="es-ES" dirty="0"/>
              <a:t>        per2.imprimir();</a:t>
            </a:r>
          </a:p>
          <a:p>
            <a:pPr algn="just"/>
            <a:r>
              <a:rPr lang="es-ES" dirty="0"/>
              <a:t>        </a:t>
            </a:r>
            <a:r>
              <a:rPr lang="es-ES" dirty="0" err="1"/>
              <a:t>System.out.println</a:t>
            </a:r>
            <a:r>
              <a:rPr lang="es-ES" dirty="0"/>
              <a:t>("Valor del atributo estático cantidad:" + </a:t>
            </a:r>
            <a:r>
              <a:rPr lang="es-ES" dirty="0" err="1"/>
              <a:t>Persona.cantidad</a:t>
            </a:r>
            <a:r>
              <a:rPr lang="es-ES" dirty="0"/>
              <a:t>);</a:t>
            </a:r>
          </a:p>
          <a:p>
            <a:pPr algn="just"/>
            <a:r>
              <a:rPr lang="es-ES" dirty="0"/>
              <a:t>        Persona per3 = new Persona("Luis", 10);</a:t>
            </a:r>
          </a:p>
          <a:p>
            <a:pPr algn="just"/>
            <a:r>
              <a:rPr lang="es-ES" dirty="0"/>
              <a:t>        per3.imprimir();</a:t>
            </a:r>
          </a:p>
          <a:p>
            <a:pPr algn="just"/>
            <a:r>
              <a:rPr lang="es-ES" dirty="0"/>
              <a:t>        </a:t>
            </a:r>
            <a:r>
              <a:rPr lang="es-ES" dirty="0" err="1"/>
              <a:t>System.out.println</a:t>
            </a:r>
            <a:r>
              <a:rPr lang="es-ES" dirty="0"/>
              <a:t>("Valor del atributo estático cantidad:" + </a:t>
            </a:r>
            <a:r>
              <a:rPr lang="es-ES" dirty="0" err="1"/>
              <a:t>Persona.cantidad</a:t>
            </a:r>
            <a:r>
              <a:rPr lang="es-ES" dirty="0"/>
              <a:t>);</a:t>
            </a:r>
          </a:p>
          <a:p>
            <a:pPr algn="just"/>
            <a:r>
              <a:rPr lang="es-ES" dirty="0"/>
              <a:t>    }</a:t>
            </a:r>
          </a:p>
          <a:p>
            <a:pPr algn="just"/>
            <a:endParaRPr lang="es-ES" dirty="0"/>
          </a:p>
          <a:p>
            <a:pPr algn="just"/>
            <a:r>
              <a:rPr lang="es-ES" dirty="0"/>
              <a:t>}</a:t>
            </a:r>
          </a:p>
        </p:txBody>
      </p:sp>
    </p:spTree>
    <p:extLst>
      <p:ext uri="{BB962C8B-B14F-4D97-AF65-F5344CB8AC3E}">
        <p14:creationId xmlns:p14="http://schemas.microsoft.com/office/powerpoint/2010/main" val="1733163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448553" y="364927"/>
            <a:ext cx="7604911" cy="5632311"/>
          </a:xfrm>
          <a:prstGeom prst="rect">
            <a:avLst/>
          </a:prstGeom>
        </p:spPr>
        <p:txBody>
          <a:bodyPr wrap="square">
            <a:spAutoFit/>
          </a:bodyPr>
          <a:lstStyle/>
          <a:p>
            <a:pPr algn="just"/>
            <a:r>
              <a:rPr lang="es-ES" dirty="0"/>
              <a:t>Un atributo estático de tipo entero se inicializa en cero cuando lo definimos (lo definimos de tipo </a:t>
            </a:r>
            <a:r>
              <a:rPr lang="es-ES" dirty="0" err="1"/>
              <a:t>public</a:t>
            </a:r>
            <a:r>
              <a:rPr lang="es-ES" dirty="0"/>
              <a:t> para poder acceder a su valor desde </a:t>
            </a:r>
            <a:r>
              <a:rPr lang="es-ES" dirty="0" smtClean="0"/>
              <a:t>fuera de </a:t>
            </a:r>
            <a:r>
              <a:rPr lang="es-ES" dirty="0"/>
              <a:t>la clase</a:t>
            </a:r>
            <a:r>
              <a:rPr lang="es-ES" dirty="0" smtClean="0"/>
              <a:t>).</a:t>
            </a:r>
          </a:p>
          <a:p>
            <a:pPr algn="just"/>
            <a:endParaRPr lang="es-ES" dirty="0"/>
          </a:p>
          <a:p>
            <a:pPr algn="just"/>
            <a:endParaRPr lang="es-ES" dirty="0" smtClean="0"/>
          </a:p>
          <a:p>
            <a:pPr algn="just"/>
            <a:r>
              <a:rPr lang="es-ES" dirty="0"/>
              <a:t>Luego podemos consultarlo inclusive antes de crear un objeto de dicha clase:</a:t>
            </a:r>
          </a:p>
          <a:p>
            <a:pPr algn="just"/>
            <a:endParaRPr lang="es-ES" dirty="0"/>
          </a:p>
          <a:p>
            <a:pPr algn="just"/>
            <a:r>
              <a:rPr lang="es-ES" dirty="0"/>
              <a:t>        </a:t>
            </a:r>
            <a:r>
              <a:rPr lang="es-ES" dirty="0" err="1"/>
              <a:t>System.out.println</a:t>
            </a:r>
            <a:r>
              <a:rPr lang="es-ES" dirty="0"/>
              <a:t>("Valor del atributo estático cantidad:" + </a:t>
            </a:r>
            <a:r>
              <a:rPr lang="es-ES" dirty="0" err="1"/>
              <a:t>Persona.cantidad</a:t>
            </a:r>
            <a:r>
              <a:rPr lang="es-ES" dirty="0"/>
              <a:t>);</a:t>
            </a:r>
          </a:p>
          <a:p>
            <a:pPr algn="just"/>
            <a:r>
              <a:rPr lang="es-ES" dirty="0"/>
              <a:t>Cada vez que creamos un objeto de la clase Persona:</a:t>
            </a:r>
          </a:p>
          <a:p>
            <a:pPr algn="just"/>
            <a:endParaRPr lang="es-ES" dirty="0"/>
          </a:p>
          <a:p>
            <a:pPr algn="just"/>
            <a:r>
              <a:rPr lang="es-ES" dirty="0"/>
              <a:t>        Persona per1 = new Persona("Juan", 30);</a:t>
            </a:r>
          </a:p>
          <a:p>
            <a:pPr algn="just"/>
            <a:r>
              <a:rPr lang="es-ES" dirty="0"/>
              <a:t>Se incrementa en uno el atributo estático 'cantidad':</a:t>
            </a:r>
          </a:p>
          <a:p>
            <a:pPr algn="just"/>
            <a:endParaRPr lang="es-ES" dirty="0"/>
          </a:p>
          <a:p>
            <a:pPr algn="just"/>
            <a:r>
              <a:rPr lang="es-ES" dirty="0"/>
              <a:t>    </a:t>
            </a:r>
            <a:r>
              <a:rPr lang="es-ES" dirty="0" err="1"/>
              <a:t>public</a:t>
            </a:r>
            <a:r>
              <a:rPr lang="es-ES" dirty="0"/>
              <a:t> Persona(</a:t>
            </a:r>
            <a:r>
              <a:rPr lang="es-ES" dirty="0" err="1"/>
              <a:t>String</a:t>
            </a:r>
            <a:r>
              <a:rPr lang="es-ES" dirty="0"/>
              <a:t> nombre, </a:t>
            </a:r>
            <a:r>
              <a:rPr lang="es-ES" dirty="0" err="1"/>
              <a:t>int</a:t>
            </a:r>
            <a:r>
              <a:rPr lang="es-ES" dirty="0"/>
              <a:t> edad) {</a:t>
            </a:r>
          </a:p>
          <a:p>
            <a:pPr algn="just"/>
            <a:r>
              <a:rPr lang="es-ES" dirty="0"/>
              <a:t>        </a:t>
            </a:r>
            <a:r>
              <a:rPr lang="es-ES" dirty="0" err="1"/>
              <a:t>this.nombre</a:t>
            </a:r>
            <a:r>
              <a:rPr lang="es-ES" dirty="0"/>
              <a:t> = nombre;</a:t>
            </a:r>
          </a:p>
          <a:p>
            <a:pPr algn="just"/>
            <a:r>
              <a:rPr lang="es-ES" dirty="0"/>
              <a:t>        </a:t>
            </a:r>
            <a:r>
              <a:rPr lang="es-ES" dirty="0" err="1"/>
              <a:t>this.edad</a:t>
            </a:r>
            <a:r>
              <a:rPr lang="es-ES" dirty="0"/>
              <a:t> = edad;</a:t>
            </a:r>
          </a:p>
          <a:p>
            <a:pPr algn="just"/>
            <a:r>
              <a:rPr lang="es-ES" dirty="0"/>
              <a:t>        cantidad++;</a:t>
            </a:r>
          </a:p>
          <a:p>
            <a:pPr algn="just"/>
            <a:r>
              <a:rPr lang="es-ES" dirty="0"/>
              <a:t>    </a:t>
            </a:r>
            <a:r>
              <a:rPr lang="es-ES" dirty="0" smtClean="0"/>
              <a:t>}</a:t>
            </a:r>
            <a:endParaRPr lang="es-ES" dirty="0"/>
          </a:p>
        </p:txBody>
      </p:sp>
    </p:spTree>
    <p:extLst>
      <p:ext uri="{BB962C8B-B14F-4D97-AF65-F5344CB8AC3E}">
        <p14:creationId xmlns:p14="http://schemas.microsoft.com/office/powerpoint/2010/main" val="4272938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511929" y="1098259"/>
            <a:ext cx="7106971" cy="5355312"/>
          </a:xfrm>
          <a:prstGeom prst="rect">
            <a:avLst/>
          </a:prstGeom>
        </p:spPr>
        <p:txBody>
          <a:bodyPr wrap="square">
            <a:spAutoFit/>
          </a:bodyPr>
          <a:lstStyle/>
          <a:p>
            <a:r>
              <a:rPr lang="es-ES" dirty="0"/>
              <a:t>No importa cuantos objeto de la clase Persona se </a:t>
            </a:r>
            <a:r>
              <a:rPr lang="es-ES"/>
              <a:t>creen </a:t>
            </a:r>
            <a:r>
              <a:rPr lang="es-ES" smtClean="0"/>
              <a:t>luego, </a:t>
            </a:r>
            <a:r>
              <a:rPr lang="es-ES" dirty="0"/>
              <a:t>existe un solo atributo cantidad:</a:t>
            </a:r>
          </a:p>
          <a:p>
            <a:endParaRPr lang="es-ES" dirty="0"/>
          </a:p>
          <a:p>
            <a:r>
              <a:rPr lang="es-ES" dirty="0"/>
              <a:t>        Persona per1 = new Persona("Juan", 30);</a:t>
            </a:r>
          </a:p>
          <a:p>
            <a:r>
              <a:rPr lang="es-ES" dirty="0"/>
              <a:t>        Persona per2 = new Persona("Ana", 20);</a:t>
            </a:r>
          </a:p>
          <a:p>
            <a:r>
              <a:rPr lang="es-ES" dirty="0"/>
              <a:t>        Persona per3 = new Persona("Luis", 10</a:t>
            </a:r>
            <a:r>
              <a:rPr lang="es-ES" dirty="0" smtClean="0"/>
              <a:t>);</a:t>
            </a:r>
          </a:p>
          <a:p>
            <a:endParaRPr lang="es-ES" dirty="0"/>
          </a:p>
          <a:p>
            <a:r>
              <a:rPr lang="es-ES" dirty="0"/>
              <a:t>Creamos 3 objetos de la clase Persona y los tres comparten el mismo atributo 'cantidad'.</a:t>
            </a:r>
          </a:p>
          <a:p>
            <a:endParaRPr lang="es-ES" dirty="0"/>
          </a:p>
          <a:p>
            <a:r>
              <a:rPr lang="es-ES" dirty="0"/>
              <a:t>Un atributo estático se lo puede acceder tanto a través del nombre de la clase como a través del nombre de un objeto:</a:t>
            </a:r>
          </a:p>
          <a:p>
            <a:endParaRPr lang="es-ES" dirty="0"/>
          </a:p>
          <a:p>
            <a:r>
              <a:rPr lang="es-ES" dirty="0"/>
              <a:t>        Persona per1 = new Persona("Juan", 30);</a:t>
            </a:r>
          </a:p>
          <a:p>
            <a:r>
              <a:rPr lang="es-ES" dirty="0"/>
              <a:t>        </a:t>
            </a:r>
            <a:r>
              <a:rPr lang="es-ES" dirty="0" err="1"/>
              <a:t>System.out.println</a:t>
            </a:r>
            <a:r>
              <a:rPr lang="es-ES" dirty="0"/>
              <a:t>("Valor del atributo estático cantidad:" + </a:t>
            </a:r>
            <a:r>
              <a:rPr lang="es-ES" dirty="0" err="1"/>
              <a:t>Persona.cantidad</a:t>
            </a:r>
            <a:r>
              <a:rPr lang="es-ES" dirty="0"/>
              <a:t>); // 1</a:t>
            </a:r>
          </a:p>
          <a:p>
            <a:r>
              <a:rPr lang="es-ES" dirty="0"/>
              <a:t>        </a:t>
            </a:r>
            <a:r>
              <a:rPr lang="es-ES" dirty="0" err="1"/>
              <a:t>System.out.println</a:t>
            </a:r>
            <a:r>
              <a:rPr lang="es-ES" dirty="0"/>
              <a:t>("Valor del atributo estático cantidad:" + per1.cantidad);    // 1</a:t>
            </a:r>
          </a:p>
          <a:p>
            <a:endParaRPr lang="es-ES" dirty="0"/>
          </a:p>
        </p:txBody>
      </p:sp>
    </p:spTree>
    <p:extLst>
      <p:ext uri="{BB962C8B-B14F-4D97-AF65-F5344CB8AC3E}">
        <p14:creationId xmlns:p14="http://schemas.microsoft.com/office/powerpoint/2010/main" val="591194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59310" y="238584"/>
            <a:ext cx="5888022" cy="461665"/>
          </a:xfrm>
          <a:prstGeom prst="rect">
            <a:avLst/>
          </a:prstGeom>
        </p:spPr>
        <p:txBody>
          <a:bodyPr wrap="none">
            <a:spAutoFit/>
          </a:bodyPr>
          <a:lstStyle/>
          <a:p>
            <a:r>
              <a:rPr lang="es-ES" sz="2400" cap="all" dirty="0">
                <a:solidFill>
                  <a:srgbClr val="222222"/>
                </a:solidFill>
                <a:latin typeface="Podkova"/>
              </a:rPr>
              <a:t>Métodos estáticos de una clase</a:t>
            </a:r>
            <a:endParaRPr lang="es-ES" sz="2400" b="0" i="0" cap="all" dirty="0">
              <a:solidFill>
                <a:srgbClr val="222222"/>
              </a:solidFill>
              <a:effectLst/>
              <a:latin typeface="Podkova"/>
            </a:endParaRPr>
          </a:p>
        </p:txBody>
      </p:sp>
      <p:sp>
        <p:nvSpPr>
          <p:cNvPr id="6" name="CuadroTexto 5"/>
          <p:cNvSpPr txBox="1"/>
          <p:nvPr/>
        </p:nvSpPr>
        <p:spPr>
          <a:xfrm>
            <a:off x="1511929" y="700249"/>
            <a:ext cx="7487216" cy="5632311"/>
          </a:xfrm>
          <a:prstGeom prst="rect">
            <a:avLst/>
          </a:prstGeom>
          <a:noFill/>
        </p:spPr>
        <p:txBody>
          <a:bodyPr wrap="square" rtlCol="0">
            <a:spAutoFit/>
          </a:bodyPr>
          <a:lstStyle/>
          <a:p>
            <a:pPr algn="just"/>
            <a:r>
              <a:rPr lang="es-ES" dirty="0"/>
              <a:t>Así como una clase puede tener atributos estáticos, Java también permite definir métodos estáticos que se crean independientemente a la definición de objetos. Un método estático puede llamarse sin tener que crear un objeto de dicha </a:t>
            </a:r>
            <a:r>
              <a:rPr lang="es-ES" dirty="0" smtClean="0"/>
              <a:t>clase. Igual </a:t>
            </a:r>
            <a:r>
              <a:rPr lang="es-ES" dirty="0"/>
              <a:t>que los atributos estáticos, un método estático tiene ciertas restricciones:</a:t>
            </a:r>
          </a:p>
          <a:p>
            <a:pPr algn="just"/>
            <a:endParaRPr lang="es-ES" dirty="0"/>
          </a:p>
          <a:p>
            <a:pPr marL="285750" indent="-285750" algn="just">
              <a:buFont typeface="Arial" panose="020B0604020202020204" pitchFamily="34" charset="0"/>
              <a:buChar char="•"/>
            </a:pPr>
            <a:r>
              <a:rPr lang="es-ES" dirty="0"/>
              <a:t>No puede acceder a los atributos de la clase (salvo que sean estáticos)</a:t>
            </a:r>
          </a:p>
          <a:p>
            <a:pPr marL="285750" indent="-285750" algn="just">
              <a:buFont typeface="Arial" panose="020B0604020202020204" pitchFamily="34" charset="0"/>
              <a:buChar char="•"/>
            </a:pPr>
            <a:r>
              <a:rPr lang="es-ES" dirty="0"/>
              <a:t>No puede utilizar el operador </a:t>
            </a:r>
            <a:r>
              <a:rPr lang="es-ES" dirty="0" err="1"/>
              <a:t>this</a:t>
            </a:r>
            <a:r>
              <a:rPr lang="es-ES" dirty="0"/>
              <a:t>, ya que este método se puede llamar sin tener que crear un objeto de la clase.</a:t>
            </a:r>
          </a:p>
          <a:p>
            <a:pPr marL="285750" indent="-285750" algn="just">
              <a:buFont typeface="Arial" panose="020B0604020202020204" pitchFamily="34" charset="0"/>
              <a:buChar char="•"/>
            </a:pPr>
            <a:r>
              <a:rPr lang="es-ES" dirty="0"/>
              <a:t>Puede llamar a otro método siempre y cuando sea estático.</a:t>
            </a:r>
          </a:p>
          <a:p>
            <a:pPr algn="just"/>
            <a:endParaRPr lang="es-ES" dirty="0" smtClean="0"/>
          </a:p>
          <a:p>
            <a:pPr algn="just"/>
            <a:r>
              <a:rPr lang="es-ES" dirty="0" smtClean="0"/>
              <a:t>Si </a:t>
            </a:r>
            <a:r>
              <a:rPr lang="es-ES" dirty="0"/>
              <a:t>recordamos cada vez que creamos un programa en Java debemos especificar el método </a:t>
            </a:r>
            <a:r>
              <a:rPr lang="es-ES" dirty="0" err="1"/>
              <a:t>main</a:t>
            </a:r>
            <a:r>
              <a:rPr lang="es-ES" dirty="0"/>
              <a:t>:</a:t>
            </a:r>
          </a:p>
          <a:p>
            <a:pPr algn="just"/>
            <a:endParaRPr lang="es-ES" dirty="0"/>
          </a:p>
          <a:p>
            <a:pPr algn="just"/>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a:t>
            </a:r>
          </a:p>
          <a:p>
            <a:pPr algn="just"/>
            <a:r>
              <a:rPr lang="es-ES" dirty="0"/>
              <a:t>El método </a:t>
            </a:r>
            <a:r>
              <a:rPr lang="es-ES" dirty="0" err="1"/>
              <a:t>main</a:t>
            </a:r>
            <a:r>
              <a:rPr lang="es-ES" dirty="0"/>
              <a:t> es estático para que la máquina virtual de Java pueda llamarlo directamente sin tener que crear un objeto de la clase que lo contiene.</a:t>
            </a:r>
          </a:p>
        </p:txBody>
      </p:sp>
    </p:spTree>
    <p:extLst>
      <p:ext uri="{BB962C8B-B14F-4D97-AF65-F5344CB8AC3E}">
        <p14:creationId xmlns:p14="http://schemas.microsoft.com/office/powerpoint/2010/main" val="18246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85592" y="0"/>
            <a:ext cx="7858408" cy="6740307"/>
          </a:xfrm>
          <a:prstGeom prst="rect">
            <a:avLst/>
          </a:prstGeom>
          <a:noFill/>
        </p:spPr>
        <p:txBody>
          <a:bodyPr wrap="square" rtlCol="0">
            <a:spAutoFit/>
          </a:bodyPr>
          <a:lstStyle/>
          <a:p>
            <a:r>
              <a:rPr lang="es-ES" dirty="0" smtClean="0"/>
              <a:t>Ejemplar: Implementar </a:t>
            </a:r>
            <a:r>
              <a:rPr lang="es-ES" dirty="0"/>
              <a:t>una clase llamada </a:t>
            </a:r>
            <a:r>
              <a:rPr lang="es-ES" dirty="0" err="1"/>
              <a:t>Operacion</a:t>
            </a:r>
            <a:r>
              <a:rPr lang="es-ES" dirty="0"/>
              <a:t>. Definir dos métodos estáticos que permitan sumar y restar dos valores enteros</a:t>
            </a:r>
            <a:r>
              <a:rPr lang="es-ES" dirty="0" smtClean="0"/>
              <a:t>.</a:t>
            </a:r>
          </a:p>
          <a:p>
            <a:endParaRPr lang="es-ES" dirty="0"/>
          </a:p>
          <a:p>
            <a:r>
              <a:rPr lang="en-US" dirty="0"/>
              <a:t>public class </a:t>
            </a:r>
            <a:r>
              <a:rPr lang="en-US" dirty="0" err="1"/>
              <a:t>Operacion</a:t>
            </a:r>
            <a:r>
              <a:rPr lang="en-US" dirty="0"/>
              <a:t> {</a:t>
            </a:r>
          </a:p>
          <a:p>
            <a:endParaRPr lang="en-US" dirty="0"/>
          </a:p>
          <a:p>
            <a:r>
              <a:rPr lang="en-US" dirty="0"/>
              <a:t>    public static </a:t>
            </a:r>
            <a:r>
              <a:rPr lang="en-US" dirty="0" err="1"/>
              <a:t>int</a:t>
            </a:r>
            <a:r>
              <a:rPr lang="en-US" dirty="0"/>
              <a:t> </a:t>
            </a:r>
            <a:r>
              <a:rPr lang="en-US" dirty="0" err="1"/>
              <a:t>sumar</a:t>
            </a:r>
            <a:r>
              <a:rPr lang="en-US" dirty="0"/>
              <a:t>(</a:t>
            </a:r>
            <a:r>
              <a:rPr lang="en-US" dirty="0" err="1"/>
              <a:t>int</a:t>
            </a:r>
            <a:r>
              <a:rPr lang="en-US" dirty="0"/>
              <a:t> x1, </a:t>
            </a:r>
            <a:r>
              <a:rPr lang="en-US" dirty="0" err="1"/>
              <a:t>int</a:t>
            </a:r>
            <a:r>
              <a:rPr lang="en-US" dirty="0"/>
              <a:t> x2) {</a:t>
            </a:r>
          </a:p>
          <a:p>
            <a:r>
              <a:rPr lang="en-US" dirty="0"/>
              <a:t>        </a:t>
            </a:r>
            <a:r>
              <a:rPr lang="en-US" dirty="0" err="1"/>
              <a:t>int</a:t>
            </a:r>
            <a:r>
              <a:rPr lang="en-US" dirty="0"/>
              <a:t> s = x1 + x2;</a:t>
            </a:r>
          </a:p>
          <a:p>
            <a:r>
              <a:rPr lang="en-US" dirty="0"/>
              <a:t>        return s;</a:t>
            </a:r>
          </a:p>
          <a:p>
            <a:r>
              <a:rPr lang="en-US" dirty="0"/>
              <a:t>    }</a:t>
            </a:r>
          </a:p>
          <a:p>
            <a:endParaRPr lang="en-US" dirty="0"/>
          </a:p>
          <a:p>
            <a:r>
              <a:rPr lang="en-US" dirty="0"/>
              <a:t>    public static </a:t>
            </a:r>
            <a:r>
              <a:rPr lang="en-US" dirty="0" err="1"/>
              <a:t>int</a:t>
            </a:r>
            <a:r>
              <a:rPr lang="en-US" dirty="0"/>
              <a:t> </a:t>
            </a:r>
            <a:r>
              <a:rPr lang="en-US" dirty="0" err="1"/>
              <a:t>restar</a:t>
            </a:r>
            <a:r>
              <a:rPr lang="en-US" dirty="0"/>
              <a:t>(</a:t>
            </a:r>
            <a:r>
              <a:rPr lang="en-US" dirty="0" err="1"/>
              <a:t>int</a:t>
            </a:r>
            <a:r>
              <a:rPr lang="en-US" dirty="0"/>
              <a:t> x1, </a:t>
            </a:r>
            <a:r>
              <a:rPr lang="en-US" dirty="0" err="1"/>
              <a:t>int</a:t>
            </a:r>
            <a:r>
              <a:rPr lang="en-US" dirty="0"/>
              <a:t> x2) {</a:t>
            </a:r>
          </a:p>
          <a:p>
            <a:r>
              <a:rPr lang="en-US" dirty="0"/>
              <a:t>        </a:t>
            </a:r>
            <a:r>
              <a:rPr lang="en-US" dirty="0" err="1"/>
              <a:t>int</a:t>
            </a:r>
            <a:r>
              <a:rPr lang="en-US" dirty="0"/>
              <a:t> r = x1 - x2;</a:t>
            </a:r>
          </a:p>
          <a:p>
            <a:r>
              <a:rPr lang="en-US" dirty="0"/>
              <a:t>        return r;</a:t>
            </a:r>
          </a:p>
          <a:p>
            <a:r>
              <a:rPr lang="en-US" dirty="0"/>
              <a:t>    }</a:t>
            </a:r>
          </a:p>
          <a:p>
            <a:r>
              <a:rPr lang="en-US" dirty="0" smtClean="0"/>
              <a:t>}</a:t>
            </a:r>
          </a:p>
          <a:p>
            <a:endParaRPr lang="en-US" dirty="0"/>
          </a:p>
          <a:p>
            <a:r>
              <a:rPr lang="es-ES" dirty="0" err="1"/>
              <a:t>public</a:t>
            </a:r>
            <a:r>
              <a:rPr lang="es-ES" dirty="0"/>
              <a:t> </a:t>
            </a:r>
            <a:r>
              <a:rPr lang="es-ES" dirty="0" err="1"/>
              <a:t>class</a:t>
            </a:r>
            <a:r>
              <a:rPr lang="es-ES" dirty="0"/>
              <a:t> </a:t>
            </a:r>
            <a:r>
              <a:rPr lang="es-ES" dirty="0" err="1"/>
              <a:t>PruebaOperacion</a:t>
            </a:r>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a:t>
            </a:r>
            <a:r>
              <a:rPr lang="es-ES" dirty="0"/>
              <a:t>) {</a:t>
            </a:r>
          </a:p>
          <a:p>
            <a:r>
              <a:rPr lang="es-ES" dirty="0"/>
              <a:t>        </a:t>
            </a:r>
            <a:r>
              <a:rPr lang="es-ES" dirty="0" err="1"/>
              <a:t>System.out.print</a:t>
            </a:r>
            <a:r>
              <a:rPr lang="es-ES" dirty="0"/>
              <a:t>("La suma de 2+4 es ");</a:t>
            </a:r>
          </a:p>
          <a:p>
            <a:r>
              <a:rPr lang="es-ES" dirty="0"/>
              <a:t>        </a:t>
            </a:r>
            <a:r>
              <a:rPr lang="es-ES" dirty="0" err="1"/>
              <a:t>System.out.println</a:t>
            </a:r>
            <a:r>
              <a:rPr lang="es-ES" dirty="0"/>
              <a:t>(</a:t>
            </a:r>
            <a:r>
              <a:rPr lang="es-ES" dirty="0" err="1"/>
              <a:t>Operacion.sumar</a:t>
            </a:r>
            <a:r>
              <a:rPr lang="es-ES" dirty="0"/>
              <a:t>(2, 4));</a:t>
            </a:r>
          </a:p>
          <a:p>
            <a:r>
              <a:rPr lang="es-ES" dirty="0"/>
              <a:t>        </a:t>
            </a:r>
            <a:r>
              <a:rPr lang="es-ES" dirty="0" err="1"/>
              <a:t>System.out.print</a:t>
            </a:r>
            <a:r>
              <a:rPr lang="es-ES" dirty="0"/>
              <a:t>("La resta de 6-2 es ");</a:t>
            </a:r>
          </a:p>
          <a:p>
            <a:r>
              <a:rPr lang="es-ES" dirty="0"/>
              <a:t>        </a:t>
            </a:r>
            <a:r>
              <a:rPr lang="es-ES" dirty="0" err="1"/>
              <a:t>System.out.println</a:t>
            </a:r>
            <a:r>
              <a:rPr lang="es-ES" dirty="0"/>
              <a:t>(</a:t>
            </a:r>
            <a:r>
              <a:rPr lang="es-ES" dirty="0" err="1"/>
              <a:t>Operacion.restar</a:t>
            </a:r>
            <a:r>
              <a:rPr lang="es-ES" dirty="0"/>
              <a:t>(6, 2));</a:t>
            </a:r>
          </a:p>
          <a:p>
            <a:r>
              <a:rPr lang="es-ES" dirty="0"/>
              <a:t>    }</a:t>
            </a:r>
          </a:p>
          <a:p>
            <a:r>
              <a:rPr lang="es-ES" dirty="0"/>
              <a:t>}</a:t>
            </a:r>
          </a:p>
        </p:txBody>
      </p:sp>
    </p:spTree>
    <p:extLst>
      <p:ext uri="{BB962C8B-B14F-4D97-AF65-F5344CB8AC3E}">
        <p14:creationId xmlns:p14="http://schemas.microsoft.com/office/powerpoint/2010/main" val="110426310"/>
      </p:ext>
    </p:extLst>
  </p:cSld>
  <p:clrMapOvr>
    <a:masterClrMapping/>
  </p:clrMapOvr>
</p:sld>
</file>

<file path=ppt/theme/theme1.xml><?xml version="1.0" encoding="utf-8"?>
<a:theme xmlns:a="http://schemas.openxmlformats.org/drawingml/2006/main" name="Espiral">
  <a:themeElements>
    <a:clrScheme name="Personalizado 1">
      <a:dk1>
        <a:sysClr val="windowText" lastClr="000000"/>
      </a:dk1>
      <a:lt1>
        <a:sysClr val="window" lastClr="FFFFFF"/>
      </a:lt1>
      <a:dk2>
        <a:srgbClr val="2E5369"/>
      </a:dk2>
      <a:lt2>
        <a:srgbClr val="CFE2E7"/>
      </a:lt2>
      <a:accent1>
        <a:srgbClr val="000000"/>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34326</TotalTime>
  <Words>929</Words>
  <Application>Microsoft Office PowerPoint</Application>
  <PresentationFormat>Presentación en pantalla (4:3)</PresentationFormat>
  <Paragraphs>139</Paragraphs>
  <Slides>10</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Calibri</vt:lpstr>
      <vt:lpstr>Century Gothic</vt:lpstr>
      <vt:lpstr>DejaVu Sans</vt:lpstr>
      <vt:lpstr>Podkova</vt:lpstr>
      <vt:lpstr>Times New Roman</vt:lpstr>
      <vt:lpstr>Titillium Web</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ying</dc:creator>
  <dc:description/>
  <cp:lastModifiedBy>clases</cp:lastModifiedBy>
  <cp:revision>258</cp:revision>
  <dcterms:created xsi:type="dcterms:W3CDTF">2011-07-13T23:31:46Z</dcterms:created>
  <dcterms:modified xsi:type="dcterms:W3CDTF">2022-01-28T08:57:13Z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Indiana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115</vt:i4>
  </property>
</Properties>
</file>