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32"/>
  </p:notesMasterIdLst>
  <p:sldIdLst>
    <p:sldId id="256" r:id="rId2"/>
    <p:sldId id="396" r:id="rId3"/>
    <p:sldId id="423" r:id="rId4"/>
    <p:sldId id="424" r:id="rId5"/>
    <p:sldId id="425" r:id="rId6"/>
    <p:sldId id="426"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1425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spc="-1">
                <a:solidFill>
                  <a:srgbClr val="000000"/>
                </a:solidFill>
                <a:uFill>
                  <a:solidFill>
                    <a:srgbClr val="FFFFFF"/>
                  </a:solidFill>
                </a:uFill>
                <a:latin typeface="Calibri"/>
              </a:rPr>
              <a:t>Tema </a:t>
            </a:r>
            <a:r>
              <a:rPr lang="es-ES_tradnl" sz="4400" spc="-1" smtClean="0">
                <a:solidFill>
                  <a:srgbClr val="000000"/>
                </a:solidFill>
                <a:uFill>
                  <a:solidFill>
                    <a:srgbClr val="FFFFFF"/>
                  </a:solidFill>
                </a:uFill>
                <a:latin typeface="Calibri"/>
              </a:rPr>
              <a:t>4</a:t>
            </a:r>
            <a:endParaRPr lang="es-ES_tradnl" sz="4400" spc="-1" dirty="0">
              <a:solidFill>
                <a:srgbClr val="000000"/>
              </a:solidFill>
              <a:uFill>
                <a:solidFill>
                  <a:srgbClr val="FFFFFF"/>
                </a:solidFill>
              </a:uFill>
              <a:latin typeface="Calibri"/>
            </a:endParaRPr>
          </a:p>
          <a:p>
            <a:pPr algn="ctr"/>
            <a:r>
              <a:rPr lang="es-ES" sz="4400" b="1" dirty="0" smtClean="0"/>
              <a:t>Clases y objetos</a:t>
            </a:r>
            <a:endParaRPr lang="es-ES" sz="4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97523" y="595327"/>
            <a:ext cx="6414381" cy="646331"/>
          </a:xfrm>
          <a:prstGeom prst="rect">
            <a:avLst/>
          </a:prstGeom>
        </p:spPr>
        <p:txBody>
          <a:bodyPr wrap="square">
            <a:spAutoFit/>
          </a:bodyPr>
          <a:lstStyle/>
          <a:p>
            <a:r>
              <a:rPr lang="es-ES" dirty="0"/>
              <a:t>Al compilar y ejecutar el siguiente código:</a:t>
            </a:r>
          </a:p>
          <a:p>
            <a:endParaRPr lang="es-ES" dirty="0"/>
          </a:p>
        </p:txBody>
      </p:sp>
      <p:pic>
        <p:nvPicPr>
          <p:cNvPr id="3" name="Imagen 2"/>
          <p:cNvPicPr>
            <a:picLocks noChangeAspect="1"/>
          </p:cNvPicPr>
          <p:nvPr/>
        </p:nvPicPr>
        <p:blipFill>
          <a:blip r:embed="rId2"/>
          <a:stretch>
            <a:fillRect/>
          </a:stretch>
        </p:blipFill>
        <p:spPr>
          <a:xfrm>
            <a:off x="1832900" y="1143707"/>
            <a:ext cx="6143625" cy="1800225"/>
          </a:xfrm>
          <a:prstGeom prst="rect">
            <a:avLst/>
          </a:prstGeom>
        </p:spPr>
      </p:pic>
      <p:sp>
        <p:nvSpPr>
          <p:cNvPr id="6" name="Rectángulo 5"/>
          <p:cNvSpPr/>
          <p:nvPr/>
        </p:nvSpPr>
        <p:spPr>
          <a:xfrm>
            <a:off x="995880" y="3123352"/>
            <a:ext cx="7650179" cy="1200329"/>
          </a:xfrm>
          <a:prstGeom prst="rect">
            <a:avLst/>
          </a:prstGeom>
        </p:spPr>
        <p:txBody>
          <a:bodyPr wrap="square">
            <a:spAutoFit/>
          </a:bodyPr>
          <a:lstStyle/>
          <a:p>
            <a:pPr algn="just"/>
            <a:r>
              <a:rPr lang="es-ES" dirty="0"/>
              <a:t>En la pantalla, se podrá observar que al atributo nombre del objeto creado y referenciado por la variable a1, se le ha asignado el valor </a:t>
            </a:r>
            <a:r>
              <a:rPr lang="es-ES" dirty="0" err="1"/>
              <a:t>null</a:t>
            </a:r>
            <a:r>
              <a:rPr lang="es-ES" dirty="0"/>
              <a:t> y, al atributo precio, el valor 0.0:</a:t>
            </a:r>
          </a:p>
          <a:p>
            <a:endParaRPr lang="es-ES" dirty="0"/>
          </a:p>
        </p:txBody>
      </p:sp>
      <p:pic>
        <p:nvPicPr>
          <p:cNvPr id="7" name="Imagen 6"/>
          <p:cNvPicPr>
            <a:picLocks noChangeAspect="1"/>
          </p:cNvPicPr>
          <p:nvPr/>
        </p:nvPicPr>
        <p:blipFill>
          <a:blip r:embed="rId3"/>
          <a:stretch>
            <a:fillRect/>
          </a:stretch>
        </p:blipFill>
        <p:spPr>
          <a:xfrm>
            <a:off x="2139681" y="4503101"/>
            <a:ext cx="5362575" cy="1276350"/>
          </a:xfrm>
          <a:prstGeom prst="rect">
            <a:avLst/>
          </a:prstGeom>
        </p:spPr>
      </p:pic>
    </p:spTree>
    <p:extLst>
      <p:ext uri="{BB962C8B-B14F-4D97-AF65-F5344CB8AC3E}">
        <p14:creationId xmlns:p14="http://schemas.microsoft.com/office/powerpoint/2010/main" val="425661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2218" y="1330860"/>
            <a:ext cx="7297093" cy="3693319"/>
          </a:xfrm>
          <a:prstGeom prst="rect">
            <a:avLst/>
          </a:prstGeom>
        </p:spPr>
        <p:txBody>
          <a:bodyPr wrap="square">
            <a:spAutoFit/>
          </a:bodyPr>
          <a:lstStyle/>
          <a:p>
            <a:pPr algn="just"/>
            <a:r>
              <a:rPr lang="es-ES" dirty="0"/>
              <a:t>Ejecución del programa </a:t>
            </a:r>
            <a:r>
              <a:rPr lang="es-ES" dirty="0" err="1"/>
              <a:t>PruebaArticulo</a:t>
            </a:r>
            <a:r>
              <a:rPr lang="es-ES" dirty="0"/>
              <a:t> escrito en Java, donde se pueden ver los valores por defecto asignados a los atributos de un objeto.</a:t>
            </a:r>
          </a:p>
          <a:p>
            <a:pPr algn="just"/>
            <a:r>
              <a:rPr lang="es-ES" dirty="0"/>
              <a:t>Esto es así, ya que, al no definirse ningún constructor en el código fuente de la clase Articulo, Java crea uno por defecto y, por tanto, cuando en el programa se crea el objeto referenciado por la variable a1, a los atributos de dicho objeto (nombre y precio) se les asigna valores por defecto</a:t>
            </a:r>
            <a:r>
              <a:rPr lang="es-ES" dirty="0" smtClean="0"/>
              <a:t>.</a:t>
            </a:r>
          </a:p>
          <a:p>
            <a:pPr algn="just"/>
            <a:endParaRPr lang="es-ES" dirty="0"/>
          </a:p>
          <a:p>
            <a:pPr algn="just"/>
            <a:r>
              <a:rPr lang="es-ES" dirty="0"/>
              <a:t>No obstante, si a los atributos nombre y precio del objeto creado, inicialmente, se les quisiera asignar –por ejemplo– los valores "Vaso" y 3.3, respectivamente. Para ello, se podría definir un constructor sin parámetros o con parámetros.</a:t>
            </a:r>
          </a:p>
        </p:txBody>
      </p:sp>
    </p:spTree>
    <p:extLst>
      <p:ext uri="{BB962C8B-B14F-4D97-AF65-F5344CB8AC3E}">
        <p14:creationId xmlns:p14="http://schemas.microsoft.com/office/powerpoint/2010/main" val="92579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34399" y="473973"/>
            <a:ext cx="6340197" cy="523220"/>
          </a:xfrm>
          <a:prstGeom prst="rect">
            <a:avLst/>
          </a:prstGeom>
        </p:spPr>
        <p:txBody>
          <a:bodyPr wrap="none">
            <a:spAutoFit/>
          </a:bodyPr>
          <a:lstStyle/>
          <a:p>
            <a:r>
              <a:rPr lang="es-ES" sz="2800" b="1" dirty="0">
                <a:solidFill>
                  <a:srgbClr val="000000"/>
                </a:solidFill>
                <a:latin typeface="Arial" panose="020B0604020202020204" pitchFamily="34" charset="0"/>
              </a:rPr>
              <a:t>Constructor sin parámetros en Java</a:t>
            </a:r>
            <a:endParaRPr lang="es-ES" sz="2800" b="1" i="0" dirty="0">
              <a:solidFill>
                <a:srgbClr val="000000"/>
              </a:solidFill>
              <a:effectLst/>
              <a:latin typeface="Arial" panose="020B0604020202020204" pitchFamily="34" charset="0"/>
            </a:endParaRPr>
          </a:p>
        </p:txBody>
      </p:sp>
      <p:pic>
        <p:nvPicPr>
          <p:cNvPr id="3" name="Imagen 2"/>
          <p:cNvPicPr>
            <a:picLocks noChangeAspect="1"/>
          </p:cNvPicPr>
          <p:nvPr/>
        </p:nvPicPr>
        <p:blipFill>
          <a:blip r:embed="rId2"/>
          <a:stretch>
            <a:fillRect/>
          </a:stretch>
        </p:blipFill>
        <p:spPr>
          <a:xfrm>
            <a:off x="3275697" y="2174434"/>
            <a:ext cx="3657600" cy="2038350"/>
          </a:xfrm>
          <a:prstGeom prst="rect">
            <a:avLst/>
          </a:prstGeom>
        </p:spPr>
      </p:pic>
      <p:sp>
        <p:nvSpPr>
          <p:cNvPr id="4" name="Rectángulo 3"/>
          <p:cNvSpPr/>
          <p:nvPr/>
        </p:nvSpPr>
        <p:spPr>
          <a:xfrm>
            <a:off x="1788801" y="1262648"/>
            <a:ext cx="6631392" cy="646331"/>
          </a:xfrm>
          <a:prstGeom prst="rect">
            <a:avLst/>
          </a:prstGeom>
        </p:spPr>
        <p:txBody>
          <a:bodyPr wrap="square">
            <a:spAutoFit/>
          </a:bodyPr>
          <a:lstStyle/>
          <a:p>
            <a:pPr algn="just"/>
            <a:r>
              <a:rPr lang="es-ES" dirty="0" smtClean="0"/>
              <a:t>En el ejemplo anterior de la clase Articulo se </a:t>
            </a:r>
            <a:r>
              <a:rPr lang="es-ES" dirty="0"/>
              <a:t>ha definido un constructor sin parámetros:</a:t>
            </a:r>
          </a:p>
        </p:txBody>
      </p:sp>
      <p:sp>
        <p:nvSpPr>
          <p:cNvPr id="5" name="Rectángulo 4"/>
          <p:cNvSpPr/>
          <p:nvPr/>
        </p:nvSpPr>
        <p:spPr>
          <a:xfrm>
            <a:off x="1788801" y="4478239"/>
            <a:ext cx="7137916" cy="1200329"/>
          </a:xfrm>
          <a:prstGeom prst="rect">
            <a:avLst/>
          </a:prstGeom>
        </p:spPr>
        <p:txBody>
          <a:bodyPr wrap="square">
            <a:spAutoFit/>
          </a:bodyPr>
          <a:lstStyle/>
          <a:p>
            <a:pPr algn="just"/>
            <a:r>
              <a:rPr lang="es-ES" dirty="0"/>
              <a:t>Como se puede apreciar, un constructor tiene que llamarse igual que la clase a la que </a:t>
            </a:r>
            <a:r>
              <a:rPr lang="es-ES" dirty="0" smtClean="0"/>
              <a:t>pertenece </a:t>
            </a:r>
            <a:r>
              <a:rPr lang="es-ES" dirty="0"/>
              <a:t>(en este caso Articulo) y, </a:t>
            </a:r>
            <a:r>
              <a:rPr lang="es-ES" dirty="0" smtClean="0"/>
              <a:t>además, un </a:t>
            </a:r>
            <a:r>
              <a:rPr lang="es-ES" dirty="0"/>
              <a:t>constructor no se indica su </a:t>
            </a:r>
            <a:r>
              <a:rPr lang="es-ES" dirty="0" smtClean="0"/>
              <a:t>tipo, ya que no devuelve ningún valor.</a:t>
            </a:r>
            <a:endParaRPr lang="es-ES" dirty="0"/>
          </a:p>
        </p:txBody>
      </p:sp>
    </p:spTree>
    <p:extLst>
      <p:ext uri="{BB962C8B-B14F-4D97-AF65-F5344CB8AC3E}">
        <p14:creationId xmlns:p14="http://schemas.microsoft.com/office/powerpoint/2010/main" val="367971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52258" y="634239"/>
            <a:ext cx="7156764" cy="369332"/>
          </a:xfrm>
          <a:prstGeom prst="rect">
            <a:avLst/>
          </a:prstGeom>
        </p:spPr>
        <p:txBody>
          <a:bodyPr wrap="square">
            <a:spAutoFit/>
          </a:bodyPr>
          <a:lstStyle/>
          <a:p>
            <a:r>
              <a:rPr lang="es-ES" dirty="0"/>
              <a:t>Al compilar y ejecutar el siguiente código fuente:</a:t>
            </a:r>
          </a:p>
        </p:txBody>
      </p:sp>
      <p:pic>
        <p:nvPicPr>
          <p:cNvPr id="3" name="Imagen 2"/>
          <p:cNvPicPr>
            <a:picLocks noChangeAspect="1"/>
          </p:cNvPicPr>
          <p:nvPr/>
        </p:nvPicPr>
        <p:blipFill>
          <a:blip r:embed="rId2"/>
          <a:stretch>
            <a:fillRect/>
          </a:stretch>
        </p:blipFill>
        <p:spPr>
          <a:xfrm>
            <a:off x="2224983" y="1092888"/>
            <a:ext cx="5210269" cy="1665383"/>
          </a:xfrm>
          <a:prstGeom prst="rect">
            <a:avLst/>
          </a:prstGeom>
        </p:spPr>
      </p:pic>
      <p:pic>
        <p:nvPicPr>
          <p:cNvPr id="4" name="Imagen 3"/>
          <p:cNvPicPr>
            <a:picLocks noChangeAspect="1"/>
          </p:cNvPicPr>
          <p:nvPr/>
        </p:nvPicPr>
        <p:blipFill>
          <a:blip r:embed="rId3"/>
          <a:stretch>
            <a:fillRect/>
          </a:stretch>
        </p:blipFill>
        <p:spPr>
          <a:xfrm>
            <a:off x="2192824" y="2875950"/>
            <a:ext cx="5267325" cy="1533525"/>
          </a:xfrm>
          <a:prstGeom prst="rect">
            <a:avLst/>
          </a:prstGeom>
        </p:spPr>
      </p:pic>
      <p:sp>
        <p:nvSpPr>
          <p:cNvPr id="5" name="Rectángulo 4"/>
          <p:cNvSpPr/>
          <p:nvPr/>
        </p:nvSpPr>
        <p:spPr>
          <a:xfrm>
            <a:off x="1258432" y="4512973"/>
            <a:ext cx="7944416" cy="2308324"/>
          </a:xfrm>
          <a:prstGeom prst="rect">
            <a:avLst/>
          </a:prstGeom>
        </p:spPr>
        <p:txBody>
          <a:bodyPr wrap="square">
            <a:spAutoFit/>
          </a:bodyPr>
          <a:lstStyle/>
          <a:p>
            <a:pPr algn="just"/>
            <a:r>
              <a:rPr lang="es-ES" dirty="0" smtClean="0"/>
              <a:t>En </a:t>
            </a:r>
            <a:r>
              <a:rPr lang="es-ES" dirty="0"/>
              <a:t>este caso, el constructor se ha definido sin parámetros, que es cómo se le ha invocado –después de la palabra clave new– en la sentencia</a:t>
            </a:r>
            <a:r>
              <a:rPr lang="es-ES" dirty="0" smtClean="0"/>
              <a:t>:</a:t>
            </a:r>
          </a:p>
          <a:p>
            <a:pPr algn="just"/>
            <a:endParaRPr lang="es-ES" dirty="0"/>
          </a:p>
          <a:p>
            <a:pPr algn="just"/>
            <a:r>
              <a:rPr lang="es-ES" dirty="0"/>
              <a:t>Articulo a1 = new Articulo</a:t>
            </a:r>
            <a:r>
              <a:rPr lang="es-ES" dirty="0" smtClean="0"/>
              <a:t>();</a:t>
            </a:r>
          </a:p>
          <a:p>
            <a:pPr algn="just"/>
            <a:endParaRPr lang="es-ES" dirty="0"/>
          </a:p>
          <a:p>
            <a:pPr algn="just"/>
            <a:r>
              <a:rPr lang="es-ES" dirty="0"/>
              <a:t>Por otra parte, al igual que con los métodos, en Java se pueden definir constructores con parámetros.</a:t>
            </a:r>
          </a:p>
        </p:txBody>
      </p:sp>
    </p:spTree>
    <p:extLst>
      <p:ext uri="{BB962C8B-B14F-4D97-AF65-F5344CB8AC3E}">
        <p14:creationId xmlns:p14="http://schemas.microsoft.com/office/powerpoint/2010/main" val="316769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95670" y="356278"/>
            <a:ext cx="6861174" cy="523220"/>
          </a:xfrm>
          <a:prstGeom prst="rect">
            <a:avLst/>
          </a:prstGeom>
        </p:spPr>
        <p:txBody>
          <a:bodyPr wrap="none">
            <a:spAutoFit/>
          </a:bodyPr>
          <a:lstStyle/>
          <a:p>
            <a:r>
              <a:rPr lang="es-ES" sz="2800" b="1" dirty="0">
                <a:solidFill>
                  <a:srgbClr val="000000"/>
                </a:solidFill>
                <a:latin typeface="Arial" panose="020B0604020202020204" pitchFamily="34" charset="0"/>
              </a:rPr>
              <a:t>Constructores con parámetros en Java</a:t>
            </a:r>
            <a:endParaRPr lang="es-ES" sz="2800" b="1" i="0" dirty="0">
              <a:solidFill>
                <a:srgbClr val="000000"/>
              </a:solidFill>
              <a:effectLst/>
              <a:latin typeface="Arial" panose="020B0604020202020204" pitchFamily="34" charset="0"/>
            </a:endParaRPr>
          </a:p>
        </p:txBody>
      </p:sp>
      <p:sp>
        <p:nvSpPr>
          <p:cNvPr id="3" name="Rectángulo 2"/>
          <p:cNvSpPr/>
          <p:nvPr/>
        </p:nvSpPr>
        <p:spPr>
          <a:xfrm>
            <a:off x="1595670" y="979639"/>
            <a:ext cx="7548330" cy="1200329"/>
          </a:xfrm>
          <a:prstGeom prst="rect">
            <a:avLst/>
          </a:prstGeom>
        </p:spPr>
        <p:txBody>
          <a:bodyPr wrap="square">
            <a:spAutoFit/>
          </a:bodyPr>
          <a:lstStyle/>
          <a:p>
            <a:pPr algn="just"/>
            <a:r>
              <a:rPr lang="es-ES" dirty="0"/>
              <a:t>En Java se pueden definir constructores a los que se les pasen uno o más parámetros (argumentos</a:t>
            </a:r>
            <a:r>
              <a:rPr lang="es-ES" dirty="0" smtClean="0"/>
              <a:t>). Dada </a:t>
            </a:r>
            <a:r>
              <a:rPr lang="es-ES" dirty="0"/>
              <a:t>la siguiente clase Producto, donde se ha definido un constructor con tres parámetros:</a:t>
            </a:r>
          </a:p>
        </p:txBody>
      </p:sp>
      <p:pic>
        <p:nvPicPr>
          <p:cNvPr id="4" name="Imagen 3"/>
          <p:cNvPicPr>
            <a:picLocks noChangeAspect="1"/>
          </p:cNvPicPr>
          <p:nvPr/>
        </p:nvPicPr>
        <p:blipFill>
          <a:blip r:embed="rId2"/>
          <a:stretch>
            <a:fillRect/>
          </a:stretch>
        </p:blipFill>
        <p:spPr>
          <a:xfrm>
            <a:off x="1303699" y="2179969"/>
            <a:ext cx="3868328" cy="4646286"/>
          </a:xfrm>
          <a:prstGeom prst="rect">
            <a:avLst/>
          </a:prstGeom>
        </p:spPr>
      </p:pic>
      <p:sp>
        <p:nvSpPr>
          <p:cNvPr id="5" name="Rectángulo 4"/>
          <p:cNvSpPr/>
          <p:nvPr/>
        </p:nvSpPr>
        <p:spPr>
          <a:xfrm>
            <a:off x="5313370" y="3665289"/>
            <a:ext cx="3689287" cy="2893100"/>
          </a:xfrm>
          <a:prstGeom prst="rect">
            <a:avLst/>
          </a:prstGeom>
        </p:spPr>
        <p:txBody>
          <a:bodyPr wrap="square">
            <a:spAutoFit/>
          </a:bodyPr>
          <a:lstStyle/>
          <a:p>
            <a:pPr algn="just"/>
            <a:r>
              <a:rPr lang="es-ES" sz="1400" dirty="0" smtClean="0"/>
              <a:t>Se </a:t>
            </a:r>
            <a:r>
              <a:rPr lang="es-ES" sz="1400" dirty="0"/>
              <a:t>ha utilizado varias veces la palabra clave </a:t>
            </a:r>
            <a:r>
              <a:rPr lang="es-ES" sz="1400" dirty="0" err="1"/>
              <a:t>this</a:t>
            </a:r>
            <a:r>
              <a:rPr lang="es-ES" sz="1400" dirty="0"/>
              <a:t>, haciendo referencia al objeto actual. De esta forma, por ejemplo el escribir </a:t>
            </a:r>
            <a:r>
              <a:rPr lang="es-ES" sz="1400" dirty="0" err="1"/>
              <a:t>this.nombre</a:t>
            </a:r>
            <a:r>
              <a:rPr lang="es-ES" sz="1400" dirty="0"/>
              <a:t> = nombre en el bloque de código del constructor, se está diferenciando entre el atributo nombre del objeto (</a:t>
            </a:r>
            <a:r>
              <a:rPr lang="es-ES" sz="1400" dirty="0" err="1"/>
              <a:t>this.nombre</a:t>
            </a:r>
            <a:r>
              <a:rPr lang="es-ES" sz="1400" dirty="0"/>
              <a:t>) y el parámetro formal del constructor llamado igualmente nombre. En el caso de que el identificador de dicho atributo y de dicho parámetro hubiesen sido distintos, no hubiese sido necesario hacer uso de </a:t>
            </a:r>
            <a:r>
              <a:rPr lang="es-ES" sz="1400" dirty="0" err="1"/>
              <a:t>this</a:t>
            </a:r>
            <a:r>
              <a:rPr lang="es-ES" sz="1400" dirty="0"/>
              <a:t>.</a:t>
            </a:r>
          </a:p>
        </p:txBody>
      </p:sp>
    </p:spTree>
    <p:extLst>
      <p:ext uri="{BB962C8B-B14F-4D97-AF65-F5344CB8AC3E}">
        <p14:creationId xmlns:p14="http://schemas.microsoft.com/office/powerpoint/2010/main" val="246147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24274" y="344528"/>
            <a:ext cx="6885160" cy="369332"/>
          </a:xfrm>
          <a:prstGeom prst="rect">
            <a:avLst/>
          </a:prstGeom>
        </p:spPr>
        <p:txBody>
          <a:bodyPr wrap="square">
            <a:spAutoFit/>
          </a:bodyPr>
          <a:lstStyle/>
          <a:p>
            <a:r>
              <a:rPr lang="es-ES" dirty="0" smtClean="0"/>
              <a:t>Al </a:t>
            </a:r>
            <a:r>
              <a:rPr lang="es-ES" dirty="0"/>
              <a:t>compilar y ejecutar el código fuente siguiente:</a:t>
            </a:r>
          </a:p>
        </p:txBody>
      </p:sp>
      <p:pic>
        <p:nvPicPr>
          <p:cNvPr id="3" name="Imagen 2"/>
          <p:cNvPicPr>
            <a:picLocks noChangeAspect="1"/>
          </p:cNvPicPr>
          <p:nvPr/>
        </p:nvPicPr>
        <p:blipFill>
          <a:blip r:embed="rId2"/>
          <a:stretch>
            <a:fillRect/>
          </a:stretch>
        </p:blipFill>
        <p:spPr>
          <a:xfrm>
            <a:off x="2113112" y="778598"/>
            <a:ext cx="6307483" cy="3849669"/>
          </a:xfrm>
          <a:prstGeom prst="rect">
            <a:avLst/>
          </a:prstGeom>
        </p:spPr>
      </p:pic>
      <p:pic>
        <p:nvPicPr>
          <p:cNvPr id="4" name="Imagen 3"/>
          <p:cNvPicPr>
            <a:picLocks noChangeAspect="1"/>
          </p:cNvPicPr>
          <p:nvPr/>
        </p:nvPicPr>
        <p:blipFill>
          <a:blip r:embed="rId3"/>
          <a:stretch>
            <a:fillRect/>
          </a:stretch>
        </p:blipFill>
        <p:spPr>
          <a:xfrm>
            <a:off x="2113112" y="4693005"/>
            <a:ext cx="4607554" cy="1981656"/>
          </a:xfrm>
          <a:prstGeom prst="rect">
            <a:avLst/>
          </a:prstGeom>
        </p:spPr>
      </p:pic>
    </p:spTree>
    <p:extLst>
      <p:ext uri="{BB962C8B-B14F-4D97-AF65-F5344CB8AC3E}">
        <p14:creationId xmlns:p14="http://schemas.microsoft.com/office/powerpoint/2010/main" val="318229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87646" y="398849"/>
            <a:ext cx="6034135" cy="369332"/>
          </a:xfrm>
          <a:prstGeom prst="rect">
            <a:avLst/>
          </a:prstGeom>
        </p:spPr>
        <p:txBody>
          <a:bodyPr wrap="square">
            <a:spAutoFit/>
          </a:bodyPr>
          <a:lstStyle/>
          <a:p>
            <a:r>
              <a:rPr lang="es-ES" b="1" dirty="0">
                <a:solidFill>
                  <a:srgbClr val="000000"/>
                </a:solidFill>
                <a:latin typeface="Arial" panose="020B0604020202020204" pitchFamily="34" charset="0"/>
              </a:rPr>
              <a:t>Sobrecarga de métodos y constructores en Java</a:t>
            </a:r>
            <a:endParaRPr lang="es-ES" b="1" i="0" dirty="0">
              <a:solidFill>
                <a:srgbClr val="000000"/>
              </a:solidFill>
              <a:effectLst/>
              <a:latin typeface="Arial" panose="020B0604020202020204" pitchFamily="34" charset="0"/>
            </a:endParaRPr>
          </a:p>
        </p:txBody>
      </p:sp>
      <p:sp>
        <p:nvSpPr>
          <p:cNvPr id="3" name="Rectángulo 2"/>
          <p:cNvSpPr/>
          <p:nvPr/>
        </p:nvSpPr>
        <p:spPr>
          <a:xfrm>
            <a:off x="543207" y="1611516"/>
            <a:ext cx="3548959" cy="3970318"/>
          </a:xfrm>
          <a:prstGeom prst="rect">
            <a:avLst/>
          </a:prstGeom>
        </p:spPr>
        <p:txBody>
          <a:bodyPr wrap="square">
            <a:spAutoFit/>
          </a:bodyPr>
          <a:lstStyle/>
          <a:p>
            <a:pPr algn="just"/>
            <a:r>
              <a:rPr lang="es-ES" dirty="0"/>
              <a:t>En una clase, la sobrecarga (</a:t>
            </a:r>
            <a:r>
              <a:rPr lang="es-ES" dirty="0" err="1"/>
              <a:t>overloading</a:t>
            </a:r>
            <a:r>
              <a:rPr lang="es-ES" dirty="0"/>
              <a:t>) permite definir más de un constructor o método con el mismo nombre, con la condición de que no puede haber dos de ellos con el mismo número y tipo de parámetros.</a:t>
            </a:r>
          </a:p>
          <a:p>
            <a:pPr algn="just"/>
            <a:endParaRPr lang="es-ES" dirty="0"/>
          </a:p>
          <a:p>
            <a:pPr algn="just"/>
            <a:r>
              <a:rPr lang="es-ES" dirty="0"/>
              <a:t>EJEMPLO { </a:t>
            </a:r>
            <a:r>
              <a:rPr lang="es-ES" dirty="0" err="1"/>
              <a:t>PruebaPerro</a:t>
            </a:r>
            <a:r>
              <a:rPr lang="es-ES" dirty="0"/>
              <a:t> } Dada la siguiente clase Perro, donde se ha definido el método cambiar sobrecargado:</a:t>
            </a:r>
          </a:p>
        </p:txBody>
      </p:sp>
      <p:pic>
        <p:nvPicPr>
          <p:cNvPr id="4" name="Imagen 3"/>
          <p:cNvPicPr>
            <a:picLocks noChangeAspect="1"/>
          </p:cNvPicPr>
          <p:nvPr/>
        </p:nvPicPr>
        <p:blipFill>
          <a:blip r:embed="rId2"/>
          <a:stretch>
            <a:fillRect/>
          </a:stretch>
        </p:blipFill>
        <p:spPr>
          <a:xfrm>
            <a:off x="4428430" y="1013988"/>
            <a:ext cx="4326271" cy="5776115"/>
          </a:xfrm>
          <a:prstGeom prst="rect">
            <a:avLst/>
          </a:prstGeom>
        </p:spPr>
      </p:pic>
    </p:spTree>
    <p:extLst>
      <p:ext uri="{BB962C8B-B14F-4D97-AF65-F5344CB8AC3E}">
        <p14:creationId xmlns:p14="http://schemas.microsoft.com/office/powerpoint/2010/main" val="188424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1188" y="313894"/>
            <a:ext cx="7120550" cy="1795563"/>
          </a:xfrm>
          <a:prstGeom prst="rect">
            <a:avLst/>
          </a:prstGeom>
        </p:spPr>
        <p:txBody>
          <a:bodyPr wrap="square">
            <a:spAutoFit/>
          </a:bodyPr>
          <a:lstStyle/>
          <a:p>
            <a:pPr algn="just"/>
            <a:r>
              <a:rPr lang="es-ES" dirty="0" smtClean="0"/>
              <a:t>El </a:t>
            </a:r>
            <a:r>
              <a:rPr lang="es-ES" dirty="0"/>
              <a:t>método cambiar se ha definido tres veces: con un parámetro de tipo </a:t>
            </a:r>
            <a:r>
              <a:rPr lang="es-ES" dirty="0" err="1"/>
              <a:t>String</a:t>
            </a:r>
            <a:r>
              <a:rPr lang="es-ES" dirty="0"/>
              <a:t>, con un </a:t>
            </a:r>
            <a:r>
              <a:rPr lang="es-ES" dirty="0" smtClean="0"/>
              <a:t>parámetro </a:t>
            </a:r>
            <a:r>
              <a:rPr lang="es-ES" dirty="0"/>
              <a:t>de tipo </a:t>
            </a:r>
            <a:r>
              <a:rPr lang="es-ES" dirty="0" err="1"/>
              <a:t>int</a:t>
            </a:r>
            <a:r>
              <a:rPr lang="es-ES" dirty="0"/>
              <a:t> y con dos </a:t>
            </a:r>
            <a:r>
              <a:rPr lang="es-ES" dirty="0" smtClean="0"/>
              <a:t>parámetros </a:t>
            </a:r>
            <a:r>
              <a:rPr lang="es-ES" dirty="0"/>
              <a:t>cuyos tipos son </a:t>
            </a:r>
            <a:r>
              <a:rPr lang="es-ES" dirty="0" err="1"/>
              <a:t>String</a:t>
            </a:r>
            <a:r>
              <a:rPr lang="es-ES" dirty="0"/>
              <a:t> e </a:t>
            </a:r>
            <a:r>
              <a:rPr lang="es-ES" dirty="0" err="1"/>
              <a:t>int</a:t>
            </a:r>
            <a:r>
              <a:rPr lang="es-ES" dirty="0"/>
              <a:t>.</a:t>
            </a:r>
          </a:p>
          <a:p>
            <a:pPr algn="just"/>
            <a:endParaRPr lang="es-ES" dirty="0"/>
          </a:p>
          <a:p>
            <a:pPr algn="just"/>
            <a:r>
              <a:rPr lang="es-ES" dirty="0"/>
              <a:t>Al compilar y ejecutar el siguiente código fuente, donde se invoca al método cambiar pasándole uno o dos argumentos:</a:t>
            </a:r>
          </a:p>
        </p:txBody>
      </p:sp>
      <p:pic>
        <p:nvPicPr>
          <p:cNvPr id="3" name="Imagen 2"/>
          <p:cNvPicPr>
            <a:picLocks noChangeAspect="1"/>
          </p:cNvPicPr>
          <p:nvPr/>
        </p:nvPicPr>
        <p:blipFill>
          <a:blip r:embed="rId2"/>
          <a:stretch>
            <a:fillRect/>
          </a:stretch>
        </p:blipFill>
        <p:spPr>
          <a:xfrm>
            <a:off x="2006151" y="2109457"/>
            <a:ext cx="6050624" cy="2889203"/>
          </a:xfrm>
          <a:prstGeom prst="rect">
            <a:avLst/>
          </a:prstGeom>
        </p:spPr>
      </p:pic>
      <p:pic>
        <p:nvPicPr>
          <p:cNvPr id="4" name="Imagen 3"/>
          <p:cNvPicPr>
            <a:picLocks noChangeAspect="1"/>
          </p:cNvPicPr>
          <p:nvPr/>
        </p:nvPicPr>
        <p:blipFill>
          <a:blip r:embed="rId3"/>
          <a:stretch>
            <a:fillRect/>
          </a:stretch>
        </p:blipFill>
        <p:spPr>
          <a:xfrm>
            <a:off x="2956961" y="4861711"/>
            <a:ext cx="4149004" cy="1996289"/>
          </a:xfrm>
          <a:prstGeom prst="rect">
            <a:avLst/>
          </a:prstGeom>
        </p:spPr>
      </p:pic>
    </p:spTree>
    <p:extLst>
      <p:ext uri="{BB962C8B-B14F-4D97-AF65-F5344CB8AC3E}">
        <p14:creationId xmlns:p14="http://schemas.microsoft.com/office/powerpoint/2010/main" val="74621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97937" y="272100"/>
            <a:ext cx="6885160" cy="646331"/>
          </a:xfrm>
          <a:prstGeom prst="rect">
            <a:avLst/>
          </a:prstGeom>
        </p:spPr>
        <p:txBody>
          <a:bodyPr wrap="square">
            <a:spAutoFit/>
          </a:bodyPr>
          <a:lstStyle/>
          <a:p>
            <a:r>
              <a:rPr lang="es-ES" dirty="0"/>
              <a:t>Dada la siguiente clase Equipo, donde el constructor está sobrecargado:</a:t>
            </a:r>
          </a:p>
        </p:txBody>
      </p:sp>
      <p:pic>
        <p:nvPicPr>
          <p:cNvPr id="3" name="Imagen 2"/>
          <p:cNvPicPr>
            <a:picLocks noChangeAspect="1"/>
          </p:cNvPicPr>
          <p:nvPr/>
        </p:nvPicPr>
        <p:blipFill>
          <a:blip r:embed="rId2"/>
          <a:stretch>
            <a:fillRect/>
          </a:stretch>
        </p:blipFill>
        <p:spPr>
          <a:xfrm>
            <a:off x="2327416" y="918431"/>
            <a:ext cx="5426202" cy="5596786"/>
          </a:xfrm>
          <a:prstGeom prst="rect">
            <a:avLst/>
          </a:prstGeom>
        </p:spPr>
      </p:pic>
    </p:spTree>
    <p:extLst>
      <p:ext uri="{BB962C8B-B14F-4D97-AF65-F5344CB8AC3E}">
        <p14:creationId xmlns:p14="http://schemas.microsoft.com/office/powerpoint/2010/main" val="188356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44028" y="275758"/>
            <a:ext cx="7392154" cy="923330"/>
          </a:xfrm>
          <a:prstGeom prst="rect">
            <a:avLst/>
          </a:prstGeom>
        </p:spPr>
        <p:txBody>
          <a:bodyPr wrap="square">
            <a:spAutoFit/>
          </a:bodyPr>
          <a:lstStyle/>
          <a:p>
            <a:pPr algn="just"/>
            <a:r>
              <a:rPr lang="es-ES" dirty="0" smtClean="0"/>
              <a:t>Al </a:t>
            </a:r>
            <a:r>
              <a:rPr lang="es-ES" dirty="0"/>
              <a:t>constructor se le puede invocar pasándole uno o tres argumentos. De modo que, al compilar y ejecutar el siguiente código fuente:</a:t>
            </a:r>
          </a:p>
        </p:txBody>
      </p:sp>
      <p:pic>
        <p:nvPicPr>
          <p:cNvPr id="3" name="Imagen 2"/>
          <p:cNvPicPr>
            <a:picLocks noChangeAspect="1"/>
          </p:cNvPicPr>
          <p:nvPr/>
        </p:nvPicPr>
        <p:blipFill>
          <a:blip r:embed="rId2"/>
          <a:stretch>
            <a:fillRect/>
          </a:stretch>
        </p:blipFill>
        <p:spPr>
          <a:xfrm>
            <a:off x="407871" y="1553290"/>
            <a:ext cx="8663701" cy="1294308"/>
          </a:xfrm>
          <a:prstGeom prst="rect">
            <a:avLst/>
          </a:prstGeom>
        </p:spPr>
      </p:pic>
      <p:pic>
        <p:nvPicPr>
          <p:cNvPr id="4" name="Imagen 3"/>
          <p:cNvPicPr>
            <a:picLocks noChangeAspect="1"/>
          </p:cNvPicPr>
          <p:nvPr/>
        </p:nvPicPr>
        <p:blipFill>
          <a:blip r:embed="rId3"/>
          <a:stretch>
            <a:fillRect/>
          </a:stretch>
        </p:blipFill>
        <p:spPr>
          <a:xfrm>
            <a:off x="2067958" y="3625960"/>
            <a:ext cx="5343525" cy="2466975"/>
          </a:xfrm>
          <a:prstGeom prst="rect">
            <a:avLst/>
          </a:prstGeom>
        </p:spPr>
      </p:pic>
    </p:spTree>
    <p:extLst>
      <p:ext uri="{BB962C8B-B14F-4D97-AF65-F5344CB8AC3E}">
        <p14:creationId xmlns:p14="http://schemas.microsoft.com/office/powerpoint/2010/main" val="407359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9256" y="1937441"/>
            <a:ext cx="7577750" cy="3785652"/>
          </a:xfrm>
          <a:prstGeom prst="rect">
            <a:avLst/>
          </a:prstGeom>
        </p:spPr>
        <p:txBody>
          <a:bodyPr wrap="square">
            <a:spAutoFit/>
          </a:bodyPr>
          <a:lstStyle/>
          <a:p>
            <a:pPr algn="just"/>
            <a:r>
              <a:rPr lang="es-ES" sz="2400" dirty="0" smtClean="0">
                <a:solidFill>
                  <a:srgbClr val="222222"/>
                </a:solidFill>
                <a:latin typeface="Exo 2"/>
              </a:rPr>
              <a:t>Aunque </a:t>
            </a:r>
            <a:r>
              <a:rPr lang="es-ES" sz="2400" dirty="0">
                <a:solidFill>
                  <a:srgbClr val="222222"/>
                </a:solidFill>
                <a:latin typeface="Exo 2"/>
              </a:rPr>
              <a:t>parezca una obviedad, la base de la Programación Orientada a Objetos es el </a:t>
            </a:r>
            <a:r>
              <a:rPr lang="es-ES" sz="2400" i="1" dirty="0">
                <a:solidFill>
                  <a:srgbClr val="222222"/>
                </a:solidFill>
                <a:latin typeface="Exo 2"/>
              </a:rPr>
              <a:t>objeto</a:t>
            </a:r>
            <a:r>
              <a:rPr lang="es-ES" sz="2400" dirty="0">
                <a:solidFill>
                  <a:srgbClr val="222222"/>
                </a:solidFill>
                <a:latin typeface="Exo 2"/>
              </a:rPr>
              <a:t>. En la vida real todos los </a:t>
            </a:r>
            <a:r>
              <a:rPr lang="es-ES" sz="2400" i="1" dirty="0">
                <a:solidFill>
                  <a:srgbClr val="222222"/>
                </a:solidFill>
                <a:latin typeface="Exo 2"/>
              </a:rPr>
              <a:t>objetos</a:t>
            </a:r>
            <a:r>
              <a:rPr lang="es-ES" sz="2400" dirty="0">
                <a:solidFill>
                  <a:srgbClr val="222222"/>
                </a:solidFill>
                <a:latin typeface="Exo 2"/>
              </a:rPr>
              <a:t> tienen una serie de características y un comportamiento. Por ejemplo, una puerta tiene color, forma, dimensiones, material... (goza de una serie de características) y puede abrirse, cerrarse... (posee un comportamiento). En Programación Orientada a Objetos, un objeto es una combinación de unos datos específicos y de las rutinas que pueden operar con esos datos.</a:t>
            </a:r>
            <a:endParaRPr lang="es-ES" sz="2400" b="0" i="0" dirty="0">
              <a:solidFill>
                <a:srgbClr val="222222"/>
              </a:solidFill>
              <a:effectLst/>
              <a:latin typeface="Exo 2"/>
            </a:endParaRPr>
          </a:p>
        </p:txBody>
      </p:sp>
      <p:sp>
        <p:nvSpPr>
          <p:cNvPr id="3" name="Rectángulo 2"/>
          <p:cNvSpPr/>
          <p:nvPr/>
        </p:nvSpPr>
        <p:spPr>
          <a:xfrm>
            <a:off x="1830010" y="537347"/>
            <a:ext cx="5494243" cy="646331"/>
          </a:xfrm>
          <a:prstGeom prst="rect">
            <a:avLst/>
          </a:prstGeom>
        </p:spPr>
        <p:txBody>
          <a:bodyPr wrap="square">
            <a:spAutoFit/>
          </a:bodyPr>
          <a:lstStyle/>
          <a:p>
            <a:r>
              <a:rPr lang="es-ES" sz="3600" cap="all" dirty="0">
                <a:solidFill>
                  <a:srgbClr val="222222"/>
                </a:solidFill>
                <a:latin typeface="Podkova"/>
              </a:rPr>
              <a:t>OBJETOS Y CLASES</a:t>
            </a:r>
          </a:p>
        </p:txBody>
      </p:sp>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63762" y="365332"/>
            <a:ext cx="4592924" cy="523220"/>
          </a:xfrm>
          <a:prstGeom prst="rect">
            <a:avLst/>
          </a:prstGeom>
        </p:spPr>
        <p:txBody>
          <a:bodyPr wrap="none">
            <a:spAutoFit/>
          </a:bodyPr>
          <a:lstStyle/>
          <a:p>
            <a:r>
              <a:rPr lang="es-ES" sz="2800" b="1" dirty="0"/>
              <a:t>Métodos </a:t>
            </a:r>
            <a:r>
              <a:rPr lang="es-ES" sz="2800" b="1" dirty="0" err="1"/>
              <a:t>Getters</a:t>
            </a:r>
            <a:r>
              <a:rPr lang="es-ES" sz="2800" b="1" dirty="0"/>
              <a:t> y </a:t>
            </a:r>
            <a:r>
              <a:rPr lang="es-ES" sz="2800" b="1" dirty="0" err="1"/>
              <a:t>Setters</a:t>
            </a:r>
            <a:endParaRPr lang="es-ES" sz="2800" b="1" dirty="0"/>
          </a:p>
        </p:txBody>
      </p:sp>
      <p:sp>
        <p:nvSpPr>
          <p:cNvPr id="3" name="Rectángulo 2"/>
          <p:cNvSpPr/>
          <p:nvPr/>
        </p:nvSpPr>
        <p:spPr>
          <a:xfrm>
            <a:off x="1303698" y="1062820"/>
            <a:ext cx="7595857" cy="5509200"/>
          </a:xfrm>
          <a:prstGeom prst="rect">
            <a:avLst/>
          </a:prstGeom>
        </p:spPr>
        <p:txBody>
          <a:bodyPr wrap="square">
            <a:spAutoFit/>
          </a:bodyPr>
          <a:lstStyle/>
          <a:p>
            <a:pPr algn="just"/>
            <a:r>
              <a:rPr lang="es-ES" sz="1600" dirty="0"/>
              <a:t>Hay métodos que </a:t>
            </a:r>
            <a:r>
              <a:rPr lang="es-ES" sz="1600" dirty="0" smtClean="0"/>
              <a:t>nos </a:t>
            </a:r>
            <a:r>
              <a:rPr lang="es-ES" sz="1600" dirty="0"/>
              <a:t>son de utilidad para obtener o almacenar algún valor de un atributo de una clase, comúnmente son llamados </a:t>
            </a:r>
            <a:r>
              <a:rPr lang="es-ES" sz="1600" dirty="0" err="1"/>
              <a:t>getters</a:t>
            </a:r>
            <a:r>
              <a:rPr lang="es-ES" sz="1600" dirty="0"/>
              <a:t> y </a:t>
            </a:r>
            <a:r>
              <a:rPr lang="es-ES" sz="1600" dirty="0" err="1"/>
              <a:t>setters</a:t>
            </a:r>
            <a:r>
              <a:rPr lang="es-ES" sz="1600" dirty="0" smtClean="0"/>
              <a:t>.</a:t>
            </a:r>
            <a:endParaRPr lang="es-ES" sz="1600" dirty="0"/>
          </a:p>
          <a:p>
            <a:pPr algn="just"/>
            <a:endParaRPr lang="es-ES" sz="1600" dirty="0"/>
          </a:p>
          <a:p>
            <a:pPr algn="just"/>
            <a:r>
              <a:rPr lang="es-ES" sz="1600" dirty="0"/>
              <a:t>Los </a:t>
            </a:r>
            <a:r>
              <a:rPr lang="es-ES" sz="1600" dirty="0" err="1"/>
              <a:t>getters</a:t>
            </a:r>
            <a:r>
              <a:rPr lang="es-ES" sz="1600" dirty="0"/>
              <a:t> (de la palabra inglés </a:t>
            </a:r>
            <a:r>
              <a:rPr lang="es-ES" sz="1600" dirty="0" err="1"/>
              <a:t>get</a:t>
            </a:r>
            <a:r>
              <a:rPr lang="es-ES" sz="1600" dirty="0"/>
              <a:t> - obtener) indica que podemos tomar algún valor de un atributo y los </a:t>
            </a:r>
            <a:r>
              <a:rPr lang="es-ES" sz="1600" dirty="0" err="1"/>
              <a:t>setters</a:t>
            </a:r>
            <a:r>
              <a:rPr lang="es-ES" sz="1600" dirty="0"/>
              <a:t> (de la palabra ingles set-poner/fijar) podemos guardar algún valor sobre un atributo. Son importantes al momento de crear una clase objeto ya que de ellos dependen el valor que pueden tomar los atributos o para modificar algún atributo sin necesidad de modificar algún otro atributo</a:t>
            </a:r>
            <a:r>
              <a:rPr lang="es-ES" sz="1600" dirty="0" smtClean="0"/>
              <a:t>.</a:t>
            </a:r>
          </a:p>
          <a:p>
            <a:pPr algn="just"/>
            <a:endParaRPr lang="es-ES" sz="1600" dirty="0" smtClean="0"/>
          </a:p>
          <a:p>
            <a:pPr algn="just"/>
            <a:r>
              <a:rPr lang="es-ES" sz="1600" dirty="0"/>
              <a:t>Creación de </a:t>
            </a:r>
            <a:r>
              <a:rPr lang="es-ES" sz="1600" dirty="0" err="1"/>
              <a:t>Getters</a:t>
            </a:r>
            <a:r>
              <a:rPr lang="es-ES" sz="1600" dirty="0"/>
              <a:t> y </a:t>
            </a:r>
            <a:r>
              <a:rPr lang="es-ES" sz="1600" dirty="0" err="1"/>
              <a:t>Setters</a:t>
            </a:r>
            <a:endParaRPr lang="es-ES" sz="1600" dirty="0"/>
          </a:p>
          <a:p>
            <a:pPr algn="just"/>
            <a:r>
              <a:rPr lang="es-ES" sz="1600" dirty="0"/>
              <a:t>Hay una estructura para crear los </a:t>
            </a:r>
            <a:r>
              <a:rPr lang="es-ES" sz="1600" dirty="0" err="1"/>
              <a:t>getters</a:t>
            </a:r>
            <a:r>
              <a:rPr lang="es-ES" sz="1600" dirty="0"/>
              <a:t> y </a:t>
            </a:r>
            <a:r>
              <a:rPr lang="es-ES" sz="1600" dirty="0" err="1"/>
              <a:t>setters</a:t>
            </a:r>
            <a:r>
              <a:rPr lang="es-ES" sz="1600" dirty="0"/>
              <a:t>, en los métodos </a:t>
            </a:r>
            <a:r>
              <a:rPr lang="es-ES" sz="1600" dirty="0" err="1"/>
              <a:t>getters</a:t>
            </a:r>
            <a:r>
              <a:rPr lang="es-ES" sz="1600" dirty="0"/>
              <a:t> siempre nos retornará el valor del atributo sin necesidad de pasar ningún parámetros, mientras que en los métodos </a:t>
            </a:r>
            <a:r>
              <a:rPr lang="es-ES" sz="1600" dirty="0" err="1"/>
              <a:t>setters</a:t>
            </a:r>
            <a:r>
              <a:rPr lang="es-ES" sz="1600" dirty="0"/>
              <a:t> siempre nos pedirá algún valor como parámetro para guardarlo al atributo de la clase, y éste nunca deberá retornar algún valor.</a:t>
            </a:r>
          </a:p>
          <a:p>
            <a:pPr algn="just"/>
            <a:endParaRPr lang="es-ES" sz="1600" dirty="0"/>
          </a:p>
          <a:p>
            <a:pPr algn="just"/>
            <a:r>
              <a:rPr lang="es-ES" sz="1600" dirty="0"/>
              <a:t>Nota: El nombre del método depende de cada programador, pero para tomar un buen estilo de programación es recomendable anteponer la palabra </a:t>
            </a:r>
            <a:r>
              <a:rPr lang="es-ES" sz="1600" dirty="0" err="1"/>
              <a:t>get</a:t>
            </a:r>
            <a:r>
              <a:rPr lang="es-ES" sz="1600" dirty="0"/>
              <a:t> o set y el nombre del atributo utilizando la notación camello.</a:t>
            </a:r>
          </a:p>
          <a:p>
            <a:endParaRPr lang="es-ES" sz="1600" dirty="0"/>
          </a:p>
        </p:txBody>
      </p:sp>
    </p:spTree>
    <p:extLst>
      <p:ext uri="{BB962C8B-B14F-4D97-AF65-F5344CB8AC3E}">
        <p14:creationId xmlns:p14="http://schemas.microsoft.com/office/powerpoint/2010/main" val="114075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46445" y="322323"/>
            <a:ext cx="4320413" cy="307777"/>
          </a:xfrm>
          <a:prstGeom prst="rect">
            <a:avLst/>
          </a:prstGeom>
        </p:spPr>
        <p:txBody>
          <a:bodyPr wrap="none">
            <a:spAutoFit/>
          </a:bodyPr>
          <a:lstStyle/>
          <a:p>
            <a:r>
              <a:rPr lang="es-ES" sz="1400" b="1" dirty="0">
                <a:solidFill>
                  <a:srgbClr val="000000"/>
                </a:solidFill>
                <a:latin typeface="Arial" panose="020B0604020202020204" pitchFamily="34" charset="0"/>
              </a:rPr>
              <a:t>Ejemplo de los métodos </a:t>
            </a:r>
            <a:r>
              <a:rPr lang="es-ES" sz="1400" b="1" dirty="0" err="1">
                <a:solidFill>
                  <a:srgbClr val="000000"/>
                </a:solidFill>
                <a:latin typeface="Arial" panose="020B0604020202020204" pitchFamily="34" charset="0"/>
              </a:rPr>
              <a:t>get</a:t>
            </a:r>
            <a:r>
              <a:rPr lang="es-ES" sz="1400" b="1" dirty="0">
                <a:solidFill>
                  <a:srgbClr val="000000"/>
                </a:solidFill>
                <a:latin typeface="Arial" panose="020B0604020202020204" pitchFamily="34" charset="0"/>
              </a:rPr>
              <a:t> de la clase Persona.</a:t>
            </a:r>
            <a:endParaRPr lang="es-ES" sz="2000" dirty="0"/>
          </a:p>
        </p:txBody>
      </p:sp>
      <p:pic>
        <p:nvPicPr>
          <p:cNvPr id="4" name="Imagen 3"/>
          <p:cNvPicPr>
            <a:picLocks noChangeAspect="1"/>
          </p:cNvPicPr>
          <p:nvPr/>
        </p:nvPicPr>
        <p:blipFill>
          <a:blip r:embed="rId2"/>
          <a:stretch>
            <a:fillRect/>
          </a:stretch>
        </p:blipFill>
        <p:spPr>
          <a:xfrm>
            <a:off x="2485248" y="814812"/>
            <a:ext cx="4173501" cy="5904604"/>
          </a:xfrm>
          <a:prstGeom prst="rect">
            <a:avLst/>
          </a:prstGeom>
        </p:spPr>
      </p:pic>
    </p:spTree>
    <p:extLst>
      <p:ext uri="{BB962C8B-B14F-4D97-AF65-F5344CB8AC3E}">
        <p14:creationId xmlns:p14="http://schemas.microsoft.com/office/powerpoint/2010/main" val="337709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39085" y="269402"/>
            <a:ext cx="4572000" cy="584775"/>
          </a:xfrm>
          <a:prstGeom prst="rect">
            <a:avLst/>
          </a:prstGeom>
        </p:spPr>
        <p:txBody>
          <a:bodyPr>
            <a:spAutoFit/>
          </a:bodyPr>
          <a:lstStyle/>
          <a:p>
            <a:r>
              <a:rPr lang="es-ES" sz="1400" b="1" dirty="0">
                <a:latin typeface="Arial" panose="020B0604020202020204" pitchFamily="34" charset="0"/>
                <a:cs typeface="Arial" panose="020B0604020202020204" pitchFamily="34" charset="0"/>
              </a:rPr>
              <a:t>Ejemplo de los métodos set de la clase Persona.</a:t>
            </a:r>
          </a:p>
          <a:p>
            <a:endParaRPr lang="es-ES" dirty="0"/>
          </a:p>
        </p:txBody>
      </p:sp>
      <p:pic>
        <p:nvPicPr>
          <p:cNvPr id="3" name="Imagen 2"/>
          <p:cNvPicPr>
            <a:picLocks noChangeAspect="1"/>
          </p:cNvPicPr>
          <p:nvPr/>
        </p:nvPicPr>
        <p:blipFill>
          <a:blip r:embed="rId2"/>
          <a:stretch>
            <a:fillRect/>
          </a:stretch>
        </p:blipFill>
        <p:spPr>
          <a:xfrm>
            <a:off x="1615147" y="1006301"/>
            <a:ext cx="6619875" cy="4791075"/>
          </a:xfrm>
          <a:prstGeom prst="rect">
            <a:avLst/>
          </a:prstGeom>
        </p:spPr>
      </p:pic>
    </p:spTree>
    <p:extLst>
      <p:ext uri="{BB962C8B-B14F-4D97-AF65-F5344CB8AC3E}">
        <p14:creationId xmlns:p14="http://schemas.microsoft.com/office/powerpoint/2010/main" val="3655636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97936" y="268627"/>
            <a:ext cx="7247300" cy="1754326"/>
          </a:xfrm>
          <a:prstGeom prst="rect">
            <a:avLst/>
          </a:prstGeom>
        </p:spPr>
        <p:txBody>
          <a:bodyPr wrap="square">
            <a:spAutoFit/>
          </a:bodyPr>
          <a:lstStyle/>
          <a:p>
            <a:pPr algn="just"/>
            <a:r>
              <a:rPr lang="es-ES" dirty="0"/>
              <a:t>Para implementar estos métodos nos vamos a la clase Principal que contiene el método </a:t>
            </a:r>
            <a:r>
              <a:rPr lang="es-ES" dirty="0" err="1"/>
              <a:t>main</a:t>
            </a:r>
            <a:r>
              <a:rPr lang="es-ES" dirty="0"/>
              <a:t>, creamos algunos objetos “Persona” con un constructor por defecto (Que tendrá todos los atributos vacíos) y llamamos a los métodos set para asignarle datos a los atributos, después visualizamos los datos obteniéndolos con los métodos </a:t>
            </a:r>
            <a:r>
              <a:rPr lang="es-ES" dirty="0" err="1"/>
              <a:t>get</a:t>
            </a:r>
            <a:r>
              <a:rPr lang="es-ES" dirty="0"/>
              <a:t>.</a:t>
            </a:r>
          </a:p>
        </p:txBody>
      </p:sp>
      <p:pic>
        <p:nvPicPr>
          <p:cNvPr id="3" name="Imagen 2"/>
          <p:cNvPicPr>
            <a:picLocks noChangeAspect="1"/>
          </p:cNvPicPr>
          <p:nvPr/>
        </p:nvPicPr>
        <p:blipFill>
          <a:blip r:embed="rId2"/>
          <a:stretch>
            <a:fillRect/>
          </a:stretch>
        </p:blipFill>
        <p:spPr>
          <a:xfrm>
            <a:off x="977696" y="2104430"/>
            <a:ext cx="7441949" cy="2899248"/>
          </a:xfrm>
          <a:prstGeom prst="rect">
            <a:avLst/>
          </a:prstGeom>
        </p:spPr>
      </p:pic>
      <p:pic>
        <p:nvPicPr>
          <p:cNvPr id="4" name="Imagen 3"/>
          <p:cNvPicPr>
            <a:picLocks noChangeAspect="1"/>
          </p:cNvPicPr>
          <p:nvPr/>
        </p:nvPicPr>
        <p:blipFill>
          <a:blip r:embed="rId3"/>
          <a:stretch>
            <a:fillRect/>
          </a:stretch>
        </p:blipFill>
        <p:spPr>
          <a:xfrm>
            <a:off x="1650671" y="5241582"/>
            <a:ext cx="6096000" cy="1562100"/>
          </a:xfrm>
          <a:prstGeom prst="rect">
            <a:avLst/>
          </a:prstGeom>
        </p:spPr>
      </p:pic>
    </p:spTree>
    <p:extLst>
      <p:ext uri="{BB962C8B-B14F-4D97-AF65-F5344CB8AC3E}">
        <p14:creationId xmlns:p14="http://schemas.microsoft.com/office/powerpoint/2010/main" val="124009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13183" y="320065"/>
            <a:ext cx="2521075" cy="461665"/>
          </a:xfrm>
          <a:prstGeom prst="rect">
            <a:avLst/>
          </a:prstGeom>
        </p:spPr>
        <p:txBody>
          <a:bodyPr wrap="none">
            <a:spAutoFit/>
          </a:bodyPr>
          <a:lstStyle/>
          <a:p>
            <a:r>
              <a:rPr lang="es-ES" sz="2400" b="1" dirty="0">
                <a:solidFill>
                  <a:srgbClr val="222222"/>
                </a:solidFill>
                <a:latin typeface="Arial" panose="020B0604020202020204" pitchFamily="34" charset="0"/>
              </a:rPr>
              <a:t>Tipos de Clases</a:t>
            </a:r>
            <a:endParaRPr lang="es-ES" sz="2400" b="1" dirty="0">
              <a:solidFill>
                <a:srgbClr val="222222"/>
              </a:solidFill>
              <a:effectLst/>
              <a:latin typeface="Arial" panose="020B0604020202020204" pitchFamily="34" charset="0"/>
            </a:endParaRPr>
          </a:p>
        </p:txBody>
      </p:sp>
      <p:sp>
        <p:nvSpPr>
          <p:cNvPr id="3" name="Rectángulo 2"/>
          <p:cNvSpPr/>
          <p:nvPr/>
        </p:nvSpPr>
        <p:spPr>
          <a:xfrm>
            <a:off x="832920" y="2353901"/>
            <a:ext cx="8084744" cy="1754326"/>
          </a:xfrm>
          <a:prstGeom prst="rect">
            <a:avLst/>
          </a:prstGeom>
        </p:spPr>
        <p:txBody>
          <a:bodyPr wrap="square">
            <a:spAutoFit/>
          </a:bodyPr>
          <a:lstStyle/>
          <a:p>
            <a:pPr algn="just"/>
            <a:r>
              <a:rPr lang="es-ES" b="1" dirty="0"/>
              <a:t>Clases públicas (</a:t>
            </a:r>
            <a:r>
              <a:rPr lang="es-ES" b="1" dirty="0" err="1"/>
              <a:t>public</a:t>
            </a:r>
            <a:r>
              <a:rPr lang="es-ES" b="1" dirty="0"/>
              <a:t>): </a:t>
            </a:r>
            <a:r>
              <a:rPr lang="es-ES" dirty="0"/>
              <a:t>una clase declarada como pública (</a:t>
            </a:r>
            <a:r>
              <a:rPr lang="es-ES" dirty="0" err="1"/>
              <a:t>public</a:t>
            </a:r>
            <a:r>
              <a:rPr lang="es-ES" dirty="0"/>
              <a:t>) es accesible  desde cualquier otra clase del mismo paquete, también se puede acceder desde otra clase que pertenezca a otro paquete importando la clase [</a:t>
            </a:r>
            <a:r>
              <a:rPr lang="es-ES" dirty="0" err="1" smtClean="0"/>
              <a:t>import</a:t>
            </a:r>
            <a:r>
              <a:rPr lang="es-ES" dirty="0" smtClean="0"/>
              <a:t> </a:t>
            </a:r>
            <a:r>
              <a:rPr lang="es-ES" dirty="0" err="1" smtClean="0"/>
              <a:t>NombreDelPaquete.NombreDeClase</a:t>
            </a:r>
            <a:r>
              <a:rPr lang="es-ES" dirty="0"/>
              <a:t>;]. Pueden ser heredadas.</a:t>
            </a:r>
          </a:p>
          <a:p>
            <a:pPr algn="just"/>
            <a:r>
              <a:rPr lang="es-ES" dirty="0"/>
              <a:t>Sintaxis: </a:t>
            </a:r>
            <a:r>
              <a:rPr lang="es-ES" dirty="0" err="1"/>
              <a:t>public</a:t>
            </a:r>
            <a:r>
              <a:rPr lang="es-ES" dirty="0"/>
              <a:t> </a:t>
            </a:r>
            <a:r>
              <a:rPr lang="es-ES" dirty="0" err="1"/>
              <a:t>class</a:t>
            </a:r>
            <a:r>
              <a:rPr lang="es-ES" dirty="0"/>
              <a:t> </a:t>
            </a:r>
            <a:r>
              <a:rPr lang="es-ES" dirty="0" err="1"/>
              <a:t>cuentaBancaria</a:t>
            </a:r>
            <a:endParaRPr lang="es-ES" dirty="0"/>
          </a:p>
        </p:txBody>
      </p:sp>
    </p:spTree>
    <p:extLst>
      <p:ext uri="{BB962C8B-B14F-4D97-AF65-F5344CB8AC3E}">
        <p14:creationId xmlns:p14="http://schemas.microsoft.com/office/powerpoint/2010/main" val="1521750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39088" y="380247"/>
            <a:ext cx="7604911" cy="6463308"/>
          </a:xfrm>
          <a:prstGeom prst="rect">
            <a:avLst/>
          </a:prstGeom>
        </p:spPr>
        <p:txBody>
          <a:bodyPr wrap="square">
            <a:spAutoFit/>
          </a:bodyPr>
          <a:lstStyle/>
          <a:p>
            <a:pPr algn="just"/>
            <a:r>
              <a:rPr lang="es-ES" b="1" dirty="0"/>
              <a:t>Clases Abstractas (</a:t>
            </a:r>
            <a:r>
              <a:rPr lang="es-ES" b="1" dirty="0" err="1"/>
              <a:t>abstract</a:t>
            </a:r>
            <a:r>
              <a:rPr lang="es-ES" b="1" dirty="0"/>
              <a:t>): </a:t>
            </a:r>
            <a:r>
              <a:rPr lang="es-ES" dirty="0"/>
              <a:t>son clases que sirven de base para la herencia. </a:t>
            </a:r>
            <a:r>
              <a:rPr lang="es-ES" dirty="0" smtClean="0"/>
              <a:t>Particularidades</a:t>
            </a:r>
            <a:r>
              <a:rPr lang="es-ES" dirty="0"/>
              <a:t>: </a:t>
            </a:r>
            <a:endParaRPr lang="es-ES" dirty="0" smtClean="0"/>
          </a:p>
          <a:p>
            <a:pPr algn="just"/>
            <a:endParaRPr lang="es-ES" dirty="0" smtClean="0"/>
          </a:p>
          <a:p>
            <a:pPr marL="285750" indent="-285750" algn="just">
              <a:buFont typeface="Arial" panose="020B0604020202020204" pitchFamily="34" charset="0"/>
              <a:buChar char="•"/>
            </a:pPr>
            <a:r>
              <a:rPr lang="es-ES" dirty="0" smtClean="0"/>
              <a:t>No </a:t>
            </a:r>
            <a:r>
              <a:rPr lang="es-ES" dirty="0"/>
              <a:t>pueden ser instanciadas, es decir no se pueden crear objetos a partir de ellas. </a:t>
            </a:r>
            <a:endParaRPr lang="es-ES" dirty="0" smtClean="0"/>
          </a:p>
          <a:p>
            <a:pPr marL="285750" indent="-285750" algn="just">
              <a:buFont typeface="Arial" panose="020B0604020202020204" pitchFamily="34" charset="0"/>
              <a:buChar char="•"/>
            </a:pPr>
            <a:r>
              <a:rPr lang="es-ES" dirty="0" smtClean="0"/>
              <a:t>Pueden </a:t>
            </a:r>
            <a:r>
              <a:rPr lang="es-ES" dirty="0"/>
              <a:t>contener métodos con o sin implementación y no pueden definirse como final. También los métodos son definidos como </a:t>
            </a:r>
            <a:r>
              <a:rPr lang="es-ES" dirty="0" smtClean="0"/>
              <a:t>abstractos. </a:t>
            </a:r>
          </a:p>
          <a:p>
            <a:pPr marL="285750" indent="-285750" algn="just">
              <a:buFont typeface="Arial" panose="020B0604020202020204" pitchFamily="34" charset="0"/>
              <a:buChar char="•"/>
            </a:pPr>
            <a:r>
              <a:rPr lang="es-ES" dirty="0" smtClean="0"/>
              <a:t>Generalmente </a:t>
            </a:r>
            <a:r>
              <a:rPr lang="es-ES" dirty="0"/>
              <a:t>una clase abstracta es del tipo </a:t>
            </a:r>
            <a:r>
              <a:rPr lang="es-ES" dirty="0" err="1"/>
              <a:t>public</a:t>
            </a:r>
            <a:r>
              <a:rPr lang="es-ES" dirty="0"/>
              <a:t> a la </a:t>
            </a:r>
            <a:r>
              <a:rPr lang="es-ES" dirty="0" smtClean="0"/>
              <a:t>vez.</a:t>
            </a:r>
          </a:p>
          <a:p>
            <a:pPr marL="285750" indent="-285750" algn="just">
              <a:buFont typeface="Arial" panose="020B0604020202020204" pitchFamily="34" charset="0"/>
              <a:buChar char="•"/>
            </a:pPr>
            <a:r>
              <a:rPr lang="es-ES" dirty="0" smtClean="0"/>
              <a:t>Cuando </a:t>
            </a:r>
            <a:r>
              <a:rPr lang="es-ES" dirty="0"/>
              <a:t>una clase hereda de una clase abstracta, la primera está obligada a definir o implementar todos los métodos definidos en la clase base. </a:t>
            </a:r>
            <a:endParaRPr lang="es-ES" dirty="0" smtClean="0"/>
          </a:p>
          <a:p>
            <a:pPr marL="285750" indent="-285750" algn="just">
              <a:buFont typeface="Arial" panose="020B0604020202020204" pitchFamily="34" charset="0"/>
              <a:buChar char="•"/>
            </a:pPr>
            <a:r>
              <a:rPr lang="es-ES" dirty="0" smtClean="0"/>
              <a:t>Si </a:t>
            </a:r>
            <a:r>
              <a:rPr lang="es-ES" dirty="0"/>
              <a:t>algún método está implementado en la clase base, al derivar éste puede ser sobre-escrito (a conveniencia) en la clase que lo </a:t>
            </a:r>
            <a:r>
              <a:rPr lang="es-ES" dirty="0" smtClean="0"/>
              <a:t>hereda. </a:t>
            </a:r>
          </a:p>
          <a:p>
            <a:pPr marL="285750" indent="-285750" algn="just">
              <a:buFont typeface="Arial" panose="020B0604020202020204" pitchFamily="34" charset="0"/>
              <a:buChar char="•"/>
            </a:pPr>
            <a:r>
              <a:rPr lang="es-ES" dirty="0" smtClean="0"/>
              <a:t>Si una </a:t>
            </a:r>
            <a:r>
              <a:rPr lang="es-ES" dirty="0"/>
              <a:t>clase contiene un método abstracto, dicha clase debe declararse también como abstracta. </a:t>
            </a:r>
            <a:endParaRPr lang="es-ES" dirty="0" smtClean="0"/>
          </a:p>
          <a:p>
            <a:pPr marL="285750" indent="-285750" algn="just">
              <a:buFont typeface="Arial" panose="020B0604020202020204" pitchFamily="34" charset="0"/>
              <a:buChar char="•"/>
            </a:pPr>
            <a:r>
              <a:rPr lang="es-ES" dirty="0" smtClean="0"/>
              <a:t>Una </a:t>
            </a:r>
            <a:r>
              <a:rPr lang="es-ES" dirty="0"/>
              <a:t>clase declarada como abstracta no puede contener métodos privados, ya que si se hereda la clase no sería posible la implementación de los métodos privados.</a:t>
            </a:r>
          </a:p>
          <a:p>
            <a:pPr algn="just"/>
            <a:endParaRPr lang="es-ES" dirty="0" smtClean="0"/>
          </a:p>
          <a:p>
            <a:pPr algn="just"/>
            <a:r>
              <a:rPr lang="es-ES" dirty="0" smtClean="0"/>
              <a:t>Sintaxis</a:t>
            </a:r>
            <a:r>
              <a:rPr lang="es-ES" dirty="0"/>
              <a:t>:</a:t>
            </a:r>
          </a:p>
          <a:p>
            <a:pPr algn="just"/>
            <a:r>
              <a:rPr lang="es-ES" dirty="0"/>
              <a:t>     </a:t>
            </a:r>
            <a:r>
              <a:rPr lang="es-ES" dirty="0" err="1"/>
              <a:t>public</a:t>
            </a:r>
            <a:r>
              <a:rPr lang="es-ES" dirty="0"/>
              <a:t> </a:t>
            </a:r>
            <a:r>
              <a:rPr lang="es-ES" dirty="0" err="1"/>
              <a:t>abstract</a:t>
            </a:r>
            <a:r>
              <a:rPr lang="es-ES" dirty="0"/>
              <a:t> </a:t>
            </a:r>
            <a:r>
              <a:rPr lang="es-ES" dirty="0" err="1"/>
              <a:t>class</a:t>
            </a:r>
            <a:r>
              <a:rPr lang="es-ES" dirty="0"/>
              <a:t> Personas</a:t>
            </a:r>
          </a:p>
        </p:txBody>
      </p:sp>
    </p:spTree>
    <p:extLst>
      <p:ext uri="{BB962C8B-B14F-4D97-AF65-F5344CB8AC3E}">
        <p14:creationId xmlns:p14="http://schemas.microsoft.com/office/powerpoint/2010/main" val="63752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61722" y="1609502"/>
            <a:ext cx="7138658" cy="2308324"/>
          </a:xfrm>
          <a:prstGeom prst="rect">
            <a:avLst/>
          </a:prstGeom>
        </p:spPr>
        <p:txBody>
          <a:bodyPr wrap="square">
            <a:spAutoFit/>
          </a:bodyPr>
          <a:lstStyle/>
          <a:p>
            <a:pPr algn="just"/>
            <a:r>
              <a:rPr lang="es-ES" b="1" dirty="0"/>
              <a:t>Clases Finales (final): </a:t>
            </a:r>
            <a:r>
              <a:rPr lang="es-ES" dirty="0"/>
              <a:t>son clases que no se pueden heredar. El motivo principal por el que una clase se declara como final obedece a la seguridad, ya que no permite que se modifique las definiciones creadas. También la declaración de las clases como final otorga una mayor eficiencia, puesto que como no son heredables se trabaja sólo con las instancias de la propia clase. Una gran cantidad de </a:t>
            </a:r>
            <a:r>
              <a:rPr lang="es-ES" dirty="0" err="1"/>
              <a:t>de</a:t>
            </a:r>
            <a:r>
              <a:rPr lang="es-ES" dirty="0"/>
              <a:t> las librerías de java están declaradas como final.</a:t>
            </a:r>
          </a:p>
        </p:txBody>
      </p:sp>
    </p:spTree>
    <p:extLst>
      <p:ext uri="{BB962C8B-B14F-4D97-AF65-F5344CB8AC3E}">
        <p14:creationId xmlns:p14="http://schemas.microsoft.com/office/powerpoint/2010/main" val="2849340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07908" y="247637"/>
            <a:ext cx="3844322" cy="461665"/>
          </a:xfrm>
          <a:prstGeom prst="rect">
            <a:avLst/>
          </a:prstGeom>
        </p:spPr>
        <p:txBody>
          <a:bodyPr wrap="none">
            <a:spAutoFit/>
          </a:bodyPr>
          <a:lstStyle/>
          <a:p>
            <a:r>
              <a:rPr lang="es-ES" sz="2400" b="1" dirty="0">
                <a:solidFill>
                  <a:srgbClr val="4A4A4A"/>
                </a:solidFill>
                <a:latin typeface="Lato"/>
              </a:rPr>
              <a:t>Modificadores de acceso</a:t>
            </a:r>
            <a:endParaRPr lang="es-ES" sz="2400" b="1" i="0" dirty="0">
              <a:solidFill>
                <a:srgbClr val="4A4A4A"/>
              </a:solidFill>
              <a:effectLst/>
              <a:latin typeface="Lato"/>
            </a:endParaRPr>
          </a:p>
        </p:txBody>
      </p:sp>
      <p:sp>
        <p:nvSpPr>
          <p:cNvPr id="3" name="Rectángulo 2"/>
          <p:cNvSpPr/>
          <p:nvPr/>
        </p:nvSpPr>
        <p:spPr>
          <a:xfrm>
            <a:off x="1348966" y="881750"/>
            <a:ext cx="7505323" cy="5265553"/>
          </a:xfrm>
          <a:prstGeom prst="rect">
            <a:avLst/>
          </a:prstGeom>
        </p:spPr>
        <p:txBody>
          <a:bodyPr wrap="square">
            <a:spAutoFit/>
          </a:bodyPr>
          <a:lstStyle/>
          <a:p>
            <a:pPr algn="just"/>
            <a:r>
              <a:rPr lang="es-ES" sz="1400" dirty="0"/>
              <a:t>Los modificadores de acceso nos introducen al concepto de encapsulamiento. El encapsulamiento busca de alguna forma controlar el acceso a los datos que conforman un objeto o instancia, de este modo podríamos decir que una clase y por ende sus objetos que hacen uso de modificadores de acceso (especialmente privados) son objetos encapsulados.</a:t>
            </a:r>
          </a:p>
          <a:p>
            <a:pPr algn="just"/>
            <a:endParaRPr lang="es-ES" sz="1400" dirty="0"/>
          </a:p>
          <a:p>
            <a:pPr algn="just"/>
            <a:r>
              <a:rPr lang="es-ES" sz="1400" dirty="0"/>
              <a:t>Los modificadores de acceso permiten dar un nivel de seguridad mayor a nuestras aplicaciones restringiendo el acceso a diferentes atributos, métodos, constructores asegurándonos que el usuario deba seguir una "ruta" especificada por nosotros para acceder a la información</a:t>
            </a:r>
            <a:r>
              <a:rPr lang="es-ES" sz="1400" dirty="0" smtClean="0"/>
              <a:t>.</a:t>
            </a:r>
          </a:p>
          <a:p>
            <a:pPr algn="just"/>
            <a:endParaRPr lang="es-ES" sz="1400" dirty="0"/>
          </a:p>
          <a:p>
            <a:pPr algn="just"/>
            <a:r>
              <a:rPr lang="es-ES" sz="1400" dirty="0" smtClean="0"/>
              <a:t>Haciendo </a:t>
            </a:r>
            <a:r>
              <a:rPr lang="es-ES" sz="1400" dirty="0"/>
              <a:t>uso de los modificadores de acceso podremos asegurarnos de que un valor no será modificado incorrectamente por parte de otro programador o usuario. Generalmente el acceso a los atributos se consigue por medio de los métodos </a:t>
            </a:r>
            <a:r>
              <a:rPr lang="es-ES" sz="1400" dirty="0" err="1"/>
              <a:t>get</a:t>
            </a:r>
            <a:r>
              <a:rPr lang="es-ES" sz="1400" dirty="0"/>
              <a:t> y set, pues es estrictamente necesario que los atributos de una clase sean privados.</a:t>
            </a:r>
          </a:p>
          <a:p>
            <a:pPr algn="just"/>
            <a:endParaRPr lang="es-ES" sz="1400" dirty="0"/>
          </a:p>
          <a:p>
            <a:pPr algn="just"/>
            <a:r>
              <a:rPr lang="es-ES" sz="1400" dirty="0"/>
              <a:t>Nota: Siempre se recomienda que los atributos de una clase sean privados y por tanto cada atributo debe tener sus propios métodos </a:t>
            </a:r>
            <a:r>
              <a:rPr lang="es-ES" sz="1400" dirty="0" err="1"/>
              <a:t>get</a:t>
            </a:r>
            <a:r>
              <a:rPr lang="es-ES" sz="1400" dirty="0"/>
              <a:t> y set para obtener y establecer respectivamente el valor del atributo.</a:t>
            </a:r>
          </a:p>
          <a:p>
            <a:pPr algn="just"/>
            <a:endParaRPr lang="es-ES" sz="1400" dirty="0"/>
          </a:p>
          <a:p>
            <a:pPr algn="just"/>
            <a:r>
              <a:rPr lang="es-ES" sz="1400" dirty="0"/>
              <a:t>Nota 2: Siempre que se use una clase de otro paquete, se debe importar usando </a:t>
            </a:r>
            <a:r>
              <a:rPr lang="es-ES" sz="1400" dirty="0" err="1"/>
              <a:t>import</a:t>
            </a:r>
            <a:r>
              <a:rPr lang="es-ES" sz="1400" dirty="0"/>
              <a:t>. Cuando dos clases se encuentran en el mismo paquete no es necesario hacer el </a:t>
            </a:r>
            <a:r>
              <a:rPr lang="es-ES" sz="1400" dirty="0" err="1"/>
              <a:t>import</a:t>
            </a:r>
            <a:r>
              <a:rPr lang="es-ES" sz="1400" dirty="0"/>
              <a:t> pero esto no significa que se pueda acceder a sus componentes directamente.</a:t>
            </a:r>
          </a:p>
        </p:txBody>
      </p:sp>
    </p:spTree>
    <p:extLst>
      <p:ext uri="{BB962C8B-B14F-4D97-AF65-F5344CB8AC3E}">
        <p14:creationId xmlns:p14="http://schemas.microsoft.com/office/powerpoint/2010/main" val="3943667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90116" y="1421117"/>
            <a:ext cx="7247299" cy="1754326"/>
          </a:xfrm>
          <a:prstGeom prst="rect">
            <a:avLst/>
          </a:prstGeom>
        </p:spPr>
        <p:txBody>
          <a:bodyPr wrap="square">
            <a:spAutoFit/>
          </a:bodyPr>
          <a:lstStyle/>
          <a:p>
            <a:r>
              <a:rPr lang="es-ES" b="1" dirty="0">
                <a:solidFill>
                  <a:srgbClr val="4A4A4A"/>
                </a:solidFill>
                <a:latin typeface="Lato"/>
              </a:rPr>
              <a:t>Modificador </a:t>
            </a:r>
            <a:r>
              <a:rPr lang="es-ES" b="1" dirty="0" err="1">
                <a:solidFill>
                  <a:srgbClr val="4A4A4A"/>
                </a:solidFill>
                <a:latin typeface="Lato"/>
              </a:rPr>
              <a:t>public</a:t>
            </a:r>
            <a:endParaRPr lang="es-ES" b="1" dirty="0">
              <a:solidFill>
                <a:srgbClr val="4A4A4A"/>
              </a:solidFill>
              <a:latin typeface="Lato"/>
            </a:endParaRPr>
          </a:p>
          <a:p>
            <a:pPr algn="just"/>
            <a:r>
              <a:rPr lang="es-ES" dirty="0">
                <a:solidFill>
                  <a:srgbClr val="5A5A5A"/>
                </a:solidFill>
                <a:latin typeface="Lato"/>
              </a:rPr>
              <a:t>El modificador de acceso </a:t>
            </a:r>
            <a:r>
              <a:rPr lang="es-ES" i="1" dirty="0" err="1">
                <a:solidFill>
                  <a:srgbClr val="5A5A5A"/>
                </a:solidFill>
                <a:latin typeface="Lato"/>
              </a:rPr>
              <a:t>public</a:t>
            </a:r>
            <a:r>
              <a:rPr lang="es-ES" dirty="0">
                <a:solidFill>
                  <a:srgbClr val="5A5A5A"/>
                </a:solidFill>
                <a:latin typeface="Lato"/>
              </a:rPr>
              <a:t> es el más permisivo de todos, básicamente </a:t>
            </a:r>
            <a:r>
              <a:rPr lang="es-ES" dirty="0" err="1">
                <a:solidFill>
                  <a:srgbClr val="5A5A5A"/>
                </a:solidFill>
                <a:latin typeface="Lato"/>
              </a:rPr>
              <a:t>public</a:t>
            </a:r>
            <a:r>
              <a:rPr lang="es-ES" dirty="0">
                <a:solidFill>
                  <a:srgbClr val="5A5A5A"/>
                </a:solidFill>
                <a:latin typeface="Lato"/>
              </a:rPr>
              <a:t> es lo contrario a </a:t>
            </a:r>
            <a:r>
              <a:rPr lang="es-ES" dirty="0" err="1">
                <a:solidFill>
                  <a:srgbClr val="5A5A5A"/>
                </a:solidFill>
                <a:latin typeface="Lato"/>
              </a:rPr>
              <a:t>private</a:t>
            </a:r>
            <a:r>
              <a:rPr lang="es-ES" dirty="0">
                <a:solidFill>
                  <a:srgbClr val="5A5A5A"/>
                </a:solidFill>
                <a:latin typeface="Lato"/>
              </a:rPr>
              <a:t> en todos los aspectos (lógicamente), esto quiere decir que si un componente de una clase es </a:t>
            </a:r>
            <a:r>
              <a:rPr lang="es-ES" dirty="0" err="1">
                <a:solidFill>
                  <a:srgbClr val="5A5A5A"/>
                </a:solidFill>
                <a:latin typeface="Lato"/>
              </a:rPr>
              <a:t>public</a:t>
            </a:r>
            <a:r>
              <a:rPr lang="es-ES" dirty="0">
                <a:solidFill>
                  <a:srgbClr val="5A5A5A"/>
                </a:solidFill>
                <a:latin typeface="Lato"/>
              </a:rPr>
              <a:t>, tendremos acceso a él desde cualquier clase o instancia sin importar el paquete o procedencia de ésta.</a:t>
            </a:r>
            <a:endParaRPr lang="es-ES" b="0" i="0" dirty="0">
              <a:solidFill>
                <a:srgbClr val="5A5A5A"/>
              </a:solidFill>
              <a:effectLst/>
              <a:latin typeface="Lato"/>
            </a:endParaRPr>
          </a:p>
        </p:txBody>
      </p:sp>
      <p:sp>
        <p:nvSpPr>
          <p:cNvPr id="3" name="Rectángulo 2"/>
          <p:cNvSpPr/>
          <p:nvPr/>
        </p:nvSpPr>
        <p:spPr>
          <a:xfrm>
            <a:off x="1290117" y="3809185"/>
            <a:ext cx="7247299" cy="2031325"/>
          </a:xfrm>
          <a:prstGeom prst="rect">
            <a:avLst/>
          </a:prstGeom>
        </p:spPr>
        <p:txBody>
          <a:bodyPr wrap="square">
            <a:spAutoFit/>
          </a:bodyPr>
          <a:lstStyle/>
          <a:p>
            <a:r>
              <a:rPr lang="es-ES" b="1" dirty="0">
                <a:solidFill>
                  <a:srgbClr val="4A4A4A"/>
                </a:solidFill>
                <a:latin typeface="Lato"/>
              </a:rPr>
              <a:t>Modificador de acceso </a:t>
            </a:r>
            <a:r>
              <a:rPr lang="es-ES" b="1" dirty="0" err="1">
                <a:solidFill>
                  <a:srgbClr val="4A4A4A"/>
                </a:solidFill>
                <a:latin typeface="Lato"/>
              </a:rPr>
              <a:t>private</a:t>
            </a:r>
            <a:endParaRPr lang="es-ES" b="1" dirty="0">
              <a:solidFill>
                <a:srgbClr val="4A4A4A"/>
              </a:solidFill>
              <a:latin typeface="Lato"/>
            </a:endParaRPr>
          </a:p>
          <a:p>
            <a:pPr algn="just"/>
            <a:r>
              <a:rPr lang="es-ES" dirty="0">
                <a:solidFill>
                  <a:srgbClr val="5A5A5A"/>
                </a:solidFill>
                <a:latin typeface="Lato"/>
              </a:rPr>
              <a:t>El modificador </a:t>
            </a:r>
            <a:r>
              <a:rPr lang="es-ES" i="1" dirty="0" err="1">
                <a:solidFill>
                  <a:srgbClr val="5A5A5A"/>
                </a:solidFill>
                <a:latin typeface="Lato"/>
              </a:rPr>
              <a:t>private</a:t>
            </a:r>
            <a:r>
              <a:rPr lang="es-ES" dirty="0">
                <a:solidFill>
                  <a:srgbClr val="5A5A5A"/>
                </a:solidFill>
                <a:latin typeface="Lato"/>
              </a:rPr>
              <a:t> en Java es el más restrictivo de todos, básicamente cualquier elemento de una clase que sea privado puede ser accedido </a:t>
            </a:r>
            <a:r>
              <a:rPr lang="es-ES" u="sng" dirty="0">
                <a:solidFill>
                  <a:srgbClr val="5A5A5A"/>
                </a:solidFill>
                <a:latin typeface="Lato"/>
              </a:rPr>
              <a:t>únicamente</a:t>
            </a:r>
            <a:r>
              <a:rPr lang="es-ES" dirty="0">
                <a:solidFill>
                  <a:srgbClr val="5A5A5A"/>
                </a:solidFill>
                <a:latin typeface="Lato"/>
              </a:rPr>
              <a:t> por la misma clase </a:t>
            </a:r>
            <a:r>
              <a:rPr lang="es-ES" dirty="0" smtClean="0">
                <a:solidFill>
                  <a:srgbClr val="5A5A5A"/>
                </a:solidFill>
                <a:latin typeface="Lato"/>
              </a:rPr>
              <a:t>nada </a:t>
            </a:r>
            <a:r>
              <a:rPr lang="es-ES" dirty="0">
                <a:solidFill>
                  <a:srgbClr val="5A5A5A"/>
                </a:solidFill>
                <a:latin typeface="Lato"/>
              </a:rPr>
              <a:t>más. Es decir, si por ejemplo, un atributo es privado solo puede ser accedido por lo métodos o constructores de la misma clase. Ninguna otra clase sin importar la relación que tengan podrá tener acceso a ellos.</a:t>
            </a:r>
            <a:endParaRPr lang="es-ES" b="0" i="0" dirty="0">
              <a:solidFill>
                <a:srgbClr val="5A5A5A"/>
              </a:solidFill>
              <a:effectLst/>
              <a:latin typeface="Lato"/>
            </a:endParaRPr>
          </a:p>
        </p:txBody>
      </p:sp>
    </p:spTree>
    <p:extLst>
      <p:ext uri="{BB962C8B-B14F-4D97-AF65-F5344CB8AC3E}">
        <p14:creationId xmlns:p14="http://schemas.microsoft.com/office/powerpoint/2010/main" val="213180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1187" y="1527059"/>
            <a:ext cx="6921374" cy="2031325"/>
          </a:xfrm>
          <a:prstGeom prst="rect">
            <a:avLst/>
          </a:prstGeom>
        </p:spPr>
        <p:txBody>
          <a:bodyPr wrap="square">
            <a:spAutoFit/>
          </a:bodyPr>
          <a:lstStyle/>
          <a:p>
            <a:pPr algn="just"/>
            <a:r>
              <a:rPr lang="es-ES" b="1" dirty="0">
                <a:solidFill>
                  <a:srgbClr val="4A4A4A"/>
                </a:solidFill>
                <a:latin typeface="Lato"/>
              </a:rPr>
              <a:t>El modificador por defecto (default)</a:t>
            </a:r>
          </a:p>
          <a:p>
            <a:pPr algn="just"/>
            <a:r>
              <a:rPr lang="es-ES" dirty="0">
                <a:solidFill>
                  <a:srgbClr val="5A5A5A"/>
                </a:solidFill>
                <a:latin typeface="Lato"/>
              </a:rPr>
              <a:t>Java nos da la opción de no usar un modificador de acceso y al no hacerlo, el elemento tendrá un acceso conocido como </a:t>
            </a:r>
            <a:r>
              <a:rPr lang="es-ES" i="1" dirty="0" smtClean="0">
                <a:solidFill>
                  <a:srgbClr val="5A5A5A"/>
                </a:solidFill>
                <a:latin typeface="Lato"/>
              </a:rPr>
              <a:t>default, </a:t>
            </a:r>
            <a:r>
              <a:rPr lang="es-ES" dirty="0" smtClean="0">
                <a:solidFill>
                  <a:srgbClr val="5A5A5A"/>
                </a:solidFill>
                <a:latin typeface="Lato"/>
              </a:rPr>
              <a:t> </a:t>
            </a:r>
            <a:r>
              <a:rPr lang="es-ES" dirty="0">
                <a:solidFill>
                  <a:srgbClr val="5A5A5A"/>
                </a:solidFill>
                <a:latin typeface="Lato"/>
              </a:rPr>
              <a:t>acceso por defecto que permite que tanto la propia clase como las clases del mismo paquete accedan a dichos componentes (de aquí la importancia de declararle siempre un paquete a nuestras clases).</a:t>
            </a:r>
            <a:endParaRPr lang="es-ES" b="0" i="0" dirty="0">
              <a:solidFill>
                <a:srgbClr val="5A5A5A"/>
              </a:solidFill>
              <a:effectLst/>
              <a:latin typeface="Lato"/>
            </a:endParaRPr>
          </a:p>
        </p:txBody>
      </p:sp>
      <p:sp>
        <p:nvSpPr>
          <p:cNvPr id="3" name="Rectángulo 2"/>
          <p:cNvSpPr/>
          <p:nvPr/>
        </p:nvSpPr>
        <p:spPr>
          <a:xfrm>
            <a:off x="1471187" y="3798518"/>
            <a:ext cx="6921374" cy="1477328"/>
          </a:xfrm>
          <a:prstGeom prst="rect">
            <a:avLst/>
          </a:prstGeom>
        </p:spPr>
        <p:txBody>
          <a:bodyPr wrap="square">
            <a:spAutoFit/>
          </a:bodyPr>
          <a:lstStyle/>
          <a:p>
            <a:r>
              <a:rPr lang="es-ES" b="1" dirty="0">
                <a:solidFill>
                  <a:srgbClr val="4A4A4A"/>
                </a:solidFill>
                <a:latin typeface="Lato"/>
              </a:rPr>
              <a:t>Modificador de acceso </a:t>
            </a:r>
            <a:r>
              <a:rPr lang="es-ES" b="1" dirty="0" err="1">
                <a:solidFill>
                  <a:srgbClr val="4A4A4A"/>
                </a:solidFill>
                <a:latin typeface="Lato"/>
              </a:rPr>
              <a:t>protected</a:t>
            </a:r>
            <a:endParaRPr lang="es-ES" b="1" dirty="0">
              <a:solidFill>
                <a:srgbClr val="4A4A4A"/>
              </a:solidFill>
              <a:latin typeface="Lato"/>
            </a:endParaRPr>
          </a:p>
          <a:p>
            <a:pPr algn="just"/>
            <a:r>
              <a:rPr lang="es-ES" dirty="0">
                <a:solidFill>
                  <a:srgbClr val="5A5A5A"/>
                </a:solidFill>
                <a:latin typeface="Lato"/>
              </a:rPr>
              <a:t>El modificador de acceso </a:t>
            </a:r>
            <a:r>
              <a:rPr lang="es-ES" i="1" dirty="0" err="1">
                <a:solidFill>
                  <a:srgbClr val="5A5A5A"/>
                </a:solidFill>
                <a:latin typeface="Lato"/>
              </a:rPr>
              <a:t>protected</a:t>
            </a:r>
            <a:r>
              <a:rPr lang="es-ES" dirty="0">
                <a:solidFill>
                  <a:srgbClr val="5A5A5A"/>
                </a:solidFill>
                <a:latin typeface="Lato"/>
              </a:rPr>
              <a:t> nos permite acceso a los componentes con dicho modificador desde la misma clase, clases del mismo paquete y clases que hereden de ella (incluso en diferentes paquetes).</a:t>
            </a:r>
            <a:endParaRPr lang="es-ES" b="0" i="0" dirty="0">
              <a:solidFill>
                <a:srgbClr val="5A5A5A"/>
              </a:solidFill>
              <a:effectLst/>
              <a:latin typeface="Lato"/>
            </a:endParaRPr>
          </a:p>
        </p:txBody>
      </p:sp>
    </p:spTree>
    <p:extLst>
      <p:ext uri="{BB962C8B-B14F-4D97-AF65-F5344CB8AC3E}">
        <p14:creationId xmlns:p14="http://schemas.microsoft.com/office/powerpoint/2010/main" val="216868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321805" y="760490"/>
            <a:ext cx="7106971" cy="5078313"/>
          </a:xfrm>
          <a:prstGeom prst="rect">
            <a:avLst/>
          </a:prstGeom>
          <a:noFill/>
        </p:spPr>
        <p:txBody>
          <a:bodyPr wrap="square" rtlCol="0">
            <a:spAutoFit/>
          </a:bodyPr>
          <a:lstStyle/>
          <a:p>
            <a:pPr algn="just"/>
            <a:r>
              <a:rPr lang="es-ES" dirty="0"/>
              <a:t>De forma que los dos tipos de componentes de un objeto son:</a:t>
            </a:r>
          </a:p>
          <a:p>
            <a:pPr algn="just"/>
            <a:endParaRPr lang="es-ES" dirty="0"/>
          </a:p>
          <a:p>
            <a:pPr algn="just"/>
            <a:r>
              <a:rPr lang="es-ES" b="1" dirty="0" smtClean="0"/>
              <a:t>Propiedades o </a:t>
            </a:r>
            <a:r>
              <a:rPr lang="es-ES" b="1" dirty="0"/>
              <a:t>atributos: </a:t>
            </a:r>
            <a:r>
              <a:rPr lang="es-ES" dirty="0"/>
              <a:t>componentes de un objeto que almacenan datos. También se les denomina variables miembro. Estos datos pueden ser de tipo primitivo (</a:t>
            </a:r>
            <a:r>
              <a:rPr lang="es-ES" dirty="0" err="1"/>
              <a:t>boolean</a:t>
            </a:r>
            <a:r>
              <a:rPr lang="es-ES" dirty="0"/>
              <a:t>, </a:t>
            </a:r>
            <a:r>
              <a:rPr lang="es-ES" dirty="0" err="1"/>
              <a:t>int</a:t>
            </a:r>
            <a:r>
              <a:rPr lang="es-ES" dirty="0"/>
              <a:t>, </a:t>
            </a:r>
            <a:r>
              <a:rPr lang="es-ES" dirty="0" err="1"/>
              <a:t>double</a:t>
            </a:r>
            <a:r>
              <a:rPr lang="es-ES" dirty="0"/>
              <a:t>, </a:t>
            </a:r>
            <a:r>
              <a:rPr lang="es-ES" dirty="0" err="1"/>
              <a:t>char</a:t>
            </a:r>
            <a:r>
              <a:rPr lang="es-ES" dirty="0"/>
              <a:t>...) o, a su vez, de otro tipo de objeto (lo que se denomina agregación o composición de objetos). La idea es que un atributo representa una propiedad determinada de un objeto</a:t>
            </a:r>
            <a:r>
              <a:rPr lang="es-ES" dirty="0" smtClean="0"/>
              <a:t>.</a:t>
            </a:r>
          </a:p>
          <a:p>
            <a:pPr algn="just"/>
            <a:endParaRPr lang="es-ES" dirty="0"/>
          </a:p>
          <a:p>
            <a:pPr algn="just"/>
            <a:r>
              <a:rPr lang="es-ES" b="1" dirty="0" smtClean="0"/>
              <a:t>Funciones o </a:t>
            </a:r>
            <a:r>
              <a:rPr lang="es-ES" b="1" dirty="0"/>
              <a:t>métodos:</a:t>
            </a:r>
            <a:r>
              <a:rPr lang="es-ES" dirty="0"/>
              <a:t> es una componente de un objeto que lleva a cabo una determinada acción o tarea con los atributos. En principio, todas las variables y rutinas de un programa de Java deben pertenecer a una clase. De hecho, en Java no hay noción de programa principal y los subrutinas no existen como unidades modulares independientes, sino que forman siempre parte de alguna clase.</a:t>
            </a:r>
          </a:p>
        </p:txBody>
      </p:sp>
    </p:spTree>
    <p:extLst>
      <p:ext uri="{BB962C8B-B14F-4D97-AF65-F5344CB8AC3E}">
        <p14:creationId xmlns:p14="http://schemas.microsoft.com/office/powerpoint/2010/main" val="3964627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841973" y="2068906"/>
            <a:ext cx="8027641" cy="2730608"/>
          </a:xfrm>
          <a:prstGeom prst="rect">
            <a:avLst/>
          </a:prstGeom>
        </p:spPr>
      </p:pic>
      <p:sp>
        <p:nvSpPr>
          <p:cNvPr id="3" name="Rectángulo 2"/>
          <p:cNvSpPr/>
          <p:nvPr/>
        </p:nvSpPr>
        <p:spPr>
          <a:xfrm>
            <a:off x="3733163" y="748460"/>
            <a:ext cx="2245260" cy="461665"/>
          </a:xfrm>
          <a:prstGeom prst="rect">
            <a:avLst/>
          </a:prstGeom>
        </p:spPr>
        <p:txBody>
          <a:bodyPr wrap="square">
            <a:spAutoFit/>
          </a:bodyPr>
          <a:lstStyle/>
          <a:p>
            <a:pPr algn="just"/>
            <a:r>
              <a:rPr lang="es-ES" sz="2400" b="1" dirty="0" smtClean="0">
                <a:solidFill>
                  <a:srgbClr val="4A4A4A"/>
                </a:solidFill>
                <a:latin typeface="Lato"/>
              </a:rPr>
              <a:t>En Resumen</a:t>
            </a:r>
            <a:endParaRPr lang="es-ES" sz="2400" b="0" i="0" dirty="0">
              <a:solidFill>
                <a:srgbClr val="5A5A5A"/>
              </a:solidFill>
              <a:effectLst/>
              <a:latin typeface="Lato"/>
            </a:endParaRPr>
          </a:p>
        </p:txBody>
      </p:sp>
    </p:spTree>
    <p:extLst>
      <p:ext uri="{BB962C8B-B14F-4D97-AF65-F5344CB8AC3E}">
        <p14:creationId xmlns:p14="http://schemas.microsoft.com/office/powerpoint/2010/main" val="229896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85181" y="664468"/>
            <a:ext cx="7414788" cy="3847207"/>
          </a:xfrm>
          <a:prstGeom prst="rect">
            <a:avLst/>
          </a:prstGeom>
        </p:spPr>
        <p:txBody>
          <a:bodyPr wrap="square">
            <a:spAutoFit/>
          </a:bodyPr>
          <a:lstStyle/>
          <a:p>
            <a:r>
              <a:rPr lang="es-ES" sz="2800" b="1" dirty="0"/>
              <a:t>CLASES</a:t>
            </a:r>
          </a:p>
          <a:p>
            <a:pPr algn="just"/>
            <a:r>
              <a:rPr lang="es-ES" dirty="0"/>
              <a:t>Una clase representa al conjunto de objetos que comparten una estructura y un comportamiento comunes. Una clase es una combinación específica de atributos y métodos y puede considerarse un tipo de dato de cualquier tipo no primitivo. Así, una clase es una especie de plantilla o prototipo de objetos: define los atributos que componen ese tipo de objetos y los métodos que pueden emplearse para trabajar con esos objetos. Aunque, por otro lado, una clase también puede estar compuesta por métodos estáticos que no necesitan de objetos (como las clases construidas en los capítulos anteriores que contienen un método estático </a:t>
            </a:r>
            <a:r>
              <a:rPr lang="es-ES" dirty="0" err="1"/>
              <a:t>main</a:t>
            </a:r>
            <a:r>
              <a:rPr lang="es-ES" dirty="0"/>
              <a:t>). La declaración de una clase sigue la siguiente sintaxis:</a:t>
            </a:r>
          </a:p>
        </p:txBody>
      </p:sp>
      <p:pic>
        <p:nvPicPr>
          <p:cNvPr id="5" name="Imagen 4"/>
          <p:cNvPicPr>
            <a:picLocks noChangeAspect="1"/>
          </p:cNvPicPr>
          <p:nvPr/>
        </p:nvPicPr>
        <p:blipFill>
          <a:blip r:embed="rId2"/>
          <a:stretch>
            <a:fillRect/>
          </a:stretch>
        </p:blipFill>
        <p:spPr>
          <a:xfrm>
            <a:off x="2478716" y="4773534"/>
            <a:ext cx="5381625" cy="1276350"/>
          </a:xfrm>
          <a:prstGeom prst="rect">
            <a:avLst/>
          </a:prstGeom>
        </p:spPr>
      </p:pic>
    </p:spTree>
    <p:extLst>
      <p:ext uri="{BB962C8B-B14F-4D97-AF65-F5344CB8AC3E}">
        <p14:creationId xmlns:p14="http://schemas.microsoft.com/office/powerpoint/2010/main" val="312544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62134" y="494003"/>
            <a:ext cx="7337834" cy="3416320"/>
          </a:xfrm>
          <a:prstGeom prst="rect">
            <a:avLst/>
          </a:prstGeom>
        </p:spPr>
        <p:txBody>
          <a:bodyPr wrap="square">
            <a:spAutoFit/>
          </a:bodyPr>
          <a:lstStyle/>
          <a:p>
            <a:pPr algn="just"/>
            <a:r>
              <a:rPr lang="es-ES" dirty="0"/>
              <a:t>Una instancia es un elemento tangible (ocupa memoria durante la ejecución del programa) generado a partir de una definición de clase. Todos los objetos empleados en un programa han de pertenecer a una clase determinada</a:t>
            </a:r>
            <a:r>
              <a:rPr lang="es-ES" dirty="0" smtClean="0"/>
              <a:t>.</a:t>
            </a:r>
          </a:p>
          <a:p>
            <a:pPr algn="just"/>
            <a:endParaRPr lang="es-ES" dirty="0"/>
          </a:p>
          <a:p>
            <a:pPr algn="just"/>
            <a:r>
              <a:rPr lang="es-ES" dirty="0"/>
              <a:t>Ejemplo sencillo de clase y de instancia</a:t>
            </a:r>
          </a:p>
          <a:p>
            <a:pPr algn="just"/>
            <a:endParaRPr lang="es-ES" dirty="0"/>
          </a:p>
          <a:p>
            <a:pPr algn="just"/>
            <a:r>
              <a:rPr lang="es-ES" dirty="0"/>
              <a:t>El siguiente código muestra la declaración de la clase Precio. La clase Precio consta de un único atributo (euro) y dos métodos: uno que asigna un valor al atributo (pone) sin devolver ningún valor y otro que devuelve el valor del atributo (da).</a:t>
            </a:r>
          </a:p>
        </p:txBody>
      </p:sp>
      <p:pic>
        <p:nvPicPr>
          <p:cNvPr id="3" name="Imagen 2"/>
          <p:cNvPicPr>
            <a:picLocks noChangeAspect="1"/>
          </p:cNvPicPr>
          <p:nvPr/>
        </p:nvPicPr>
        <p:blipFill>
          <a:blip r:embed="rId2"/>
          <a:stretch>
            <a:fillRect/>
          </a:stretch>
        </p:blipFill>
        <p:spPr>
          <a:xfrm>
            <a:off x="2767626" y="3910323"/>
            <a:ext cx="4133850" cy="2533650"/>
          </a:xfrm>
          <a:prstGeom prst="rect">
            <a:avLst/>
          </a:prstGeom>
        </p:spPr>
      </p:pic>
    </p:spTree>
    <p:extLst>
      <p:ext uri="{BB962C8B-B14F-4D97-AF65-F5344CB8AC3E}">
        <p14:creationId xmlns:p14="http://schemas.microsoft.com/office/powerpoint/2010/main" val="314742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867984" y="596726"/>
            <a:ext cx="5915025" cy="1952625"/>
          </a:xfrm>
          <a:prstGeom prst="rect">
            <a:avLst/>
          </a:prstGeom>
        </p:spPr>
      </p:pic>
      <p:sp>
        <p:nvSpPr>
          <p:cNvPr id="4" name="Rectángulo 3"/>
          <p:cNvSpPr/>
          <p:nvPr/>
        </p:nvSpPr>
        <p:spPr>
          <a:xfrm>
            <a:off x="774070" y="2714489"/>
            <a:ext cx="8102852" cy="1200329"/>
          </a:xfrm>
          <a:prstGeom prst="rect">
            <a:avLst/>
          </a:prstGeom>
        </p:spPr>
        <p:txBody>
          <a:bodyPr wrap="square">
            <a:spAutoFit/>
          </a:bodyPr>
          <a:lstStyle/>
          <a:p>
            <a:pPr algn="just"/>
            <a:r>
              <a:rPr lang="es-ES" dirty="0" smtClean="0"/>
              <a:t>La clase Precio no </a:t>
            </a:r>
            <a:r>
              <a:rPr lang="es-ES" dirty="0"/>
              <a:t>es directamente ejecutable por el intérprete, ya que el código fuente no incluye ningún método principal (</a:t>
            </a:r>
            <a:r>
              <a:rPr lang="es-ES" dirty="0" err="1"/>
              <a:t>main</a:t>
            </a:r>
            <a:r>
              <a:rPr lang="es-ES" dirty="0"/>
              <a:t>). Para poder probar el código anterior, puede construirse otro archivo con el código fuente que se muestra a continuación:</a:t>
            </a:r>
          </a:p>
        </p:txBody>
      </p:sp>
      <p:pic>
        <p:nvPicPr>
          <p:cNvPr id="7" name="Imagen 6"/>
          <p:cNvPicPr>
            <a:picLocks noChangeAspect="1"/>
          </p:cNvPicPr>
          <p:nvPr/>
        </p:nvPicPr>
        <p:blipFill>
          <a:blip r:embed="rId3"/>
          <a:stretch>
            <a:fillRect/>
          </a:stretch>
        </p:blipFill>
        <p:spPr>
          <a:xfrm>
            <a:off x="1563207" y="4079957"/>
            <a:ext cx="6524578" cy="2778043"/>
          </a:xfrm>
          <a:prstGeom prst="rect">
            <a:avLst/>
          </a:prstGeom>
        </p:spPr>
      </p:pic>
    </p:spTree>
    <p:extLst>
      <p:ext uri="{BB962C8B-B14F-4D97-AF65-F5344CB8AC3E}">
        <p14:creationId xmlns:p14="http://schemas.microsoft.com/office/powerpoint/2010/main" val="252008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67897" y="1504332"/>
            <a:ext cx="6889687" cy="923330"/>
          </a:xfrm>
          <a:prstGeom prst="rect">
            <a:avLst/>
          </a:prstGeom>
        </p:spPr>
        <p:txBody>
          <a:bodyPr wrap="square">
            <a:spAutoFit/>
          </a:bodyPr>
          <a:lstStyle/>
          <a:p>
            <a:pPr algn="just"/>
            <a:r>
              <a:rPr lang="es-ES" dirty="0"/>
              <a:t>Representación gráfica del espacio de la memoria utilizado por las referencias e instancias de la clase Precio durante la ejecución del método </a:t>
            </a:r>
            <a:r>
              <a:rPr lang="es-ES" dirty="0" err="1"/>
              <a:t>main</a:t>
            </a:r>
            <a:r>
              <a:rPr lang="es-ES" dirty="0"/>
              <a:t> de la clase </a:t>
            </a:r>
            <a:r>
              <a:rPr lang="es-ES" dirty="0" err="1"/>
              <a:t>PruebaPrecio</a:t>
            </a:r>
            <a:endParaRPr lang="es-ES" dirty="0"/>
          </a:p>
        </p:txBody>
      </p:sp>
      <p:pic>
        <p:nvPicPr>
          <p:cNvPr id="3" name="Imagen 2"/>
          <p:cNvPicPr>
            <a:picLocks noChangeAspect="1"/>
          </p:cNvPicPr>
          <p:nvPr/>
        </p:nvPicPr>
        <p:blipFill>
          <a:blip r:embed="rId2"/>
          <a:stretch>
            <a:fillRect/>
          </a:stretch>
        </p:blipFill>
        <p:spPr>
          <a:xfrm>
            <a:off x="2164815" y="3349311"/>
            <a:ext cx="4895850" cy="1390650"/>
          </a:xfrm>
          <a:prstGeom prst="rect">
            <a:avLst/>
          </a:prstGeom>
        </p:spPr>
      </p:pic>
    </p:spTree>
    <p:extLst>
      <p:ext uri="{BB962C8B-B14F-4D97-AF65-F5344CB8AC3E}">
        <p14:creationId xmlns:p14="http://schemas.microsoft.com/office/powerpoint/2010/main" val="2730096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943969" y="211422"/>
            <a:ext cx="5227713" cy="646331"/>
          </a:xfrm>
          <a:prstGeom prst="rect">
            <a:avLst/>
          </a:prstGeom>
        </p:spPr>
        <p:txBody>
          <a:bodyPr wrap="none">
            <a:spAutoFit/>
          </a:bodyPr>
          <a:lstStyle/>
          <a:p>
            <a:r>
              <a:rPr lang="es-ES" sz="3600" b="1" dirty="0"/>
              <a:t>Constructores en Java</a:t>
            </a:r>
          </a:p>
        </p:txBody>
      </p:sp>
      <p:sp>
        <p:nvSpPr>
          <p:cNvPr id="7" name="Rectángulo 6"/>
          <p:cNvSpPr/>
          <p:nvPr/>
        </p:nvSpPr>
        <p:spPr>
          <a:xfrm>
            <a:off x="1086415" y="857753"/>
            <a:ext cx="8057586" cy="1754326"/>
          </a:xfrm>
          <a:prstGeom prst="rect">
            <a:avLst/>
          </a:prstGeom>
        </p:spPr>
        <p:txBody>
          <a:bodyPr wrap="square">
            <a:spAutoFit/>
          </a:bodyPr>
          <a:lstStyle/>
          <a:p>
            <a:pPr algn="just"/>
            <a:r>
              <a:rPr lang="es-ES" dirty="0"/>
              <a:t> </a:t>
            </a:r>
            <a:r>
              <a:rPr lang="es-ES" dirty="0" smtClean="0"/>
              <a:t>     Los constructores </a:t>
            </a:r>
            <a:r>
              <a:rPr lang="es-ES" dirty="0"/>
              <a:t>permiten inicializar los atributos de los objetos que se creen de una clase, es decir, permiten asignarles un valor inicial determinado. Ahora bien, si en una clase el programador no define ningún constructor, el compilador de Java creará uno por defecto y, cuando se cree un objeto de dicha clase, a sus atributos se les asignará automáticamente valores por defecto.</a:t>
            </a:r>
          </a:p>
        </p:txBody>
      </p:sp>
      <p:sp>
        <p:nvSpPr>
          <p:cNvPr id="8" name="Rectángulo 7"/>
          <p:cNvSpPr/>
          <p:nvPr/>
        </p:nvSpPr>
        <p:spPr>
          <a:xfrm>
            <a:off x="1086414" y="2829362"/>
            <a:ext cx="7767873" cy="2031325"/>
          </a:xfrm>
          <a:prstGeom prst="rect">
            <a:avLst/>
          </a:prstGeom>
        </p:spPr>
        <p:txBody>
          <a:bodyPr wrap="square">
            <a:spAutoFit/>
          </a:bodyPr>
          <a:lstStyle/>
          <a:p>
            <a:pPr algn="just"/>
            <a:r>
              <a:rPr lang="es-ES" dirty="0" smtClean="0"/>
              <a:t>Cuando se crea un objeto en un programa escrito en Java, si no se especifica otra cosa, a los atributos se les asigna un valor por defecto:</a:t>
            </a:r>
          </a:p>
          <a:p>
            <a:pPr marL="285750" indent="-285750" algn="just">
              <a:buFont typeface="Arial" panose="020B0604020202020204" pitchFamily="34" charset="0"/>
              <a:buChar char="•"/>
            </a:pPr>
            <a:r>
              <a:rPr lang="es-ES" b="1" dirty="0" smtClean="0">
                <a:solidFill>
                  <a:srgbClr val="333333"/>
                </a:solidFill>
              </a:rPr>
              <a:t>0</a:t>
            </a:r>
            <a:r>
              <a:rPr lang="es-ES" dirty="0" smtClean="0">
                <a:solidFill>
                  <a:srgbClr val="555555"/>
                </a:solidFill>
              </a:rPr>
              <a:t> si son números enteros o reales.</a:t>
            </a:r>
          </a:p>
          <a:p>
            <a:pPr marL="285750" indent="-285750" algn="just">
              <a:buFont typeface="Arial" panose="020B0604020202020204" pitchFamily="34" charset="0"/>
              <a:buChar char="•"/>
            </a:pPr>
            <a:r>
              <a:rPr lang="es-ES" b="1" dirty="0" smtClean="0">
                <a:solidFill>
                  <a:srgbClr val="333333"/>
                </a:solidFill>
              </a:rPr>
              <a:t>'\u0000'</a:t>
            </a:r>
            <a:r>
              <a:rPr lang="es-ES" dirty="0" smtClean="0">
                <a:solidFill>
                  <a:srgbClr val="555555"/>
                </a:solidFill>
              </a:rPr>
              <a:t> si son caracteres.</a:t>
            </a:r>
          </a:p>
          <a:p>
            <a:pPr marL="285750" indent="-285750" algn="just">
              <a:buFont typeface="Arial" panose="020B0604020202020204" pitchFamily="34" charset="0"/>
              <a:buChar char="•"/>
            </a:pPr>
            <a:r>
              <a:rPr lang="es-ES" b="1" dirty="0" smtClean="0">
                <a:solidFill>
                  <a:srgbClr val="333333"/>
                </a:solidFill>
              </a:rPr>
              <a:t>false</a:t>
            </a:r>
            <a:r>
              <a:rPr lang="es-ES" dirty="0" smtClean="0">
                <a:solidFill>
                  <a:srgbClr val="555555"/>
                </a:solidFill>
              </a:rPr>
              <a:t> si son datos lógicos.</a:t>
            </a:r>
          </a:p>
          <a:p>
            <a:pPr marL="285750" indent="-285750" algn="just">
              <a:buFont typeface="Arial" panose="020B0604020202020204" pitchFamily="34" charset="0"/>
              <a:buChar char="•"/>
            </a:pPr>
            <a:r>
              <a:rPr lang="es-ES" b="1" dirty="0" err="1" smtClean="0">
                <a:solidFill>
                  <a:srgbClr val="333333"/>
                </a:solidFill>
              </a:rPr>
              <a:t>null</a:t>
            </a:r>
            <a:r>
              <a:rPr lang="es-ES" dirty="0" smtClean="0">
                <a:solidFill>
                  <a:srgbClr val="555555"/>
                </a:solidFill>
              </a:rPr>
              <a:t> si son objetos.</a:t>
            </a:r>
            <a:endParaRPr lang="es-ES" b="0" i="0" dirty="0">
              <a:solidFill>
                <a:srgbClr val="555555"/>
              </a:solidFill>
              <a:effectLst/>
            </a:endParaRPr>
          </a:p>
        </p:txBody>
      </p:sp>
      <p:sp>
        <p:nvSpPr>
          <p:cNvPr id="9" name="Rectángulo 8"/>
          <p:cNvSpPr/>
          <p:nvPr/>
        </p:nvSpPr>
        <p:spPr>
          <a:xfrm>
            <a:off x="1086414" y="5077971"/>
            <a:ext cx="4572000" cy="1200329"/>
          </a:xfrm>
          <a:prstGeom prst="rect">
            <a:avLst/>
          </a:prstGeom>
        </p:spPr>
        <p:txBody>
          <a:bodyPr>
            <a:spAutoFit/>
          </a:bodyPr>
          <a:lstStyle/>
          <a:p>
            <a:r>
              <a:rPr lang="es-ES" dirty="0"/>
              <a:t>Uso de constructores en Java</a:t>
            </a:r>
          </a:p>
          <a:p>
            <a:pPr marL="285750" indent="-285750">
              <a:buFont typeface="Arial" panose="020B0604020202020204" pitchFamily="34" charset="0"/>
              <a:buChar char="•"/>
            </a:pPr>
            <a:r>
              <a:rPr lang="es-ES" dirty="0"/>
              <a:t>Constructor por defecto</a:t>
            </a:r>
          </a:p>
          <a:p>
            <a:pPr marL="285750" indent="-285750">
              <a:buFont typeface="Arial" panose="020B0604020202020204" pitchFamily="34" charset="0"/>
              <a:buChar char="•"/>
            </a:pPr>
            <a:r>
              <a:rPr lang="es-ES" dirty="0"/>
              <a:t>Constructor sin parámetros</a:t>
            </a:r>
          </a:p>
          <a:p>
            <a:pPr marL="285750" indent="-285750">
              <a:buFont typeface="Arial" panose="020B0604020202020204" pitchFamily="34" charset="0"/>
              <a:buChar char="•"/>
            </a:pPr>
            <a:r>
              <a:rPr lang="es-ES" dirty="0"/>
              <a:t>Constructores con parámetros</a:t>
            </a:r>
          </a:p>
        </p:txBody>
      </p:sp>
    </p:spTree>
    <p:extLst>
      <p:ext uri="{BB962C8B-B14F-4D97-AF65-F5344CB8AC3E}">
        <p14:creationId xmlns:p14="http://schemas.microsoft.com/office/powerpoint/2010/main" val="63541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471188" y="242242"/>
            <a:ext cx="7066230" cy="1077218"/>
          </a:xfrm>
          <a:prstGeom prst="rect">
            <a:avLst/>
          </a:prstGeom>
        </p:spPr>
        <p:txBody>
          <a:bodyPr wrap="square">
            <a:spAutoFit/>
          </a:bodyPr>
          <a:lstStyle/>
          <a:p>
            <a:r>
              <a:rPr lang="es-ES" sz="2800" b="1" dirty="0">
                <a:solidFill>
                  <a:srgbClr val="000000"/>
                </a:solidFill>
                <a:latin typeface="Arial" panose="020B0604020202020204" pitchFamily="34" charset="0"/>
              </a:rPr>
              <a:t>Constructor por defecto en Java</a:t>
            </a:r>
          </a:p>
          <a:p>
            <a:r>
              <a:rPr lang="es-ES" dirty="0">
                <a:solidFill>
                  <a:srgbClr val="FFFFFF"/>
                </a:solidFill>
                <a:latin typeface="helvetica neue"/>
              </a:rPr>
              <a:t/>
            </a:r>
            <a:br>
              <a:rPr lang="es-ES" dirty="0">
                <a:solidFill>
                  <a:srgbClr val="FFFFFF"/>
                </a:solidFill>
                <a:latin typeface="helvetica neue"/>
              </a:rPr>
            </a:br>
            <a:endParaRPr lang="es-ES" dirty="0"/>
          </a:p>
        </p:txBody>
      </p:sp>
      <p:sp>
        <p:nvSpPr>
          <p:cNvPr id="8" name="Rectángulo 7"/>
          <p:cNvSpPr/>
          <p:nvPr/>
        </p:nvSpPr>
        <p:spPr>
          <a:xfrm>
            <a:off x="1471188" y="1038947"/>
            <a:ext cx="7464582" cy="646331"/>
          </a:xfrm>
          <a:prstGeom prst="rect">
            <a:avLst/>
          </a:prstGeom>
        </p:spPr>
        <p:txBody>
          <a:bodyPr wrap="square">
            <a:spAutoFit/>
          </a:bodyPr>
          <a:lstStyle/>
          <a:p>
            <a:r>
              <a:rPr lang="es-ES" dirty="0"/>
              <a:t>Dada la siguiente clase Articulo, donde no se ha definido ningún constructor:</a:t>
            </a:r>
          </a:p>
        </p:txBody>
      </p:sp>
      <p:pic>
        <p:nvPicPr>
          <p:cNvPr id="9" name="Imagen 8"/>
          <p:cNvPicPr>
            <a:picLocks noChangeAspect="1"/>
          </p:cNvPicPr>
          <p:nvPr/>
        </p:nvPicPr>
        <p:blipFill>
          <a:blip r:embed="rId2"/>
          <a:stretch>
            <a:fillRect/>
          </a:stretch>
        </p:blipFill>
        <p:spPr>
          <a:xfrm>
            <a:off x="2927853" y="1685278"/>
            <a:ext cx="4152900" cy="4914900"/>
          </a:xfrm>
          <a:prstGeom prst="rect">
            <a:avLst/>
          </a:prstGeom>
        </p:spPr>
      </p:pic>
    </p:spTree>
    <p:extLst>
      <p:ext uri="{BB962C8B-B14F-4D97-AF65-F5344CB8AC3E}">
        <p14:creationId xmlns:p14="http://schemas.microsoft.com/office/powerpoint/2010/main" val="543969072"/>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34360</TotalTime>
  <Words>2099</Words>
  <Application>Microsoft Office PowerPoint</Application>
  <PresentationFormat>Presentación en pantalla (4:3)</PresentationFormat>
  <Paragraphs>110</Paragraphs>
  <Slides>30</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30</vt:i4>
      </vt:variant>
    </vt:vector>
  </HeadingPairs>
  <TitlesOfParts>
    <vt:vector size="41" baseType="lpstr">
      <vt:lpstr>Arial</vt:lpstr>
      <vt:lpstr>Calibri</vt:lpstr>
      <vt:lpstr>Century Gothic</vt:lpstr>
      <vt:lpstr>DejaVu Sans</vt:lpstr>
      <vt:lpstr>Exo 2</vt:lpstr>
      <vt:lpstr>helvetica neue</vt:lpstr>
      <vt:lpstr>Lato</vt:lpstr>
      <vt:lpstr>Podkova</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255</cp:revision>
  <dcterms:created xsi:type="dcterms:W3CDTF">2011-07-13T23:31:46Z</dcterms:created>
  <dcterms:modified xsi:type="dcterms:W3CDTF">2021-12-22T08:28:48Z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