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25"/>
  </p:notesMasterIdLst>
  <p:sldIdLst>
    <p:sldId id="256" r:id="rId2"/>
    <p:sldId id="396" r:id="rId3"/>
    <p:sldId id="397" r:id="rId4"/>
    <p:sldId id="398" r:id="rId5"/>
    <p:sldId id="399" r:id="rId6"/>
    <p:sldId id="400" r:id="rId7"/>
    <p:sldId id="401" r:id="rId8"/>
    <p:sldId id="402" r:id="rId9"/>
    <p:sldId id="403" r:id="rId10"/>
    <p:sldId id="404" r:id="rId11"/>
    <p:sldId id="405" r:id="rId12"/>
    <p:sldId id="406" r:id="rId13"/>
    <p:sldId id="408" r:id="rId14"/>
    <p:sldId id="409" r:id="rId15"/>
    <p:sldId id="411" r:id="rId16"/>
    <p:sldId id="412" r:id="rId17"/>
    <p:sldId id="413" r:id="rId18"/>
    <p:sldId id="414" r:id="rId19"/>
    <p:sldId id="415" r:id="rId20"/>
    <p:sldId id="416" r:id="rId21"/>
    <p:sldId id="417" r:id="rId22"/>
    <p:sldId id="418" r:id="rId23"/>
    <p:sldId id="41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smtClean="0">
                <a:solidFill>
                  <a:srgbClr val="000000"/>
                </a:solidFill>
                <a:uFill>
                  <a:solidFill>
                    <a:srgbClr val="FFFFFF"/>
                  </a:solidFill>
                </a:uFill>
                <a:latin typeface="Calibri"/>
              </a:rPr>
              <a:t>Tema </a:t>
            </a:r>
            <a:r>
              <a:rPr lang="es-ES_tradnl" sz="4400" b="0" strike="noStrike" spc="-1" smtClean="0">
                <a:solidFill>
                  <a:srgbClr val="000000"/>
                </a:solidFill>
                <a:uFill>
                  <a:solidFill>
                    <a:srgbClr val="FFFFFF"/>
                  </a:solidFill>
                </a:uFill>
                <a:latin typeface="Calibri"/>
              </a:rPr>
              <a:t>5.2</a:t>
            </a:r>
            <a:endParaRPr lang="es-ES_tradnl" sz="4400" b="0" strike="noStrike" spc="-1" dirty="0" smtClean="0">
              <a:solidFill>
                <a:srgbClr val="000000"/>
              </a:solidFill>
              <a:uFill>
                <a:solidFill>
                  <a:srgbClr val="FFFFFF"/>
                </a:solidFill>
              </a:uFill>
              <a:latin typeface="Calibri"/>
            </a:endParaRPr>
          </a:p>
          <a:p>
            <a:pPr algn="ctr"/>
            <a:r>
              <a:rPr lang="es-ES" sz="4400" b="1" dirty="0" smtClean="0"/>
              <a:t>Control de excepciones</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07840" y="238583"/>
            <a:ext cx="4434227" cy="369332"/>
          </a:xfrm>
          <a:prstGeom prst="rect">
            <a:avLst/>
          </a:prstGeom>
        </p:spPr>
        <p:txBody>
          <a:bodyPr wrap="none">
            <a:spAutoFit/>
          </a:bodyPr>
          <a:lstStyle/>
          <a:p>
            <a:r>
              <a:rPr lang="es-ES" dirty="0"/>
              <a:t>Captura de excepciones de subclase</a:t>
            </a:r>
          </a:p>
        </p:txBody>
      </p:sp>
      <p:sp>
        <p:nvSpPr>
          <p:cNvPr id="3" name="Rectángulo 2"/>
          <p:cNvSpPr/>
          <p:nvPr/>
        </p:nvSpPr>
        <p:spPr>
          <a:xfrm>
            <a:off x="1253773" y="1416866"/>
            <a:ext cx="7342360" cy="4247317"/>
          </a:xfrm>
          <a:prstGeom prst="rect">
            <a:avLst/>
          </a:prstGeom>
        </p:spPr>
        <p:txBody>
          <a:bodyPr wrap="square">
            <a:spAutoFit/>
          </a:bodyPr>
          <a:lstStyle/>
          <a:p>
            <a:pPr algn="just"/>
            <a:r>
              <a:rPr lang="es-ES" dirty="0"/>
              <a:t>Hay un punto importante sobre declaraciones de múltiples catch que se relaciona con subclases. Una cláusula catch para una superclase también coincidirá con cualquiera de sus subclases.</a:t>
            </a:r>
          </a:p>
          <a:p>
            <a:endParaRPr lang="es-ES" dirty="0"/>
          </a:p>
          <a:p>
            <a:pPr algn="just"/>
            <a:r>
              <a:rPr lang="es-ES" dirty="0"/>
              <a:t>Por ejemplo, dado que la superclase de todas las excepciones es </a:t>
            </a:r>
            <a:r>
              <a:rPr lang="es-ES" dirty="0" err="1"/>
              <a:t>Throwable</a:t>
            </a:r>
            <a:r>
              <a:rPr lang="es-ES" dirty="0"/>
              <a:t>, para atrapar todas las excepciones posibles, capture </a:t>
            </a:r>
            <a:r>
              <a:rPr lang="es-ES" dirty="0" err="1"/>
              <a:t>Throwable</a:t>
            </a:r>
            <a:r>
              <a:rPr lang="es-ES" dirty="0"/>
              <a:t>. Si desea capturar excepciones de un tipo de superclase y un tipo de subclase, coloque la subclase primero en la secuencia de catch. Si no lo hace, la captura de la superclase también atrapará todas las clases derivadas. Esta regla se </a:t>
            </a:r>
            <a:r>
              <a:rPr lang="es-ES" dirty="0" err="1"/>
              <a:t>autoejecuta</a:t>
            </a:r>
            <a:r>
              <a:rPr lang="es-ES" dirty="0"/>
              <a:t> porque poner primero la superclase hace que se cree un código inalcanzable, ya que la cláusula catch de la subclase nunca se puede ejecutar. En Java, el código inalcanzable es un error.</a:t>
            </a:r>
          </a:p>
        </p:txBody>
      </p:sp>
    </p:spTree>
    <p:extLst>
      <p:ext uri="{BB962C8B-B14F-4D97-AF65-F5344CB8AC3E}">
        <p14:creationId xmlns:p14="http://schemas.microsoft.com/office/powerpoint/2010/main" val="320177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521797" y="4461553"/>
            <a:ext cx="2700007" cy="2289879"/>
          </a:xfrm>
          <a:prstGeom prst="rect">
            <a:avLst/>
          </a:prstGeom>
        </p:spPr>
      </p:pic>
      <p:pic>
        <p:nvPicPr>
          <p:cNvPr id="4" name="Imagen 3"/>
          <p:cNvPicPr>
            <a:picLocks noChangeAspect="1"/>
          </p:cNvPicPr>
          <p:nvPr/>
        </p:nvPicPr>
        <p:blipFill>
          <a:blip r:embed="rId3"/>
          <a:stretch>
            <a:fillRect/>
          </a:stretch>
        </p:blipFill>
        <p:spPr>
          <a:xfrm>
            <a:off x="1825263" y="184828"/>
            <a:ext cx="6543675" cy="4276725"/>
          </a:xfrm>
          <a:prstGeom prst="rect">
            <a:avLst/>
          </a:prstGeom>
        </p:spPr>
      </p:pic>
    </p:spTree>
    <p:extLst>
      <p:ext uri="{BB962C8B-B14F-4D97-AF65-F5344CB8AC3E}">
        <p14:creationId xmlns:p14="http://schemas.microsoft.com/office/powerpoint/2010/main" val="338661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06989" y="162685"/>
            <a:ext cx="7446475" cy="1477328"/>
          </a:xfrm>
          <a:prstGeom prst="rect">
            <a:avLst/>
          </a:prstGeom>
        </p:spPr>
        <p:txBody>
          <a:bodyPr wrap="square">
            <a:spAutoFit/>
          </a:bodyPr>
          <a:lstStyle/>
          <a:p>
            <a:pPr algn="just"/>
            <a:r>
              <a:rPr lang="es-ES" dirty="0"/>
              <a:t>Un bloque try se puede anidar dentro de otro. Una excepción generada dentro del bloque try interno que no está atrapada por un catch asociado con este try, se propaga al bloque try externo. Por ejemplo, aquí la </a:t>
            </a:r>
            <a:r>
              <a:rPr lang="es-ES" dirty="0" err="1"/>
              <a:t>ArrayIndexOutOfBoundsException</a:t>
            </a:r>
            <a:r>
              <a:rPr lang="es-ES" dirty="0"/>
              <a:t> no es capturada por el catch interno, sino por el catch externo:</a:t>
            </a:r>
          </a:p>
        </p:txBody>
      </p:sp>
      <p:sp>
        <p:nvSpPr>
          <p:cNvPr id="3" name="Rectángulo 2"/>
          <p:cNvSpPr/>
          <p:nvPr/>
        </p:nvSpPr>
        <p:spPr>
          <a:xfrm>
            <a:off x="1688470" y="1810464"/>
            <a:ext cx="7559644" cy="307777"/>
          </a:xfrm>
          <a:prstGeom prst="rect">
            <a:avLst/>
          </a:prstGeom>
        </p:spPr>
        <p:txBody>
          <a:bodyPr wrap="square">
            <a:spAutoFit/>
          </a:bodyPr>
          <a:lstStyle/>
          <a:p>
            <a:endParaRPr lang="es-ES" sz="1400" dirty="0"/>
          </a:p>
        </p:txBody>
      </p:sp>
      <p:pic>
        <p:nvPicPr>
          <p:cNvPr id="4" name="Imagen 3"/>
          <p:cNvPicPr>
            <a:picLocks noChangeAspect="1"/>
          </p:cNvPicPr>
          <p:nvPr/>
        </p:nvPicPr>
        <p:blipFill>
          <a:blip r:embed="rId2"/>
          <a:stretch>
            <a:fillRect/>
          </a:stretch>
        </p:blipFill>
        <p:spPr>
          <a:xfrm>
            <a:off x="1840540" y="1900142"/>
            <a:ext cx="6657975" cy="4524375"/>
          </a:xfrm>
          <a:prstGeom prst="rect">
            <a:avLst/>
          </a:prstGeom>
        </p:spPr>
      </p:pic>
    </p:spTree>
    <p:extLst>
      <p:ext uri="{BB962C8B-B14F-4D97-AF65-F5344CB8AC3E}">
        <p14:creationId xmlns:p14="http://schemas.microsoft.com/office/powerpoint/2010/main" val="313929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264292" y="457295"/>
            <a:ext cx="2905125" cy="2647950"/>
          </a:xfrm>
          <a:prstGeom prst="rect">
            <a:avLst/>
          </a:prstGeom>
        </p:spPr>
      </p:pic>
      <p:sp>
        <p:nvSpPr>
          <p:cNvPr id="3" name="Rectángulo 2"/>
          <p:cNvSpPr/>
          <p:nvPr/>
        </p:nvSpPr>
        <p:spPr>
          <a:xfrm>
            <a:off x="1661310" y="3976890"/>
            <a:ext cx="6993802" cy="1477328"/>
          </a:xfrm>
          <a:prstGeom prst="rect">
            <a:avLst/>
          </a:prstGeom>
        </p:spPr>
        <p:txBody>
          <a:bodyPr wrap="square">
            <a:spAutoFit/>
          </a:bodyPr>
          <a:lstStyle/>
          <a:p>
            <a:pPr algn="just"/>
            <a:r>
              <a:rPr lang="es-ES" dirty="0"/>
              <a:t>En este ejemplo, una excepción que puede ser manejada por el try interno, en este caso, un error de división por cero, permite que el programa continúe. Sin embargo, un error de límite de matriz es capturado por la try externo, lo que hace que el programa finalice.</a:t>
            </a:r>
          </a:p>
        </p:txBody>
      </p:sp>
    </p:spTree>
    <p:extLst>
      <p:ext uri="{BB962C8B-B14F-4D97-AF65-F5344CB8AC3E}">
        <p14:creationId xmlns:p14="http://schemas.microsoft.com/office/powerpoint/2010/main" val="77899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75026" y="320064"/>
            <a:ext cx="3520516" cy="461665"/>
          </a:xfrm>
          <a:prstGeom prst="rect">
            <a:avLst/>
          </a:prstGeom>
        </p:spPr>
        <p:txBody>
          <a:bodyPr wrap="none">
            <a:spAutoFit/>
          </a:bodyPr>
          <a:lstStyle/>
          <a:p>
            <a:r>
              <a:rPr lang="es-ES" sz="2400" dirty="0"/>
              <a:t>Lanzar una excepción</a:t>
            </a:r>
          </a:p>
        </p:txBody>
      </p:sp>
      <p:sp>
        <p:nvSpPr>
          <p:cNvPr id="4" name="Rectángulo 3"/>
          <p:cNvSpPr/>
          <p:nvPr/>
        </p:nvSpPr>
        <p:spPr>
          <a:xfrm>
            <a:off x="1222698" y="904633"/>
            <a:ext cx="7151919" cy="3139321"/>
          </a:xfrm>
          <a:prstGeom prst="rect">
            <a:avLst/>
          </a:prstGeom>
        </p:spPr>
        <p:txBody>
          <a:bodyPr wrap="square">
            <a:spAutoFit/>
          </a:bodyPr>
          <a:lstStyle/>
          <a:p>
            <a:pPr algn="just"/>
            <a:r>
              <a:rPr lang="es-ES" dirty="0"/>
              <a:t>Los ejemplos anteriores han estado capturando excepciones generadas automáticamente por la JVM. Sin embargo, es posible lanzar manualmente una excepción utilizando la instrucción </a:t>
            </a:r>
            <a:r>
              <a:rPr lang="es-ES" dirty="0" err="1"/>
              <a:t>throw</a:t>
            </a:r>
            <a:r>
              <a:rPr lang="es-ES" dirty="0"/>
              <a:t>. Su forma general se muestra aquí:</a:t>
            </a:r>
          </a:p>
          <a:p>
            <a:pPr algn="just"/>
            <a:endParaRPr lang="es-ES" dirty="0"/>
          </a:p>
          <a:p>
            <a:pPr algn="just"/>
            <a:r>
              <a:rPr lang="es-ES" dirty="0" err="1"/>
              <a:t>throw</a:t>
            </a:r>
            <a:r>
              <a:rPr lang="es-ES" dirty="0"/>
              <a:t> </a:t>
            </a:r>
            <a:r>
              <a:rPr lang="es-ES" dirty="0" err="1"/>
              <a:t>excepcOb</a:t>
            </a:r>
            <a:r>
              <a:rPr lang="es-ES" dirty="0" smtClean="0"/>
              <a:t>;</a:t>
            </a:r>
          </a:p>
          <a:p>
            <a:pPr algn="just"/>
            <a:endParaRPr lang="es-ES" dirty="0"/>
          </a:p>
          <a:p>
            <a:pPr algn="just"/>
            <a:r>
              <a:rPr lang="es-ES" dirty="0"/>
              <a:t>Aquí, </a:t>
            </a:r>
            <a:r>
              <a:rPr lang="es-ES" dirty="0" err="1"/>
              <a:t>excepcOb</a:t>
            </a:r>
            <a:r>
              <a:rPr lang="es-ES" dirty="0"/>
              <a:t> debe ser un objeto de una clase de excepción derivada de </a:t>
            </a:r>
            <a:r>
              <a:rPr lang="es-ES" dirty="0" err="1"/>
              <a:t>Throwable</a:t>
            </a:r>
            <a:r>
              <a:rPr lang="es-ES" dirty="0"/>
              <a:t>. Aquí hay un ejemplo que ilustra la instrucción </a:t>
            </a:r>
            <a:r>
              <a:rPr lang="es-ES" dirty="0" err="1"/>
              <a:t>throw</a:t>
            </a:r>
            <a:r>
              <a:rPr lang="es-ES" dirty="0"/>
              <a:t> arrojando manualmente una </a:t>
            </a:r>
            <a:r>
              <a:rPr lang="es-ES" dirty="0" err="1"/>
              <a:t>ArithmeticException</a:t>
            </a:r>
            <a:r>
              <a:rPr lang="es-ES" dirty="0"/>
              <a:t>:</a:t>
            </a:r>
          </a:p>
        </p:txBody>
      </p:sp>
      <p:pic>
        <p:nvPicPr>
          <p:cNvPr id="5" name="Imagen 4"/>
          <p:cNvPicPr>
            <a:picLocks noChangeAspect="1"/>
          </p:cNvPicPr>
          <p:nvPr/>
        </p:nvPicPr>
        <p:blipFill>
          <a:blip r:embed="rId2"/>
          <a:stretch>
            <a:fillRect/>
          </a:stretch>
        </p:blipFill>
        <p:spPr>
          <a:xfrm>
            <a:off x="630583" y="4332872"/>
            <a:ext cx="5064875" cy="2121455"/>
          </a:xfrm>
          <a:prstGeom prst="rect">
            <a:avLst/>
          </a:prstGeom>
        </p:spPr>
      </p:pic>
      <p:pic>
        <p:nvPicPr>
          <p:cNvPr id="6" name="Imagen 5"/>
          <p:cNvPicPr>
            <a:picLocks noChangeAspect="1"/>
          </p:cNvPicPr>
          <p:nvPr/>
        </p:nvPicPr>
        <p:blipFill>
          <a:blip r:embed="rId3"/>
          <a:stretch>
            <a:fillRect/>
          </a:stretch>
        </p:blipFill>
        <p:spPr>
          <a:xfrm>
            <a:off x="5789832" y="4636363"/>
            <a:ext cx="3286125" cy="1514475"/>
          </a:xfrm>
          <a:prstGeom prst="rect">
            <a:avLst/>
          </a:prstGeom>
        </p:spPr>
      </p:pic>
    </p:spTree>
    <p:extLst>
      <p:ext uri="{BB962C8B-B14F-4D97-AF65-F5344CB8AC3E}">
        <p14:creationId xmlns:p14="http://schemas.microsoft.com/office/powerpoint/2010/main" val="382166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88610" y="247636"/>
            <a:ext cx="5961888" cy="461665"/>
          </a:xfrm>
          <a:prstGeom prst="rect">
            <a:avLst/>
          </a:prstGeom>
        </p:spPr>
        <p:txBody>
          <a:bodyPr wrap="none">
            <a:spAutoFit/>
          </a:bodyPr>
          <a:lstStyle/>
          <a:p>
            <a:r>
              <a:rPr lang="es-ES" sz="2400" dirty="0"/>
              <a:t>Una mirada más cercana a </a:t>
            </a:r>
            <a:r>
              <a:rPr lang="es-ES" sz="2400" dirty="0" err="1"/>
              <a:t>Throwable</a:t>
            </a:r>
            <a:endParaRPr lang="es-ES" sz="2400" dirty="0"/>
          </a:p>
        </p:txBody>
      </p:sp>
      <p:sp>
        <p:nvSpPr>
          <p:cNvPr id="4" name="Rectángulo 3"/>
          <p:cNvSpPr/>
          <p:nvPr/>
        </p:nvSpPr>
        <p:spPr>
          <a:xfrm>
            <a:off x="1394234" y="1855961"/>
            <a:ext cx="7315200" cy="2585323"/>
          </a:xfrm>
          <a:prstGeom prst="rect">
            <a:avLst/>
          </a:prstGeom>
        </p:spPr>
        <p:txBody>
          <a:bodyPr wrap="square">
            <a:spAutoFit/>
          </a:bodyPr>
          <a:lstStyle/>
          <a:p>
            <a:pPr algn="just"/>
            <a:r>
              <a:rPr lang="es-ES" dirty="0"/>
              <a:t>Hasta este punto, hemos estado detectando excepciones, pero no hemos estado haciendo nada con el objeto de excepción en sí mismo. Como muestran todos los ejemplos anteriores, una cláusula catch especifica un tipo de excepción y un parámetro. El parámetro recibe el objeto de excepción. Como todas las excepciones son subclases de </a:t>
            </a:r>
            <a:r>
              <a:rPr lang="es-ES" dirty="0" err="1"/>
              <a:t>Throwable</a:t>
            </a:r>
            <a:r>
              <a:rPr lang="es-ES" dirty="0"/>
              <a:t>, todas las excepciones admiten los métodos definidos por </a:t>
            </a:r>
            <a:r>
              <a:rPr lang="es-ES" dirty="0" err="1"/>
              <a:t>Throwable</a:t>
            </a:r>
            <a:r>
              <a:rPr lang="es-ES" dirty="0"/>
              <a:t>. Varios de uso común se muestran en la siguiente tabla:</a:t>
            </a:r>
          </a:p>
        </p:txBody>
      </p:sp>
    </p:spTree>
    <p:extLst>
      <p:ext uri="{BB962C8B-B14F-4D97-AF65-F5344CB8AC3E}">
        <p14:creationId xmlns:p14="http://schemas.microsoft.com/office/powerpoint/2010/main" val="323808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88475" y="1209288"/>
            <a:ext cx="8350925" cy="5181939"/>
          </a:xfrm>
          <a:prstGeom prst="rect">
            <a:avLst/>
          </a:prstGeom>
        </p:spPr>
      </p:pic>
    </p:spTree>
    <p:extLst>
      <p:ext uri="{BB962C8B-B14F-4D97-AF65-F5344CB8AC3E}">
        <p14:creationId xmlns:p14="http://schemas.microsoft.com/office/powerpoint/2010/main" val="250630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1683" y="1448555"/>
            <a:ext cx="7840301" cy="3416320"/>
          </a:xfrm>
          <a:prstGeom prst="rect">
            <a:avLst/>
          </a:prstGeom>
        </p:spPr>
        <p:txBody>
          <a:bodyPr wrap="square">
            <a:spAutoFit/>
          </a:bodyPr>
          <a:lstStyle/>
          <a:p>
            <a:pPr algn="just"/>
            <a:r>
              <a:rPr lang="es-ES" dirty="0"/>
              <a:t>De los métodos definidos por </a:t>
            </a:r>
            <a:r>
              <a:rPr lang="es-ES" dirty="0" err="1"/>
              <a:t>Throwable</a:t>
            </a:r>
            <a:r>
              <a:rPr lang="es-ES" dirty="0"/>
              <a:t>, dos de los más interesantes son </a:t>
            </a:r>
            <a:r>
              <a:rPr lang="es-ES" dirty="0" err="1"/>
              <a:t>printStackTrace</a:t>
            </a:r>
            <a:r>
              <a:rPr lang="es-ES" dirty="0"/>
              <a:t>() y </a:t>
            </a:r>
            <a:r>
              <a:rPr lang="es-ES" dirty="0" err="1"/>
              <a:t>toString</a:t>
            </a:r>
            <a:r>
              <a:rPr lang="es-ES" dirty="0"/>
              <a:t>().</a:t>
            </a:r>
          </a:p>
          <a:p>
            <a:pPr algn="just"/>
            <a:endParaRPr lang="es-ES" dirty="0"/>
          </a:p>
          <a:p>
            <a:pPr marL="285750" indent="-285750" algn="just">
              <a:buFont typeface="Arial" panose="020B0604020202020204" pitchFamily="34" charset="0"/>
              <a:buChar char="•"/>
            </a:pPr>
            <a:r>
              <a:rPr lang="es-ES" dirty="0"/>
              <a:t>Puede visualizar el mensaje de error estándar más un registro de las llamadas a métodos que conducen a la excepción llamando a </a:t>
            </a:r>
            <a:r>
              <a:rPr lang="es-ES" dirty="0" err="1"/>
              <a:t>printStackTrace</a:t>
            </a:r>
            <a:r>
              <a:rPr lang="es-ES" dirty="0" smtClean="0"/>
              <a:t>().</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Puede usar </a:t>
            </a:r>
            <a:r>
              <a:rPr lang="es-ES" dirty="0" err="1"/>
              <a:t>toString</a:t>
            </a:r>
            <a:r>
              <a:rPr lang="es-ES" dirty="0"/>
              <a:t>() para recuperar el mensaje de error estándar. El método </a:t>
            </a:r>
            <a:r>
              <a:rPr lang="es-ES" dirty="0" err="1"/>
              <a:t>toString</a:t>
            </a:r>
            <a:r>
              <a:rPr lang="es-ES" dirty="0"/>
              <a:t>() también se invoca cuando se usa una excepción como argumento para </a:t>
            </a:r>
            <a:r>
              <a:rPr lang="es-ES" dirty="0" err="1"/>
              <a:t>println</a:t>
            </a:r>
            <a:r>
              <a:rPr lang="es-ES" dirty="0" smtClean="0"/>
              <a:t>().</a:t>
            </a:r>
          </a:p>
          <a:p>
            <a:pPr marL="285750" indent="-285750" algn="just">
              <a:buFont typeface="Arial" panose="020B0604020202020204" pitchFamily="34" charset="0"/>
              <a:buChar char="•"/>
            </a:pPr>
            <a:endParaRPr lang="es-ES" dirty="0"/>
          </a:p>
          <a:p>
            <a:pPr algn="just"/>
            <a:r>
              <a:rPr lang="es-ES" dirty="0"/>
              <a:t>El siguiente programa demuestra estos métodos:</a:t>
            </a:r>
          </a:p>
        </p:txBody>
      </p:sp>
    </p:spTree>
    <p:extLst>
      <p:ext uri="{BB962C8B-B14F-4D97-AF65-F5344CB8AC3E}">
        <p14:creationId xmlns:p14="http://schemas.microsoft.com/office/powerpoint/2010/main" val="218767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137183" y="4518443"/>
            <a:ext cx="3405731" cy="2276947"/>
          </a:xfrm>
          <a:prstGeom prst="rect">
            <a:avLst/>
          </a:prstGeom>
        </p:spPr>
      </p:pic>
      <p:pic>
        <p:nvPicPr>
          <p:cNvPr id="4" name="Imagen 3"/>
          <p:cNvPicPr>
            <a:picLocks noChangeAspect="1"/>
          </p:cNvPicPr>
          <p:nvPr/>
        </p:nvPicPr>
        <p:blipFill>
          <a:blip r:embed="rId3"/>
          <a:stretch>
            <a:fillRect/>
          </a:stretch>
        </p:blipFill>
        <p:spPr>
          <a:xfrm>
            <a:off x="1683945" y="275752"/>
            <a:ext cx="6304747" cy="4148101"/>
          </a:xfrm>
          <a:prstGeom prst="rect">
            <a:avLst/>
          </a:prstGeom>
        </p:spPr>
      </p:pic>
    </p:spTree>
    <p:extLst>
      <p:ext uri="{BB962C8B-B14F-4D97-AF65-F5344CB8AC3E}">
        <p14:creationId xmlns:p14="http://schemas.microsoft.com/office/powerpoint/2010/main" val="259676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527288" y="247636"/>
            <a:ext cx="2132315" cy="461665"/>
          </a:xfrm>
          <a:prstGeom prst="rect">
            <a:avLst/>
          </a:prstGeom>
        </p:spPr>
        <p:txBody>
          <a:bodyPr wrap="none">
            <a:spAutoFit/>
          </a:bodyPr>
          <a:lstStyle/>
          <a:p>
            <a:r>
              <a:rPr lang="es-ES" sz="2400" dirty="0"/>
              <a:t>Uso de </a:t>
            </a:r>
            <a:r>
              <a:rPr lang="es-ES" sz="2400" dirty="0" err="1"/>
              <a:t>finally</a:t>
            </a:r>
            <a:endParaRPr lang="es-ES" sz="2400" dirty="0"/>
          </a:p>
        </p:txBody>
      </p:sp>
      <p:sp>
        <p:nvSpPr>
          <p:cNvPr id="4" name="Rectángulo 3"/>
          <p:cNvSpPr/>
          <p:nvPr/>
        </p:nvSpPr>
        <p:spPr>
          <a:xfrm>
            <a:off x="1421393" y="1520983"/>
            <a:ext cx="7188451" cy="3693319"/>
          </a:xfrm>
          <a:prstGeom prst="rect">
            <a:avLst/>
          </a:prstGeom>
        </p:spPr>
        <p:txBody>
          <a:bodyPr wrap="square">
            <a:spAutoFit/>
          </a:bodyPr>
          <a:lstStyle/>
          <a:p>
            <a:pPr algn="just"/>
            <a:r>
              <a:rPr lang="es-ES" dirty="0"/>
              <a:t>Algunas veces querrá definir un bloque de código que se ejecutará cuando quede un bloque try/catch. Por ejemplo, una excepción puede causar un error que finaliza el método actual, causando su devolución prematura. Sin embargo, ese método puede haber abierto un archivo o una conexión de red que debe cerrarse.</a:t>
            </a:r>
          </a:p>
          <a:p>
            <a:endParaRPr lang="es-ES" dirty="0"/>
          </a:p>
          <a:p>
            <a:pPr algn="just"/>
            <a:r>
              <a:rPr lang="es-ES" dirty="0"/>
              <a:t>Tales tipos de circunstancias son comunes en la programación, y Java proporciona una forma conveniente de manejarlos: </a:t>
            </a:r>
            <a:r>
              <a:rPr lang="es-ES" dirty="0" err="1"/>
              <a:t>finally</a:t>
            </a:r>
            <a:r>
              <a:rPr lang="es-ES" dirty="0"/>
              <a:t>. Para especificar un bloque de código a ejecutar cuando se sale de un bloque try/catch, incluya un bloque </a:t>
            </a:r>
            <a:r>
              <a:rPr lang="es-ES" dirty="0" err="1"/>
              <a:t>finally</a:t>
            </a:r>
            <a:r>
              <a:rPr lang="es-ES" dirty="0"/>
              <a:t> al final de una secuencia try/catch. Aquí se muestra la forma general de un try/catch que incluye </a:t>
            </a:r>
            <a:r>
              <a:rPr lang="es-ES" dirty="0" err="1"/>
              <a:t>finally</a:t>
            </a:r>
            <a:r>
              <a:rPr lang="es-ES" dirty="0"/>
              <a:t>.</a:t>
            </a:r>
          </a:p>
        </p:txBody>
      </p:sp>
    </p:spTree>
    <p:extLst>
      <p:ext uri="{BB962C8B-B14F-4D97-AF65-F5344CB8AC3E}">
        <p14:creationId xmlns:p14="http://schemas.microsoft.com/office/powerpoint/2010/main" val="244175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376127" y="472608"/>
            <a:ext cx="7310674" cy="5909310"/>
          </a:xfrm>
          <a:prstGeom prst="rect">
            <a:avLst/>
          </a:prstGeom>
        </p:spPr>
        <p:txBody>
          <a:bodyPr wrap="square">
            <a:spAutoFit/>
          </a:bodyPr>
          <a:lstStyle/>
          <a:p>
            <a:pPr algn="just"/>
            <a:r>
              <a:rPr lang="es-ES" b="1" dirty="0"/>
              <a:t>Una excepción es un error que ocurre en tiempo de ejecución</a:t>
            </a:r>
            <a:r>
              <a:rPr lang="es-ES" dirty="0"/>
              <a:t>. </a:t>
            </a:r>
            <a:endParaRPr lang="es-ES" dirty="0" smtClean="0"/>
          </a:p>
          <a:p>
            <a:pPr algn="just"/>
            <a:endParaRPr lang="es-ES" dirty="0"/>
          </a:p>
          <a:p>
            <a:pPr algn="just"/>
            <a:r>
              <a:rPr lang="es-ES" dirty="0" smtClean="0"/>
              <a:t>Utilizando </a:t>
            </a:r>
            <a:r>
              <a:rPr lang="es-ES" dirty="0"/>
              <a:t>el subsistema de manejo de excepciones de Java, puede, de una manera estructurada y controlada, manejar los errores de tiempo de ejecución</a:t>
            </a:r>
            <a:r>
              <a:rPr lang="es-ES" dirty="0" smtClean="0"/>
              <a:t>.</a:t>
            </a:r>
          </a:p>
          <a:p>
            <a:pPr algn="just"/>
            <a:endParaRPr lang="es-ES" dirty="0"/>
          </a:p>
          <a:p>
            <a:pPr algn="just"/>
            <a:r>
              <a:rPr lang="es-ES" dirty="0"/>
              <a:t>Aunque la mayoría de los lenguajes de programación modernos ofrecen algún tipo de manejo de excepciones, el soporte de Java es fácil de usar y flexible</a:t>
            </a:r>
            <a:r>
              <a:rPr lang="es-ES" dirty="0" smtClean="0"/>
              <a:t>.</a:t>
            </a:r>
          </a:p>
          <a:p>
            <a:pPr algn="just"/>
            <a:endParaRPr lang="es-ES" dirty="0"/>
          </a:p>
          <a:p>
            <a:pPr algn="just"/>
            <a:r>
              <a:rPr lang="es-ES" dirty="0"/>
              <a:t>El manejo de excepciones agiliza el manejo de errores al permitir que tu programa defina un bloque de código, llamado </a:t>
            </a:r>
            <a:r>
              <a:rPr lang="es-ES" b="1" i="1" dirty="0"/>
              <a:t>manejador de excepción</a:t>
            </a:r>
            <a:r>
              <a:rPr lang="es-ES" dirty="0"/>
              <a:t>, que se ejecuta automáticamente cuando ocurre un error. No es necesario verificar manualmente el éxito o el fracaso de cada operación específica o llamada a un método. Si se produce un error, será procesado por el manejador de excepciones.</a:t>
            </a:r>
          </a:p>
          <a:p>
            <a:endParaRPr lang="es-ES" dirty="0" smtClean="0"/>
          </a:p>
          <a:p>
            <a:endParaRPr lang="es-ES" dirty="0"/>
          </a:p>
          <a:p>
            <a:endParaRPr lang="en-US" dirty="0" smtClean="0"/>
          </a:p>
          <a:p>
            <a:endParaRPr lang="es-ES" dirty="0"/>
          </a:p>
        </p:txBody>
      </p:sp>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36621" y="4544840"/>
            <a:ext cx="7781454" cy="1754326"/>
          </a:xfrm>
          <a:prstGeom prst="rect">
            <a:avLst/>
          </a:prstGeom>
        </p:spPr>
        <p:txBody>
          <a:bodyPr wrap="square">
            <a:spAutoFit/>
          </a:bodyPr>
          <a:lstStyle/>
          <a:p>
            <a:pPr algn="just"/>
            <a:r>
              <a:rPr lang="es-ES" dirty="0"/>
              <a:t>El bloque </a:t>
            </a:r>
            <a:r>
              <a:rPr lang="es-ES" dirty="0" err="1"/>
              <a:t>finally</a:t>
            </a:r>
            <a:r>
              <a:rPr lang="es-ES" dirty="0"/>
              <a:t> se ejecutará siempre que la ejecución abandone un bloque try/catch, sin importar las condiciones que lo causen. Es decir, si el bloque try finaliza normalmente, o debido a una excepción, el último código ejecutado es el definido por </a:t>
            </a:r>
            <a:r>
              <a:rPr lang="es-ES" dirty="0" err="1"/>
              <a:t>finally</a:t>
            </a:r>
            <a:r>
              <a:rPr lang="es-ES" dirty="0"/>
              <a:t>. El bloque </a:t>
            </a:r>
            <a:r>
              <a:rPr lang="es-ES" dirty="0" err="1"/>
              <a:t>finally</a:t>
            </a:r>
            <a:r>
              <a:rPr lang="es-ES" dirty="0"/>
              <a:t> también se ejecuta si algún código dentro del bloque try o cualquiera de sus declaraciones catch devuelve del método.</a:t>
            </a:r>
          </a:p>
        </p:txBody>
      </p:sp>
      <p:pic>
        <p:nvPicPr>
          <p:cNvPr id="4" name="Imagen 3"/>
          <p:cNvPicPr>
            <a:picLocks noChangeAspect="1"/>
          </p:cNvPicPr>
          <p:nvPr/>
        </p:nvPicPr>
        <p:blipFill>
          <a:blip r:embed="rId2"/>
          <a:stretch>
            <a:fillRect/>
          </a:stretch>
        </p:blipFill>
        <p:spPr>
          <a:xfrm>
            <a:off x="2484657" y="1078163"/>
            <a:ext cx="4410075" cy="2619375"/>
          </a:xfrm>
          <a:prstGeom prst="rect">
            <a:avLst/>
          </a:prstGeom>
        </p:spPr>
      </p:pic>
    </p:spTree>
    <p:extLst>
      <p:ext uri="{BB962C8B-B14F-4D97-AF65-F5344CB8AC3E}">
        <p14:creationId xmlns:p14="http://schemas.microsoft.com/office/powerpoint/2010/main" val="4202488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81212" y="1276350"/>
            <a:ext cx="4981575" cy="4305300"/>
          </a:xfrm>
          <a:prstGeom prst="rect">
            <a:avLst/>
          </a:prstGeom>
        </p:spPr>
      </p:pic>
    </p:spTree>
    <p:extLst>
      <p:ext uri="{BB962C8B-B14F-4D97-AF65-F5344CB8AC3E}">
        <p14:creationId xmlns:p14="http://schemas.microsoft.com/office/powerpoint/2010/main" val="14609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88568" y="193316"/>
            <a:ext cx="2595582" cy="523220"/>
          </a:xfrm>
          <a:prstGeom prst="rect">
            <a:avLst/>
          </a:prstGeom>
        </p:spPr>
        <p:txBody>
          <a:bodyPr wrap="none">
            <a:spAutoFit/>
          </a:bodyPr>
          <a:lstStyle/>
          <a:p>
            <a:r>
              <a:rPr lang="es-ES" sz="2800" dirty="0"/>
              <a:t>Uso de </a:t>
            </a:r>
            <a:r>
              <a:rPr lang="es-ES" sz="2800" dirty="0" err="1"/>
              <a:t>throws</a:t>
            </a:r>
            <a:endParaRPr lang="es-ES" sz="2800" dirty="0"/>
          </a:p>
        </p:txBody>
      </p:sp>
      <p:sp>
        <p:nvSpPr>
          <p:cNvPr id="3" name="Rectángulo 2"/>
          <p:cNvSpPr/>
          <p:nvPr/>
        </p:nvSpPr>
        <p:spPr>
          <a:xfrm>
            <a:off x="1258431" y="716536"/>
            <a:ext cx="7722607" cy="4524315"/>
          </a:xfrm>
          <a:prstGeom prst="rect">
            <a:avLst/>
          </a:prstGeom>
        </p:spPr>
        <p:txBody>
          <a:bodyPr wrap="square">
            <a:spAutoFit/>
          </a:bodyPr>
          <a:lstStyle/>
          <a:p>
            <a:pPr algn="just"/>
            <a:r>
              <a:rPr lang="es-ES" dirty="0"/>
              <a:t>En algunos casos, si un método genera una excepción que no maneja, debe declarar esa excepción en una cláusula </a:t>
            </a:r>
            <a:r>
              <a:rPr lang="es-ES" dirty="0" err="1"/>
              <a:t>throws</a:t>
            </a:r>
            <a:r>
              <a:rPr lang="es-ES" dirty="0"/>
              <a:t>. Aquí está la forma general de un método que incluye una cláusula </a:t>
            </a:r>
            <a:r>
              <a:rPr lang="es-ES" dirty="0" err="1"/>
              <a:t>throws</a:t>
            </a:r>
            <a:r>
              <a:rPr lang="es-ES" dirty="0"/>
              <a:t>:</a:t>
            </a:r>
          </a:p>
          <a:p>
            <a:endParaRPr lang="es-ES" dirty="0"/>
          </a:p>
          <a:p>
            <a:r>
              <a:rPr lang="es-ES" dirty="0"/>
              <a:t>tipo-retorno </a:t>
            </a:r>
            <a:r>
              <a:rPr lang="es-ES" dirty="0" err="1"/>
              <a:t>nombreMetodo</a:t>
            </a:r>
            <a:r>
              <a:rPr lang="es-ES" dirty="0"/>
              <a:t>(lista-</a:t>
            </a:r>
            <a:r>
              <a:rPr lang="es-ES" dirty="0" err="1"/>
              <a:t>param</a:t>
            </a:r>
            <a:r>
              <a:rPr lang="es-ES" dirty="0"/>
              <a:t>) </a:t>
            </a:r>
            <a:r>
              <a:rPr lang="es-ES" dirty="0" err="1"/>
              <a:t>throws</a:t>
            </a:r>
            <a:r>
              <a:rPr lang="es-ES" dirty="0"/>
              <a:t> lista-</a:t>
            </a:r>
            <a:r>
              <a:rPr lang="es-ES" dirty="0" err="1"/>
              <a:t>excepc</a:t>
            </a:r>
            <a:r>
              <a:rPr lang="es-ES" dirty="0"/>
              <a:t> {</a:t>
            </a:r>
          </a:p>
          <a:p>
            <a:r>
              <a:rPr lang="es-ES" dirty="0"/>
              <a:t>// Cuerpo</a:t>
            </a:r>
          </a:p>
          <a:p>
            <a:r>
              <a:rPr lang="es-ES" dirty="0"/>
              <a:t>}</a:t>
            </a:r>
          </a:p>
          <a:p>
            <a:pPr algn="just"/>
            <a:r>
              <a:rPr lang="es-ES" dirty="0"/>
              <a:t>Aquí, lista-</a:t>
            </a:r>
            <a:r>
              <a:rPr lang="es-ES" dirty="0" err="1"/>
              <a:t>excepc</a:t>
            </a:r>
            <a:r>
              <a:rPr lang="es-ES" dirty="0"/>
              <a:t> es una lista de excepciones separadas por comas que el método podría arrojar fuera de sí mismo.</a:t>
            </a:r>
          </a:p>
          <a:p>
            <a:endParaRPr lang="es-ES" dirty="0"/>
          </a:p>
          <a:p>
            <a:pPr algn="just"/>
            <a:r>
              <a:rPr lang="es-ES" dirty="0" smtClean="0"/>
              <a:t>Las excepciones </a:t>
            </a:r>
            <a:r>
              <a:rPr lang="es-ES" dirty="0"/>
              <a:t>que son subclases de Error o </a:t>
            </a:r>
            <a:r>
              <a:rPr lang="es-ES" dirty="0" err="1"/>
              <a:t>RuntimeException</a:t>
            </a:r>
            <a:r>
              <a:rPr lang="es-ES" dirty="0"/>
              <a:t> no necesitan ser especificadas en una lista de </a:t>
            </a:r>
            <a:r>
              <a:rPr lang="es-ES" dirty="0" err="1"/>
              <a:t>throws</a:t>
            </a:r>
            <a:r>
              <a:rPr lang="es-ES" dirty="0"/>
              <a:t>. Java simplemente asume que un método puede arrojar uno. Todos los otros tipos de excepciones deben ser declarados. De lo contrario, se produce un error en tiempo de compilación</a:t>
            </a:r>
            <a:r>
              <a:rPr lang="es-ES" dirty="0" smtClean="0"/>
              <a:t>..</a:t>
            </a:r>
            <a:endParaRPr lang="es-ES" dirty="0"/>
          </a:p>
        </p:txBody>
      </p:sp>
    </p:spTree>
    <p:extLst>
      <p:ext uri="{BB962C8B-B14F-4D97-AF65-F5344CB8AC3E}">
        <p14:creationId xmlns:p14="http://schemas.microsoft.com/office/powerpoint/2010/main" val="1156751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666875" y="1957387"/>
            <a:ext cx="5810250" cy="2943225"/>
          </a:xfrm>
          <a:prstGeom prst="rect">
            <a:avLst/>
          </a:prstGeom>
        </p:spPr>
      </p:pic>
    </p:spTree>
    <p:extLst>
      <p:ext uri="{BB962C8B-B14F-4D97-AF65-F5344CB8AC3E}">
        <p14:creationId xmlns:p14="http://schemas.microsoft.com/office/powerpoint/2010/main" val="312434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17232" y="157102"/>
            <a:ext cx="4875053" cy="584775"/>
          </a:xfrm>
          <a:prstGeom prst="rect">
            <a:avLst/>
          </a:prstGeom>
        </p:spPr>
        <p:txBody>
          <a:bodyPr wrap="none">
            <a:spAutoFit/>
          </a:bodyPr>
          <a:lstStyle/>
          <a:p>
            <a:r>
              <a:rPr lang="es-ES" sz="3200" dirty="0">
                <a:solidFill>
                  <a:srgbClr val="3F5348"/>
                </a:solidFill>
                <a:latin typeface="Titillium Web"/>
              </a:rPr>
              <a:t>Jerarquía de excepciones</a:t>
            </a:r>
            <a:endParaRPr lang="es-ES" sz="3200" b="0" i="0" dirty="0">
              <a:solidFill>
                <a:srgbClr val="3F5348"/>
              </a:solidFill>
              <a:effectLst/>
              <a:latin typeface="Titillium Web"/>
            </a:endParaRPr>
          </a:p>
        </p:txBody>
      </p:sp>
      <p:sp>
        <p:nvSpPr>
          <p:cNvPr id="3" name="Rectángulo 2"/>
          <p:cNvSpPr/>
          <p:nvPr/>
        </p:nvSpPr>
        <p:spPr>
          <a:xfrm>
            <a:off x="516048" y="1228294"/>
            <a:ext cx="8555524" cy="5078313"/>
          </a:xfrm>
          <a:prstGeom prst="rect">
            <a:avLst/>
          </a:prstGeom>
        </p:spPr>
        <p:txBody>
          <a:bodyPr wrap="square">
            <a:spAutoFit/>
          </a:bodyPr>
          <a:lstStyle/>
          <a:p>
            <a:pPr algn="just"/>
            <a:r>
              <a:rPr lang="es-ES" dirty="0"/>
              <a:t>En Java, todas las excepciones están representadas por clases. Todas las clases de excepción se derivan de una clase llamada </a:t>
            </a:r>
            <a:r>
              <a:rPr lang="es-ES" b="1" dirty="0" err="1"/>
              <a:t>Throwable</a:t>
            </a:r>
            <a:r>
              <a:rPr lang="es-ES" dirty="0"/>
              <a:t>. Por lo tanto, cuando se produce una excepción en un programa, se genera un objeto de algún tipo de clase de excepción.</a:t>
            </a:r>
          </a:p>
          <a:p>
            <a:pPr algn="just"/>
            <a:endParaRPr lang="es-ES" dirty="0"/>
          </a:p>
          <a:p>
            <a:pPr algn="just"/>
            <a:r>
              <a:rPr lang="es-ES" dirty="0"/>
              <a:t>Hay dos subclases directas de </a:t>
            </a:r>
            <a:r>
              <a:rPr lang="es-ES" b="1" dirty="0" err="1"/>
              <a:t>Throwable</a:t>
            </a:r>
            <a:r>
              <a:rPr lang="es-ES" b="1" dirty="0"/>
              <a:t>: </a:t>
            </a:r>
            <a:r>
              <a:rPr lang="es-ES" b="1" dirty="0" err="1"/>
              <a:t>Exception</a:t>
            </a:r>
            <a:r>
              <a:rPr lang="es-ES" b="1" dirty="0"/>
              <a:t> y </a:t>
            </a:r>
            <a:r>
              <a:rPr lang="es-ES" b="1" dirty="0" smtClean="0"/>
              <a:t>Error:</a:t>
            </a:r>
          </a:p>
          <a:p>
            <a:pPr algn="just"/>
            <a:endParaRPr lang="es-ES" b="1" dirty="0"/>
          </a:p>
          <a:p>
            <a:pPr marL="285750" indent="-285750" algn="just">
              <a:buFont typeface="Arial" panose="020B0604020202020204" pitchFamily="34" charset="0"/>
              <a:buChar char="•"/>
            </a:pPr>
            <a:r>
              <a:rPr lang="es-ES" dirty="0"/>
              <a:t>Las excepciones de tipo Error están relacionadas con errores que ocurren en la Máquina Virtual de Java y no en tu programa. Este tipo de excepciones escapan a su control y, por lo general, tu programa no se ocupará de ellas. Por lo tanto, este tipo de excepciones no se describen aquí.</a:t>
            </a:r>
          </a:p>
          <a:p>
            <a:pPr marL="285750" indent="-285750" algn="just">
              <a:buFont typeface="Arial" panose="020B0604020202020204" pitchFamily="34" charset="0"/>
              <a:buChar char="•"/>
            </a:pPr>
            <a:r>
              <a:rPr lang="es-ES" dirty="0"/>
              <a:t>Los errores que resultan de la actividad del programa están representados por subclases de </a:t>
            </a:r>
            <a:r>
              <a:rPr lang="es-ES" dirty="0" err="1"/>
              <a:t>Exception</a:t>
            </a:r>
            <a:r>
              <a:rPr lang="es-ES" dirty="0"/>
              <a:t>. Por ejemplo, dividir por cero, límite de matriz y errores de archivo caen en esta categoría. En general, tu programa debe manejar excepciones de estos tipos. Una subclase importante de </a:t>
            </a:r>
            <a:r>
              <a:rPr lang="es-ES" dirty="0" err="1"/>
              <a:t>Exception</a:t>
            </a:r>
            <a:r>
              <a:rPr lang="es-ES" dirty="0"/>
              <a:t> es </a:t>
            </a:r>
            <a:r>
              <a:rPr lang="es-ES" dirty="0" err="1"/>
              <a:t>RuntimeException</a:t>
            </a:r>
            <a:r>
              <a:rPr lang="es-ES" dirty="0"/>
              <a:t>, que se usa para representar varios tipos comunes de errores en tiempo de ejecución.</a:t>
            </a:r>
          </a:p>
        </p:txBody>
      </p:sp>
    </p:spTree>
    <p:extLst>
      <p:ext uri="{BB962C8B-B14F-4D97-AF65-F5344CB8AC3E}">
        <p14:creationId xmlns:p14="http://schemas.microsoft.com/office/powerpoint/2010/main" val="325140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7442" y="129942"/>
            <a:ext cx="7675499" cy="584775"/>
          </a:xfrm>
          <a:prstGeom prst="rect">
            <a:avLst/>
          </a:prstGeom>
        </p:spPr>
        <p:txBody>
          <a:bodyPr wrap="none">
            <a:spAutoFit/>
          </a:bodyPr>
          <a:lstStyle/>
          <a:p>
            <a:r>
              <a:rPr lang="es-ES" sz="3200" dirty="0">
                <a:solidFill>
                  <a:srgbClr val="3F5348"/>
                </a:solidFill>
                <a:latin typeface="Titillium Web"/>
              </a:rPr>
              <a:t>Fundamentos de manejo de excepciones</a:t>
            </a:r>
            <a:endParaRPr lang="es-ES" sz="3200" b="0" i="0" dirty="0">
              <a:solidFill>
                <a:srgbClr val="3F5348"/>
              </a:solidFill>
              <a:effectLst/>
              <a:latin typeface="Titillium Web"/>
            </a:endParaRPr>
          </a:p>
        </p:txBody>
      </p:sp>
      <p:sp>
        <p:nvSpPr>
          <p:cNvPr id="3" name="Rectángulo 2"/>
          <p:cNvSpPr/>
          <p:nvPr/>
        </p:nvSpPr>
        <p:spPr>
          <a:xfrm>
            <a:off x="1235797" y="1126784"/>
            <a:ext cx="7763347" cy="4247317"/>
          </a:xfrm>
          <a:prstGeom prst="rect">
            <a:avLst/>
          </a:prstGeom>
        </p:spPr>
        <p:txBody>
          <a:bodyPr wrap="square">
            <a:spAutoFit/>
          </a:bodyPr>
          <a:lstStyle/>
          <a:p>
            <a:pPr algn="just"/>
            <a:r>
              <a:rPr lang="es-ES" dirty="0"/>
              <a:t>El manejo de excepciones Java se gestiona a través de cinco palabras clave: try, catch, </a:t>
            </a:r>
            <a:r>
              <a:rPr lang="es-ES" dirty="0" err="1"/>
              <a:t>throw</a:t>
            </a:r>
            <a:r>
              <a:rPr lang="es-ES" dirty="0"/>
              <a:t>, </a:t>
            </a:r>
            <a:r>
              <a:rPr lang="es-ES" dirty="0" err="1"/>
              <a:t>throws</a:t>
            </a:r>
            <a:r>
              <a:rPr lang="es-ES" dirty="0"/>
              <a:t>,</a:t>
            </a:r>
          </a:p>
          <a:p>
            <a:pPr algn="just"/>
            <a:r>
              <a:rPr lang="es-ES" dirty="0"/>
              <a:t>y </a:t>
            </a:r>
            <a:r>
              <a:rPr lang="es-ES" dirty="0" err="1"/>
              <a:t>finally</a:t>
            </a:r>
            <a:r>
              <a:rPr lang="es-ES" dirty="0" smtClean="0"/>
              <a:t>.</a:t>
            </a:r>
          </a:p>
          <a:p>
            <a:pPr algn="just"/>
            <a:endParaRPr lang="es-ES" dirty="0" smtClean="0"/>
          </a:p>
          <a:p>
            <a:pPr algn="just"/>
            <a:r>
              <a:rPr lang="es-ES" dirty="0"/>
              <a:t>Las declaraciones de programa que desea supervisar para excepciones están contenidas dentro de un bloque try. Si se produce una excepción dentro del bloque try, se lanza. </a:t>
            </a:r>
            <a:r>
              <a:rPr lang="es-ES" dirty="0" smtClean="0"/>
              <a:t>El código </a:t>
            </a:r>
            <a:r>
              <a:rPr lang="es-ES" dirty="0"/>
              <a:t>puede atrapar esta excepción usando catch y manejarlo de una manera racional. Las excepciones generadas por el sistema son lanzadas automáticamente por el sistema </a:t>
            </a:r>
            <a:r>
              <a:rPr lang="es-ES" dirty="0" smtClean="0"/>
              <a:t>en tiempo </a:t>
            </a:r>
            <a:r>
              <a:rPr lang="es-ES" dirty="0"/>
              <a:t>de ejecución de Java. Para lanzar manualmente una excepción, </a:t>
            </a:r>
            <a:r>
              <a:rPr lang="es-ES" dirty="0" smtClean="0"/>
              <a:t>se usa la </a:t>
            </a:r>
            <a:r>
              <a:rPr lang="es-ES" dirty="0"/>
              <a:t>palabra clave </a:t>
            </a:r>
            <a:r>
              <a:rPr lang="es-ES" dirty="0" err="1"/>
              <a:t>throw</a:t>
            </a:r>
            <a:r>
              <a:rPr lang="es-ES" dirty="0"/>
              <a:t>. En algunos casos, una excepción arrojada por un método debe ser especificada como tal por una cláusula </a:t>
            </a:r>
            <a:r>
              <a:rPr lang="es-ES" dirty="0" err="1"/>
              <a:t>throws</a:t>
            </a:r>
            <a:r>
              <a:rPr lang="es-ES" dirty="0"/>
              <a:t>. Cualquier código que debe ejecutarse al salir de un bloque try se coloca en un bloque </a:t>
            </a:r>
            <a:r>
              <a:rPr lang="es-ES" dirty="0" err="1"/>
              <a:t>finally</a:t>
            </a:r>
            <a:r>
              <a:rPr lang="es-ES" dirty="0"/>
              <a:t>.</a:t>
            </a:r>
          </a:p>
        </p:txBody>
      </p:sp>
    </p:spTree>
    <p:extLst>
      <p:ext uri="{BB962C8B-B14F-4D97-AF65-F5344CB8AC3E}">
        <p14:creationId xmlns:p14="http://schemas.microsoft.com/office/powerpoint/2010/main" val="246749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8424" y="148049"/>
            <a:ext cx="3464410" cy="584775"/>
          </a:xfrm>
          <a:prstGeom prst="rect">
            <a:avLst/>
          </a:prstGeom>
        </p:spPr>
        <p:txBody>
          <a:bodyPr wrap="none">
            <a:spAutoFit/>
          </a:bodyPr>
          <a:lstStyle/>
          <a:p>
            <a:r>
              <a:rPr lang="es-ES" sz="3200" dirty="0">
                <a:solidFill>
                  <a:srgbClr val="3F5348"/>
                </a:solidFill>
                <a:latin typeface="Titillium Web"/>
              </a:rPr>
              <a:t>Uso de try y catch</a:t>
            </a:r>
            <a:endParaRPr lang="es-ES" sz="3200" b="0" i="0" dirty="0">
              <a:solidFill>
                <a:srgbClr val="3F5348"/>
              </a:solidFill>
              <a:effectLst/>
              <a:latin typeface="Titillium Web"/>
            </a:endParaRPr>
          </a:p>
        </p:txBody>
      </p:sp>
      <p:sp>
        <p:nvSpPr>
          <p:cNvPr id="3" name="Rectángulo 2"/>
          <p:cNvSpPr/>
          <p:nvPr/>
        </p:nvSpPr>
        <p:spPr>
          <a:xfrm>
            <a:off x="1480834" y="732825"/>
            <a:ext cx="7427776" cy="1200329"/>
          </a:xfrm>
          <a:prstGeom prst="rect">
            <a:avLst/>
          </a:prstGeom>
        </p:spPr>
        <p:txBody>
          <a:bodyPr wrap="square">
            <a:spAutoFit/>
          </a:bodyPr>
          <a:lstStyle/>
          <a:p>
            <a:pPr algn="just"/>
            <a:r>
              <a:rPr lang="es-ES" dirty="0"/>
              <a:t>En el centro del manejo de excepciones están try y catch. Estas palabras clave trabajan juntas; no puedes atrapar (catch) sin intentarlo (try). Aquí está la forma general de los bloques de manejo de excepciones try/catch:</a:t>
            </a:r>
          </a:p>
        </p:txBody>
      </p:sp>
      <p:pic>
        <p:nvPicPr>
          <p:cNvPr id="5" name="Imagen 4"/>
          <p:cNvPicPr>
            <a:picLocks noChangeAspect="1"/>
          </p:cNvPicPr>
          <p:nvPr/>
        </p:nvPicPr>
        <p:blipFill>
          <a:blip r:embed="rId2"/>
          <a:stretch>
            <a:fillRect/>
          </a:stretch>
        </p:blipFill>
        <p:spPr>
          <a:xfrm>
            <a:off x="2446759" y="2717784"/>
            <a:ext cx="5495925" cy="2581275"/>
          </a:xfrm>
          <a:prstGeom prst="rect">
            <a:avLst/>
          </a:prstGeom>
        </p:spPr>
      </p:pic>
    </p:spTree>
    <p:extLst>
      <p:ext uri="{BB962C8B-B14F-4D97-AF65-F5344CB8AC3E}">
        <p14:creationId xmlns:p14="http://schemas.microsoft.com/office/powerpoint/2010/main" val="235936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48143" y="344033"/>
            <a:ext cx="6455121" cy="5355312"/>
          </a:xfrm>
          <a:prstGeom prst="rect">
            <a:avLst/>
          </a:prstGeom>
        </p:spPr>
        <p:txBody>
          <a:bodyPr wrap="square">
            <a:spAutoFit/>
          </a:bodyPr>
          <a:lstStyle/>
          <a:p>
            <a:pPr algn="just"/>
            <a:r>
              <a:rPr lang="es-ES" dirty="0"/>
              <a:t>Aquí, </a:t>
            </a:r>
            <a:r>
              <a:rPr lang="es-ES" dirty="0" err="1"/>
              <a:t>TipoExcepcion</a:t>
            </a:r>
            <a:r>
              <a:rPr lang="es-ES" dirty="0"/>
              <a:t> es el tipo de excepción que ha ocurrido. Cuando se lanza una excepción, es atrapada por su instrucción catch correspondiente, que luego procesa la excepción. Como muestra la forma general, puede haber más de una declaración catch asociada con un try. El tipo de la excepción determina qué declaración de captura se ejecuta. Es decir, si el tipo de excepción especificado por una instrucción catch coincide con el de la excepción, entonces se ejecuta esa instrucción de catch (y todos los demás se anulan). Cuando se detecta una excepción, </a:t>
            </a:r>
            <a:r>
              <a:rPr lang="es-ES" dirty="0" err="1"/>
              <a:t>exOb</a:t>
            </a:r>
            <a:r>
              <a:rPr lang="es-ES" dirty="0"/>
              <a:t> recibirá su valor.</a:t>
            </a:r>
          </a:p>
          <a:p>
            <a:endParaRPr lang="es-ES" dirty="0"/>
          </a:p>
          <a:p>
            <a:pPr algn="just"/>
            <a:r>
              <a:rPr lang="es-ES" dirty="0" smtClean="0"/>
              <a:t>Si </a:t>
            </a:r>
            <a:r>
              <a:rPr lang="es-ES" dirty="0"/>
              <a:t>no se lanza una excepción, entonces un bloque try finaliza normalmente, y todas sus declaraciones catch se pasan por alto. La ejecución se reanuda con la primera instrucción después del último catch. Por lo tanto, las declaraciones catch se ejecutan solo si se lanza una excepción.</a:t>
            </a:r>
          </a:p>
        </p:txBody>
      </p:sp>
    </p:spTree>
    <p:extLst>
      <p:ext uri="{BB962C8B-B14F-4D97-AF65-F5344CB8AC3E}">
        <p14:creationId xmlns:p14="http://schemas.microsoft.com/office/powerpoint/2010/main" val="262841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07840" y="238583"/>
            <a:ext cx="3873176" cy="369332"/>
          </a:xfrm>
          <a:prstGeom prst="rect">
            <a:avLst/>
          </a:prstGeom>
        </p:spPr>
        <p:txBody>
          <a:bodyPr wrap="none">
            <a:spAutoFit/>
          </a:bodyPr>
          <a:lstStyle/>
          <a:p>
            <a:r>
              <a:rPr lang="es-ES" dirty="0"/>
              <a:t>Un ejemplo de excepción simple</a:t>
            </a:r>
          </a:p>
        </p:txBody>
      </p:sp>
      <p:sp>
        <p:nvSpPr>
          <p:cNvPr id="3" name="Rectángulo 2"/>
          <p:cNvSpPr/>
          <p:nvPr/>
        </p:nvSpPr>
        <p:spPr>
          <a:xfrm>
            <a:off x="1448554" y="796705"/>
            <a:ext cx="7695446" cy="1077218"/>
          </a:xfrm>
          <a:prstGeom prst="rect">
            <a:avLst/>
          </a:prstGeom>
        </p:spPr>
        <p:txBody>
          <a:bodyPr wrap="square">
            <a:spAutoFit/>
          </a:bodyPr>
          <a:lstStyle/>
          <a:p>
            <a:pPr algn="just"/>
            <a:r>
              <a:rPr lang="es-ES" sz="1600" dirty="0" smtClean="0"/>
              <a:t>Un error es intentar </a:t>
            </a:r>
            <a:r>
              <a:rPr lang="es-ES" sz="1600" dirty="0"/>
              <a:t>indexar una matriz más allá de sus límites. Cuando esto ocurre, la JVM lanza una </a:t>
            </a:r>
            <a:r>
              <a:rPr lang="es-ES" sz="1600" dirty="0" err="1"/>
              <a:t>ArrayIndexOutOfBoundsException</a:t>
            </a:r>
            <a:r>
              <a:rPr lang="es-ES" sz="1600" dirty="0"/>
              <a:t>. El siguiente programa genera a propósito tal excepción y luego la atrapa:</a:t>
            </a:r>
          </a:p>
          <a:p>
            <a:endParaRPr lang="es-ES" sz="1600" dirty="0"/>
          </a:p>
        </p:txBody>
      </p:sp>
      <p:pic>
        <p:nvPicPr>
          <p:cNvPr id="4" name="Imagen 3"/>
          <p:cNvPicPr>
            <a:picLocks noChangeAspect="1"/>
          </p:cNvPicPr>
          <p:nvPr/>
        </p:nvPicPr>
        <p:blipFill>
          <a:blip r:embed="rId2"/>
          <a:stretch>
            <a:fillRect/>
          </a:stretch>
        </p:blipFill>
        <p:spPr>
          <a:xfrm>
            <a:off x="2873343" y="5162356"/>
            <a:ext cx="3844327" cy="1397128"/>
          </a:xfrm>
          <a:prstGeom prst="rect">
            <a:avLst/>
          </a:prstGeom>
        </p:spPr>
      </p:pic>
      <p:pic>
        <p:nvPicPr>
          <p:cNvPr id="5" name="Imagen 4"/>
          <p:cNvPicPr>
            <a:picLocks noChangeAspect="1"/>
          </p:cNvPicPr>
          <p:nvPr/>
        </p:nvPicPr>
        <p:blipFill>
          <a:blip r:embed="rId3"/>
          <a:stretch>
            <a:fillRect/>
          </a:stretch>
        </p:blipFill>
        <p:spPr>
          <a:xfrm>
            <a:off x="1247775" y="2043112"/>
            <a:ext cx="6648450" cy="2771775"/>
          </a:xfrm>
          <a:prstGeom prst="rect">
            <a:avLst/>
          </a:prstGeom>
        </p:spPr>
      </p:pic>
    </p:spTree>
    <p:extLst>
      <p:ext uri="{BB962C8B-B14F-4D97-AF65-F5344CB8AC3E}">
        <p14:creationId xmlns:p14="http://schemas.microsoft.com/office/powerpoint/2010/main" val="371687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2218" y="597621"/>
            <a:ext cx="7650178" cy="5909310"/>
          </a:xfrm>
          <a:prstGeom prst="rect">
            <a:avLst/>
          </a:prstGeom>
        </p:spPr>
        <p:txBody>
          <a:bodyPr wrap="square">
            <a:spAutoFit/>
          </a:bodyPr>
          <a:lstStyle/>
          <a:p>
            <a:pPr algn="just"/>
            <a:r>
              <a:rPr lang="es-ES" dirty="0" smtClean="0"/>
              <a:t>El </a:t>
            </a:r>
            <a:r>
              <a:rPr lang="es-ES" dirty="0"/>
              <a:t>programa anterior ilustra varios puntos clave sobre el manejo de excepciones:</a:t>
            </a:r>
          </a:p>
          <a:p>
            <a:pPr algn="just"/>
            <a:endParaRPr lang="es-ES" dirty="0"/>
          </a:p>
          <a:p>
            <a:pPr marL="285750" indent="-285750" algn="just">
              <a:buFont typeface="Arial" panose="020B0604020202020204" pitchFamily="34" charset="0"/>
              <a:buChar char="•"/>
            </a:pPr>
            <a:r>
              <a:rPr lang="es-ES" dirty="0"/>
              <a:t>Primero, el código que desea </a:t>
            </a:r>
            <a:r>
              <a:rPr lang="es-ES" dirty="0" smtClean="0"/>
              <a:t>revisar para </a:t>
            </a:r>
            <a:r>
              <a:rPr lang="es-ES" dirty="0"/>
              <a:t>detectar errores está dentro de un bloque try</a:t>
            </a:r>
            <a:r>
              <a:rPr lang="es-ES" dirty="0" smtClean="0"/>
              <a:t>.</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En segundo lugar, cuando se produce una excepción (en este caso, debido al intento de indexar </a:t>
            </a:r>
            <a:r>
              <a:rPr lang="es-ES" dirty="0" err="1"/>
              <a:t>nums</a:t>
            </a:r>
            <a:r>
              <a:rPr lang="es-ES" dirty="0"/>
              <a:t> más allá de sus límites), la excepción se emite desde el bloque try y es atrapada por la instrucción catch. En este punto, el control pasa al catch, y el bloque try finaliza</a:t>
            </a:r>
            <a:r>
              <a:rPr lang="es-ES" dirty="0" smtClean="0"/>
              <a:t>.</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Es decir, no se llama a catch. Por el contrario, la ejecución del programa se transfiere a él. Por lo tanto, la instrucción que sigue a </a:t>
            </a:r>
            <a:r>
              <a:rPr lang="es-ES" dirty="0" err="1"/>
              <a:t>nums</a:t>
            </a:r>
            <a:r>
              <a:rPr lang="es-ES" dirty="0"/>
              <a:t>[7]=10; nunca se ejecutará</a:t>
            </a:r>
            <a:r>
              <a:rPr lang="es-ES" dirty="0" smtClean="0"/>
              <a:t>.</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Después de que se ejecuta la instrucción catch, el control del programa continúa con las declaraciones que siguen el catch. Por lo tanto, es el trabajo de tu controlador de excepción remediar el problema que causó la excepción para que la ejecución del programa pueda continuar normalmente.</a:t>
            </a:r>
          </a:p>
        </p:txBody>
      </p:sp>
    </p:spTree>
    <p:extLst>
      <p:ext uri="{BB962C8B-B14F-4D97-AF65-F5344CB8AC3E}">
        <p14:creationId xmlns:p14="http://schemas.microsoft.com/office/powerpoint/2010/main" val="155291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1148" y="1358022"/>
            <a:ext cx="7496270" cy="3970318"/>
          </a:xfrm>
          <a:prstGeom prst="rect">
            <a:avLst/>
          </a:prstGeom>
        </p:spPr>
        <p:txBody>
          <a:bodyPr wrap="square">
            <a:spAutoFit/>
          </a:bodyPr>
          <a:lstStyle/>
          <a:p>
            <a:pPr algn="just"/>
            <a:r>
              <a:rPr lang="es-ES" dirty="0" smtClean="0"/>
              <a:t>Si </a:t>
            </a:r>
            <a:r>
              <a:rPr lang="es-ES" dirty="0"/>
              <a:t>no se lanza una excepción por un bloque try, no se ejecutarán declaraciones catch y el control del programa se reanudará después de la instrucción catch. Para confirmar esto, en el programa anterior, cambie la </a:t>
            </a:r>
            <a:r>
              <a:rPr lang="es-ES" dirty="0" smtClean="0"/>
              <a:t>línea:</a:t>
            </a:r>
            <a:endParaRPr lang="es-ES" dirty="0"/>
          </a:p>
          <a:p>
            <a:endParaRPr lang="es-ES" dirty="0"/>
          </a:p>
          <a:p>
            <a:r>
              <a:rPr lang="es-ES" dirty="0" err="1"/>
              <a:t>nums</a:t>
            </a:r>
            <a:r>
              <a:rPr lang="es-ES" dirty="0"/>
              <a:t>[7] = 10;</a:t>
            </a:r>
          </a:p>
          <a:p>
            <a:endParaRPr lang="es-ES" dirty="0" smtClean="0"/>
          </a:p>
          <a:p>
            <a:r>
              <a:rPr lang="es-ES" dirty="0" smtClean="0"/>
              <a:t>por</a:t>
            </a:r>
            <a:endParaRPr lang="es-ES" dirty="0"/>
          </a:p>
          <a:p>
            <a:endParaRPr lang="es-ES" dirty="0"/>
          </a:p>
          <a:p>
            <a:r>
              <a:rPr lang="es-ES" dirty="0" err="1"/>
              <a:t>nums</a:t>
            </a:r>
            <a:r>
              <a:rPr lang="es-ES" dirty="0"/>
              <a:t>[0] = 10;</a:t>
            </a:r>
          </a:p>
          <a:p>
            <a:endParaRPr lang="es-ES" dirty="0" smtClean="0"/>
          </a:p>
          <a:p>
            <a:endParaRPr lang="es-ES" dirty="0"/>
          </a:p>
          <a:p>
            <a:pPr algn="just"/>
            <a:r>
              <a:rPr lang="es-ES" dirty="0" smtClean="0"/>
              <a:t>Ahora</a:t>
            </a:r>
            <a:r>
              <a:rPr lang="es-ES" dirty="0"/>
              <a:t>, no se genera ninguna excepción, y el bloque catch no se ejecuta.</a:t>
            </a:r>
          </a:p>
        </p:txBody>
      </p:sp>
    </p:spTree>
    <p:extLst>
      <p:ext uri="{BB962C8B-B14F-4D97-AF65-F5344CB8AC3E}">
        <p14:creationId xmlns:p14="http://schemas.microsoft.com/office/powerpoint/2010/main" val="3487511526"/>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34460</TotalTime>
  <Words>1730</Words>
  <Application>Microsoft Office PowerPoint</Application>
  <PresentationFormat>Presentación en pantalla (4:3)</PresentationFormat>
  <Paragraphs>89</Paragraphs>
  <Slides>23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Calibri</vt:lpstr>
      <vt:lpstr>Century Gothic</vt:lpstr>
      <vt:lpstr>DejaVu Sans</vt:lpstr>
      <vt:lpstr>Times New Roman</vt:lpstr>
      <vt:lpstr>Titillium Web</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271</cp:revision>
  <dcterms:created xsi:type="dcterms:W3CDTF">2011-07-13T23:31:46Z</dcterms:created>
  <dcterms:modified xsi:type="dcterms:W3CDTF">2022-03-08T09:38:20Z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