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3" r:id="rId1"/>
  </p:sldMasterIdLst>
  <p:notesMasterIdLst>
    <p:notesMasterId r:id="rId13"/>
  </p:notesMasterIdLst>
  <p:sldIdLst>
    <p:sldId id="256" r:id="rId2"/>
    <p:sldId id="396" r:id="rId3"/>
    <p:sldId id="397" r:id="rId4"/>
    <p:sldId id="398" r:id="rId5"/>
    <p:sldId id="399" r:id="rId6"/>
    <p:sldId id="401" r:id="rId7"/>
    <p:sldId id="403" r:id="rId8"/>
    <p:sldId id="404" r:id="rId9"/>
    <p:sldId id="405" r:id="rId10"/>
    <p:sldId id="402" r:id="rId11"/>
    <p:sldId id="400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D7C12A-0511-4793-99A7-4164784EA45F}" type="slidenum">
              <a:rPr lang="es-E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706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7609E2E-266E-4560-8EE2-47D2D6CBE4E0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99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s-E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7E2F6D-EE60-4733-B202-A890C37B40F5}" type="slidenum">
              <a:rPr lang="es-E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628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742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9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00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64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57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46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83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083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29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71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2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784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5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2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781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0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3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10/11/16</a:t>
            </a:r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03E3224B-6FA8-4A4E-BD44-488FB2530FB0}" type="slidenum">
              <a:rPr lang="es-ES" sz="1200" b="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7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55432" y="1731820"/>
            <a:ext cx="7772040" cy="285403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s-ES_tradnl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Tema </a:t>
            </a:r>
            <a:r>
              <a:rPr lang="es-ES_tradnl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lang="es-ES_tradnl" sz="4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s-ES" sz="4400" b="1" dirty="0" smtClean="0"/>
              <a:t>Manejo </a:t>
            </a:r>
            <a:r>
              <a:rPr lang="es-ES" sz="4400" b="1" smtClean="0"/>
              <a:t>de ficheros</a:t>
            </a:r>
            <a:endParaRPr lang="es-E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66" y="678612"/>
            <a:ext cx="8168503" cy="56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96294" y="488887"/>
            <a:ext cx="803947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Entrada de texto desde un </a:t>
            </a:r>
            <a:r>
              <a:rPr lang="es-ES" sz="2000" b="1" dirty="0" smtClean="0"/>
              <a:t>fichero</a:t>
            </a:r>
          </a:p>
          <a:p>
            <a:pPr algn="ctr"/>
            <a:endParaRPr lang="es-ES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 String </a:t>
            </a:r>
            <a:r>
              <a:rPr lang="en-U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)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lvl="1"/>
            <a:r>
              <a:rPr lang="es-E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try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fr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FileReader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nombrefichero</a:t>
            </a:r>
            <a:r>
              <a:rPr lang="en-US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reader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BufferedReader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fr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linea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endParaRPr lang="es-ES" sz="1600" dirty="0">
              <a:latin typeface="Courier New" panose="02070309020205020404" pitchFamily="49" charset="0"/>
            </a:endParaRPr>
          </a:p>
          <a:p>
            <a:pPr lvl="2"/>
            <a:r>
              <a:rPr lang="es-E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reader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.ready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{</a:t>
            </a:r>
          </a:p>
          <a:p>
            <a:pPr lvl="3"/>
            <a:r>
              <a:rPr lang="es-E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s-ES" sz="1600" u="sng" dirty="0">
                <a:solidFill>
                  <a:srgbClr val="3F7F5F"/>
                </a:solidFill>
                <a:latin typeface="Courier New" panose="02070309020205020404" pitchFamily="49" charset="0"/>
              </a:rPr>
              <a:t>procesar el texto de la línea</a:t>
            </a:r>
          </a:p>
          <a:p>
            <a:pPr lvl="3"/>
            <a:r>
              <a:rPr lang="es-E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linea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E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reader</a:t>
            </a:r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.readLine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3"/>
            <a:r>
              <a:rPr lang="es-E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s-ES" sz="16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s-ES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s-E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6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linea</a:t>
            </a:r>
            <a:r>
              <a:rPr lang="es-E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s-ES" sz="16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es-E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s-ES" sz="1600" smtClean="0">
                <a:solidFill>
                  <a:srgbClr val="6A3E3E"/>
                </a:solidFill>
                <a:latin typeface="Courier New" panose="02070309020205020404" pitchFamily="49" charset="0"/>
              </a:rPr>
              <a:t>	reader</a:t>
            </a:r>
            <a:r>
              <a:rPr lang="es-ES" sz="1600" smtClean="0">
                <a:solidFill>
                  <a:srgbClr val="000000"/>
                </a:solidFill>
                <a:latin typeface="Courier New" panose="02070309020205020404" pitchFamily="49" charset="0"/>
              </a:rPr>
              <a:t>.close</a:t>
            </a:r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s-E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s-E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no </a:t>
            </a:r>
            <a:r>
              <a:rPr lang="es-ES" sz="1600" u="sng" dirty="0">
                <a:solidFill>
                  <a:srgbClr val="3F7F5F"/>
                </a:solidFill>
                <a:latin typeface="Courier New" panose="02070309020205020404" pitchFamily="49" charset="0"/>
              </a:rPr>
              <a:t>se encontró el fichero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s-E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catch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e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es-E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s-ES" sz="1600" u="sng" dirty="0">
                <a:solidFill>
                  <a:srgbClr val="3F7F5F"/>
                </a:solidFill>
                <a:latin typeface="Courier New" panose="02070309020205020404" pitchFamily="49" charset="0"/>
              </a:rPr>
              <a:t>algo fue mal al leer o cerrar el fichero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s-ES" sz="1600" dirty="0">
              <a:latin typeface="Courier New" panose="02070309020205020404" pitchFamily="49" charset="0"/>
            </a:endParaRPr>
          </a:p>
          <a:p>
            <a:r>
              <a:rPr lang="es-E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/>
          <p:cNvSpPr/>
          <p:nvPr/>
        </p:nvSpPr>
        <p:spPr>
          <a:xfrm>
            <a:off x="1493822" y="1583574"/>
            <a:ext cx="7192979" cy="38303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sz="2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s-E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lang="es-E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376127" y="472608"/>
            <a:ext cx="7310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 smtClean="0"/>
          </a:p>
          <a:p>
            <a:endParaRPr lang="es-ES" dirty="0"/>
          </a:p>
          <a:p>
            <a:endParaRPr lang="en-U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127" y="661186"/>
            <a:ext cx="7450308" cy="57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8" y="1582512"/>
            <a:ext cx="8888192" cy="388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68309" y="389299"/>
            <a:ext cx="678104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Ejemplo - uso flujos </a:t>
            </a:r>
            <a:r>
              <a:rPr lang="es-ES" sz="2400" b="1" dirty="0" smtClean="0"/>
              <a:t>estándar</a:t>
            </a:r>
          </a:p>
          <a:p>
            <a:pPr algn="ctr"/>
            <a:endParaRPr lang="es-ES" sz="24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s-E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Prueba {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 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 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E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E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contador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s-E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es-ES" u="sng" dirty="0">
                <a:solidFill>
                  <a:srgbClr val="3F7F5F"/>
                </a:solidFill>
                <a:latin typeface="Consolas" panose="020B0609020204030204" pitchFamily="49" charset="0"/>
              </a:rPr>
              <a:t>se lee hasta encontrar el fin de línea</a:t>
            </a:r>
          </a:p>
          <a:p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E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s-E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) != </a:t>
            </a:r>
            <a:r>
              <a:rPr lang="es-ES" b="1" i="1" dirty="0">
                <a:solidFill>
                  <a:srgbClr val="2A00FF"/>
                </a:solidFill>
                <a:latin typeface="Consolas" panose="020B0609020204030204" pitchFamily="49" charset="0"/>
              </a:rPr>
              <a:t>'\n'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contador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s-ES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E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s-ES" b="1" i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// </a:t>
            </a:r>
            <a:r>
              <a:rPr lang="es-ES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Se escribe el fin de línea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s-ES" b="1" i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s-E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s-E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"Contados "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s-E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contador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s-E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bytes en total."</a:t>
            </a:r>
            <a:r>
              <a:rPr lang="es-E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76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376127" y="162962"/>
            <a:ext cx="67810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Utilización de los flujos</a:t>
            </a:r>
          </a:p>
          <a:p>
            <a:r>
              <a:rPr lang="es-ES" dirty="0"/>
              <a:t> </a:t>
            </a:r>
            <a:r>
              <a:rPr lang="es-ES" dirty="0" smtClean="0"/>
              <a:t>Lectura</a:t>
            </a:r>
            <a:endParaRPr lang="es-ES" dirty="0"/>
          </a:p>
          <a:p>
            <a:r>
              <a:rPr lang="es-ES" dirty="0" smtClean="0"/>
              <a:t>	1</a:t>
            </a:r>
            <a:r>
              <a:rPr lang="es-ES" dirty="0"/>
              <a:t>. Abrir un flujo a una fuente de datos (creación del objeto </a:t>
            </a:r>
            <a:r>
              <a:rPr lang="es-ES" dirty="0" err="1"/>
              <a:t>stream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 </a:t>
            </a:r>
            <a:r>
              <a:rPr lang="es-ES" dirty="0" smtClean="0"/>
              <a:t>     	 • </a:t>
            </a:r>
            <a:r>
              <a:rPr lang="es-ES" dirty="0"/>
              <a:t>Teclado</a:t>
            </a:r>
          </a:p>
          <a:p>
            <a:pPr lvl="2"/>
            <a:r>
              <a:rPr lang="es-ES" dirty="0" smtClean="0"/>
              <a:t>     	  • </a:t>
            </a:r>
            <a:r>
              <a:rPr lang="es-ES" dirty="0"/>
              <a:t>Fichero</a:t>
            </a:r>
          </a:p>
          <a:p>
            <a:pPr lvl="2"/>
            <a:r>
              <a:rPr lang="es-ES" dirty="0" smtClean="0"/>
              <a:t>     	  • </a:t>
            </a:r>
            <a:r>
              <a:rPr lang="es-ES" dirty="0"/>
              <a:t>Socket remoto</a:t>
            </a:r>
          </a:p>
          <a:p>
            <a:r>
              <a:rPr lang="es-ES" dirty="0"/>
              <a:t>	</a:t>
            </a:r>
            <a:r>
              <a:rPr lang="es-ES" dirty="0" smtClean="0"/>
              <a:t>2</a:t>
            </a:r>
            <a:r>
              <a:rPr lang="es-ES" dirty="0"/>
              <a:t>. Mientras existan datos disponibles</a:t>
            </a:r>
          </a:p>
          <a:p>
            <a:r>
              <a:rPr lang="es-ES" dirty="0" smtClean="0"/>
              <a:t>	      	 • </a:t>
            </a:r>
            <a:r>
              <a:rPr lang="es-ES" dirty="0"/>
              <a:t>Leer datos</a:t>
            </a:r>
          </a:p>
          <a:p>
            <a:r>
              <a:rPr lang="es-ES" dirty="0" smtClean="0"/>
              <a:t>	3</a:t>
            </a:r>
            <a:r>
              <a:rPr lang="es-ES" dirty="0"/>
              <a:t>. Cerrar el flujo (método </a:t>
            </a:r>
            <a:r>
              <a:rPr lang="es-ES" dirty="0" err="1"/>
              <a:t>close</a:t>
            </a:r>
            <a:r>
              <a:rPr lang="es-ES" dirty="0"/>
              <a:t>)</a:t>
            </a:r>
          </a:p>
          <a:p>
            <a:r>
              <a:rPr lang="es-ES" dirty="0"/>
              <a:t> Escritura</a:t>
            </a:r>
          </a:p>
          <a:p>
            <a:r>
              <a:rPr lang="es-ES" dirty="0" smtClean="0"/>
              <a:t>	1</a:t>
            </a:r>
            <a:r>
              <a:rPr lang="es-ES" dirty="0"/>
              <a:t>. Abrir un flujo a una fuente de datos (creación del objeto </a:t>
            </a:r>
            <a:r>
              <a:rPr lang="es-ES" dirty="0" err="1"/>
              <a:t>stream</a:t>
            </a:r>
            <a:r>
              <a:rPr lang="es-ES" dirty="0"/>
              <a:t>)</a:t>
            </a:r>
          </a:p>
          <a:p>
            <a:pPr lvl="3"/>
            <a:r>
              <a:rPr lang="es-ES" dirty="0" smtClean="0"/>
              <a:t>	• </a:t>
            </a:r>
            <a:r>
              <a:rPr lang="es-ES" dirty="0"/>
              <a:t>Pantalla</a:t>
            </a:r>
          </a:p>
          <a:p>
            <a:pPr lvl="3"/>
            <a:r>
              <a:rPr lang="es-ES" dirty="0" smtClean="0"/>
              <a:t>	• </a:t>
            </a:r>
            <a:r>
              <a:rPr lang="es-ES" dirty="0"/>
              <a:t>Fichero</a:t>
            </a:r>
          </a:p>
          <a:p>
            <a:pPr lvl="3"/>
            <a:r>
              <a:rPr lang="es-ES" dirty="0" smtClean="0"/>
              <a:t>	• </a:t>
            </a:r>
            <a:r>
              <a:rPr lang="es-ES" dirty="0"/>
              <a:t>Socket local</a:t>
            </a:r>
          </a:p>
          <a:p>
            <a:r>
              <a:rPr lang="es-ES" dirty="0" smtClean="0"/>
              <a:t>	2</a:t>
            </a:r>
            <a:r>
              <a:rPr lang="es-ES" dirty="0"/>
              <a:t>. Mientras existan datos disponibles</a:t>
            </a:r>
          </a:p>
          <a:p>
            <a:r>
              <a:rPr lang="es-ES" dirty="0" smtClean="0"/>
              <a:t>		• </a:t>
            </a:r>
            <a:r>
              <a:rPr lang="es-ES" dirty="0"/>
              <a:t>Escribir datos</a:t>
            </a:r>
          </a:p>
          <a:p>
            <a:r>
              <a:rPr lang="es-ES" dirty="0"/>
              <a:t>3. Cerrar el flujo (método </a:t>
            </a:r>
            <a:r>
              <a:rPr lang="es-ES" dirty="0" err="1"/>
              <a:t>close</a:t>
            </a:r>
            <a:r>
              <a:rPr lang="es-ES" dirty="0"/>
              <a:t>)</a:t>
            </a:r>
          </a:p>
          <a:p>
            <a:r>
              <a:rPr lang="es-ES" sz="1600" b="1" dirty="0"/>
              <a:t> </a:t>
            </a:r>
            <a:r>
              <a:rPr lang="es-ES" sz="1600" b="1" i="1" dirty="0" smtClean="0"/>
              <a:t>Nota</a:t>
            </a:r>
            <a:r>
              <a:rPr lang="es-ES" sz="1600" b="1" i="1" dirty="0"/>
              <a:t>: para los flujos estándar ya se encarga el sistema</a:t>
            </a:r>
          </a:p>
          <a:p>
            <a:r>
              <a:rPr lang="es-ES" sz="1600" b="1" i="1" dirty="0"/>
              <a:t>de abrirlos y cerrarlos</a:t>
            </a:r>
          </a:p>
          <a:p>
            <a:r>
              <a:rPr lang="es-ES" sz="1600" b="1" dirty="0" smtClean="0"/>
              <a:t> </a:t>
            </a:r>
            <a:r>
              <a:rPr lang="es-ES" sz="1600" b="1" dirty="0"/>
              <a:t>Un fallo en cualquier punto produce la excepción </a:t>
            </a:r>
            <a:r>
              <a:rPr lang="es-ES" sz="1600" b="1" dirty="0" err="1"/>
              <a:t>IOException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14919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6" y="1434081"/>
            <a:ext cx="8474044" cy="46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87652" y="1339913"/>
            <a:ext cx="80394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Ejemplo - combinación de flujos</a:t>
            </a:r>
            <a:endParaRPr lang="es-ES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ctr"/>
            <a:endParaRPr lang="en-US" sz="16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s-E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entradaEstandar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input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6A3E3E"/>
                </a:solidFill>
                <a:latin typeface="Consolas" panose="020B0609020204030204" pitchFamily="49" charset="0"/>
              </a:rPr>
              <a:t>mensaje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16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sz="1600" dirty="0">
              <a:latin typeface="Consolas" panose="020B0609020204030204" pitchFamily="49" charset="0"/>
            </a:endParaRP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"Introducir una línea de texto:"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try</a:t>
            </a:r>
            <a:r>
              <a:rPr lang="es-E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sz="16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mensaje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entradaEstandar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  <a:r>
              <a:rPr lang="es-E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sz="16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		//</a:t>
            </a:r>
            <a:r>
              <a:rPr lang="es-E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Excepción generada</a:t>
            </a: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16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16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"Introducido: \""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mensaje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s-E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"\""</a:t>
            </a:r>
            <a:r>
              <a:rPr lang="es-E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33925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" y="651425"/>
            <a:ext cx="8397985" cy="576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88063" y="1059255"/>
            <a:ext cx="84559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Consolas" panose="020B0609020204030204" pitchFamily="49" charset="0"/>
              </a:rPr>
              <a:t>Ejemplo</a:t>
            </a:r>
            <a:r>
              <a:rPr lang="en-US" b="1" dirty="0" smtClean="0">
                <a:latin typeface="Consolas" panose="020B0609020204030204" pitchFamily="49" charset="0"/>
              </a:rPr>
              <a:t> de </a:t>
            </a:r>
            <a:r>
              <a:rPr lang="en-US" b="1" dirty="0" err="1" smtClean="0">
                <a:latin typeface="Consolas" panose="020B0609020204030204" pitchFamily="49" charset="0"/>
              </a:rPr>
              <a:t>copia</a:t>
            </a:r>
            <a:r>
              <a:rPr lang="en-US" b="1" dirty="0" smtClean="0">
                <a:latin typeface="Consolas" panose="020B0609020204030204" pitchFamily="49" charset="0"/>
              </a:rPr>
              <a:t> de un </a:t>
            </a:r>
            <a:r>
              <a:rPr lang="en-US" b="1" dirty="0" err="1" smtClean="0">
                <a:latin typeface="Consolas" panose="020B0609020204030204" pitchFamily="49" charset="0"/>
              </a:rPr>
              <a:t>fichero</a:t>
            </a:r>
            <a:endParaRPr lang="en-US" b="1" dirty="0" smtClean="0">
              <a:latin typeface="Consolas" panose="020B0609020204030204" pitchFamily="49" charset="0"/>
            </a:endParaRPr>
          </a:p>
          <a:p>
            <a:endParaRPr lang="en-US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ficheroEntrada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s-ES" b="1" dirty="0">
                <a:solidFill>
                  <a:srgbClr val="2A00FF"/>
                </a:solidFill>
                <a:latin typeface="Consolas" panose="020B0609020204030204" pitchFamily="49" charset="0"/>
              </a:rPr>
              <a:t>"original.txt"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File </a:t>
            </a:r>
            <a:r>
              <a:rPr lang="es-ES" dirty="0" err="1">
                <a:solidFill>
                  <a:srgbClr val="6A3E3E"/>
                </a:solidFill>
                <a:latin typeface="Consolas" panose="020B0609020204030204" pitchFamily="49" charset="0"/>
              </a:rPr>
              <a:t>ficheroSalida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s-ES" b="1" dirty="0">
                <a:solidFill>
                  <a:srgbClr val="2A00FF"/>
                </a:solidFill>
                <a:latin typeface="Consolas" panose="020B0609020204030204" pitchFamily="49" charset="0"/>
              </a:rPr>
              <a:t>"copia.txt"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entrada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ficheroEntrada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6A3E3E"/>
                </a:solidFill>
                <a:latin typeface="Consolas" panose="020B0609020204030204" pitchFamily="49" charset="0"/>
              </a:rPr>
              <a:t>salida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ficheroSalida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E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dato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E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E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( (</a:t>
            </a:r>
            <a:r>
              <a:rPr lang="es-ES" b="1" dirty="0">
                <a:solidFill>
                  <a:srgbClr val="6A3E3E"/>
                </a:solidFill>
                <a:latin typeface="Consolas" panose="020B0609020204030204" pitchFamily="49" charset="0"/>
              </a:rPr>
              <a:t>dato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entrada</a:t>
            </a:r>
            <a:r>
              <a:rPr lang="es-E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s-ES" b="1" dirty="0">
                <a:solidFill>
                  <a:srgbClr val="000000"/>
                </a:solidFill>
                <a:latin typeface="Consolas" panose="020B0609020204030204" pitchFamily="49" charset="0"/>
              </a:rPr>
              <a:t>()) != -1) {</a:t>
            </a:r>
          </a:p>
          <a:p>
            <a:r>
              <a:rPr lang="es-E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s-E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salida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dato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</a:endParaRPr>
          </a:p>
          <a:p>
            <a:r>
              <a:rPr lang="es-E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entrada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s-E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salida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853286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Personalizado 1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000000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34696</TotalTime>
  <Words>119</Words>
  <Application>Microsoft Office PowerPoint</Application>
  <PresentationFormat>Presentación en pantalla (4:3)</PresentationFormat>
  <Paragraphs>105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Courier New</vt:lpstr>
      <vt:lpstr>DejaVu Sans</vt:lpstr>
      <vt:lpstr>Times New Roman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ying</dc:creator>
  <dc:description/>
  <cp:lastModifiedBy>Clases</cp:lastModifiedBy>
  <cp:revision>281</cp:revision>
  <dcterms:created xsi:type="dcterms:W3CDTF">2011-07-13T23:31:46Z</dcterms:created>
  <dcterms:modified xsi:type="dcterms:W3CDTF">2023-04-03T08:01:43Z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Indiana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111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115</vt:i4>
  </property>
</Properties>
</file>