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03" r:id="rId1"/>
  </p:sldMasterIdLst>
  <p:notesMasterIdLst>
    <p:notesMasterId r:id="rId9"/>
  </p:notesMasterIdLst>
  <p:sldIdLst>
    <p:sldId id="256" r:id="rId2"/>
    <p:sldId id="396" r:id="rId3"/>
    <p:sldId id="397" r:id="rId4"/>
    <p:sldId id="398" r:id="rId5"/>
    <p:sldId id="401" r:id="rId6"/>
    <p:sldId id="399" r:id="rId7"/>
    <p:sldId id="403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1D7C12A-0511-4793-99A7-4164784EA45F}" type="slidenum"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706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7609E2E-266E-4560-8EE2-47D2D6CBE4E0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799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6284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0255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0152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321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742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993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1006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3648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2574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9461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7835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0838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029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871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824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784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55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724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781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101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133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970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  <p:sldLayoutId id="21474839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755432" y="1731820"/>
            <a:ext cx="7772040" cy="2854036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Tema </a:t>
            </a:r>
            <a:r>
              <a:rPr lang="es-ES_tradnl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7.1</a:t>
            </a:r>
            <a:endParaRPr lang="es-ES_tradnl" sz="4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/>
            <a:r>
              <a:rPr lang="es-ES" sz="4400" b="1" dirty="0" smtClean="0"/>
              <a:t>INTERFACES</a:t>
            </a:r>
            <a:endParaRPr lang="es-E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/>
          <p:cNvSpPr/>
          <p:nvPr/>
        </p:nvSpPr>
        <p:spPr>
          <a:xfrm>
            <a:off x="1493822" y="1583574"/>
            <a:ext cx="7192979" cy="38303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06581" y="1430513"/>
            <a:ext cx="836993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Una interfaz es como </a:t>
            </a:r>
            <a:r>
              <a:rPr lang="es-ES" dirty="0" smtClean="0"/>
              <a:t>una clase Java, </a:t>
            </a:r>
            <a:r>
              <a:rPr lang="es-ES" dirty="0"/>
              <a:t>pero solo tiene constantes estáticas y </a:t>
            </a:r>
            <a:r>
              <a:rPr lang="es-ES" dirty="0" smtClean="0"/>
              <a:t>métodos abstractos. </a:t>
            </a:r>
            <a:r>
              <a:rPr lang="es-ES" dirty="0"/>
              <a:t>Java usa la interfaz para implementar herencia múltiple. Una clase Java puede implementar múltiples interfaces Java. Todos los métodos en una interfaz son implícitamente públicos y abstractos.</a:t>
            </a:r>
            <a:endParaRPr lang="es-ES" sz="1600" dirty="0" smtClean="0"/>
          </a:p>
          <a:p>
            <a:endParaRPr lang="es-ES" sz="1600" dirty="0"/>
          </a:p>
          <a:p>
            <a:r>
              <a:rPr lang="es-ES" b="1" dirty="0"/>
              <a:t>Sintaxis para declarar la interfaz</a:t>
            </a:r>
          </a:p>
          <a:p>
            <a:endParaRPr lang="es-ES" b="1" dirty="0"/>
          </a:p>
          <a:p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nombreInterfaz</a:t>
            </a:r>
            <a:r>
              <a:rPr lang="es-ES" dirty="0" smtClean="0"/>
              <a:t> </a:t>
            </a:r>
            <a:r>
              <a:rPr lang="es-ES" dirty="0"/>
              <a:t>{</a:t>
            </a:r>
          </a:p>
          <a:p>
            <a:r>
              <a:rPr lang="es-ES" dirty="0" smtClean="0"/>
              <a:t>	//constantes</a:t>
            </a:r>
          </a:p>
          <a:p>
            <a:r>
              <a:rPr lang="es-ES" dirty="0"/>
              <a:t>	</a:t>
            </a:r>
            <a:r>
              <a:rPr lang="es-ES" dirty="0" smtClean="0"/>
              <a:t>// </a:t>
            </a:r>
            <a:r>
              <a:rPr lang="es-ES" dirty="0"/>
              <a:t>métodos</a:t>
            </a:r>
          </a:p>
          <a:p>
            <a:r>
              <a:rPr lang="es-ES" dirty="0"/>
              <a:t>}</a:t>
            </a:r>
            <a:endParaRPr lang="es-ES" dirty="0"/>
          </a:p>
          <a:p>
            <a:endParaRPr lang="es-ES" dirty="0"/>
          </a:p>
          <a:p>
            <a:endParaRPr lang="en-U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44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/>
          <p:cNvSpPr/>
          <p:nvPr/>
        </p:nvSpPr>
        <p:spPr>
          <a:xfrm>
            <a:off x="1493822" y="1583574"/>
            <a:ext cx="7192979" cy="38303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493822" y="255902"/>
            <a:ext cx="758227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/>
              <a:t>Ejemplo para la implementación de la interfaz</a:t>
            </a:r>
          </a:p>
          <a:p>
            <a:endParaRPr lang="es-ES" sz="1600" dirty="0"/>
          </a:p>
          <a:p>
            <a:r>
              <a:rPr lang="es-ES" sz="1600" b="1" dirty="0"/>
              <a:t>clase Perro implementa </a:t>
            </a:r>
            <a:r>
              <a:rPr lang="es-ES" sz="1600" b="1" dirty="0" err="1" smtClean="0"/>
              <a:t>Pet</a:t>
            </a:r>
            <a:endParaRPr lang="es-ES" sz="1600" b="1" dirty="0" smtClean="0"/>
          </a:p>
          <a:p>
            <a:endParaRPr lang="es-ES" sz="1600" b="1" dirty="0" smtClean="0"/>
          </a:p>
          <a:p>
            <a:endParaRPr lang="es-ES" sz="1600" dirty="0" smtClean="0"/>
          </a:p>
          <a:p>
            <a:endParaRPr lang="es-ES" sz="1600" dirty="0"/>
          </a:p>
          <a:p>
            <a:r>
              <a:rPr lang="es-ES" sz="1600" dirty="0" smtClean="0"/>
              <a:t>¿</a:t>
            </a:r>
            <a:r>
              <a:rPr lang="es-ES" sz="1600" dirty="0"/>
              <a:t>Por qué se requiere una interfaz?</a:t>
            </a:r>
          </a:p>
          <a:p>
            <a:r>
              <a:rPr lang="es-ES" sz="1600" dirty="0"/>
              <a:t>Para comprender mejor el concepto de la interfaz Java, veamos un ejemplo. La clase “Reproductor multimedia” tiene dos subclases: reproductor de CD y reproductor de DVD. Cada uno tiene su método de implementación único para reproducir música</a:t>
            </a:r>
            <a:r>
              <a:rPr lang="es-ES" sz="1600" dirty="0" smtClean="0"/>
              <a:t>.</a:t>
            </a:r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021" y="3498773"/>
            <a:ext cx="4569371" cy="246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9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/>
          <p:cNvSpPr/>
          <p:nvPr/>
        </p:nvSpPr>
        <p:spPr>
          <a:xfrm>
            <a:off x="1493822" y="1583574"/>
            <a:ext cx="7192979" cy="38303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299172" y="37510"/>
            <a:ext cx="758227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600" dirty="0" smtClean="0"/>
          </a:p>
          <a:p>
            <a:r>
              <a:rPr lang="es-ES" sz="1600" dirty="0" smtClean="0"/>
              <a:t>Otra </a:t>
            </a:r>
            <a:r>
              <a:rPr lang="es-ES" sz="1600" dirty="0"/>
              <a:t>clase, “Combo drive”, hereda tanto CD como DVD (ver imagen a continuación). ¿Qué método de juego debería heredar? Esto puede causar serios problemas de diseño. Y, por lo tanto, Java no permite herencia múltiple</a:t>
            </a:r>
            <a:r>
              <a:rPr lang="es-ES" sz="1600" dirty="0" smtClean="0"/>
              <a:t>.</a:t>
            </a:r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r>
              <a:rPr lang="es-ES" sz="1600" dirty="0" smtClean="0"/>
              <a:t>Ahora </a:t>
            </a:r>
            <a:r>
              <a:rPr lang="es-ES" sz="1600" dirty="0"/>
              <a:t>tomemos otro ejemplo de </a:t>
            </a:r>
            <a:r>
              <a:rPr lang="es-ES" sz="1600" dirty="0" err="1"/>
              <a:t>Dog</a:t>
            </a:r>
            <a:r>
              <a:rPr lang="es-ES" sz="1600" dirty="0"/>
              <a:t>.</a:t>
            </a:r>
          </a:p>
          <a:p>
            <a:r>
              <a:rPr lang="es-ES" sz="1600" dirty="0"/>
              <a:t>Supongamos que tiene un requisito en el que la clase “perro” hereda la clase “animal” y “mascota” (ver imagen a continuación). Pero no puedes extender dos clases en Java. Entonces, ¿qué harías? La solución es Interface.</a:t>
            </a:r>
          </a:p>
          <a:p>
            <a:endParaRPr lang="es-ES" sz="1600" dirty="0"/>
          </a:p>
          <a:p>
            <a:endParaRPr lang="es-ES" sz="1600" b="1" dirty="0"/>
          </a:p>
        </p:txBody>
      </p:sp>
      <p:pic>
        <p:nvPicPr>
          <p:cNvPr id="4" name="Picture 2" descr="https://guru99.es/wp-content/uploads/2018/03/a32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782" y="1306107"/>
            <a:ext cx="2665081" cy="217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820" y="4632073"/>
            <a:ext cx="3241140" cy="193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/>
          <p:cNvSpPr/>
          <p:nvPr/>
        </p:nvSpPr>
        <p:spPr>
          <a:xfrm>
            <a:off x="1493822" y="1583574"/>
            <a:ext cx="7192979" cy="38303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299172" y="319275"/>
            <a:ext cx="758227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/>
              <a:t>Ejemplo de interfaz Java</a:t>
            </a:r>
            <a:r>
              <a:rPr lang="es-ES" sz="1600" b="1" dirty="0" smtClean="0"/>
              <a:t>:</a:t>
            </a:r>
          </a:p>
          <a:p>
            <a:endParaRPr lang="es-ES" sz="1600" b="1" dirty="0"/>
          </a:p>
          <a:p>
            <a:endParaRPr lang="es-ES" sz="1600" b="1" dirty="0" smtClean="0"/>
          </a:p>
          <a:p>
            <a:r>
              <a:rPr lang="es-E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Mascota { 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pasear();</a:t>
            </a:r>
          </a:p>
          <a:p>
            <a:r>
              <a:rPr lang="es-E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Perro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Mascota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 </a:t>
            </a:r>
          </a:p>
          <a:p>
            <a:r>
              <a:rPr lang="es-ES" sz="16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	@</a:t>
            </a:r>
            <a:r>
              <a:rPr lang="es-ES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es-ES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s-E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s-ES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pasear() {</a:t>
            </a:r>
          </a:p>
          <a:p>
            <a:r>
              <a:rPr lang="es-E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s-E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ES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ES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E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"Método de interfaz </a:t>
            </a:r>
            <a:r>
              <a:rPr lang="es-ES" sz="16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				implementado</a:t>
            </a:r>
            <a:r>
              <a:rPr lang="es-E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s-E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s-E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ES" sz="16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PruebaPerro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 {    </a:t>
            </a:r>
          </a:p>
          <a:p>
            <a:r>
              <a:rPr lang="es-E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Perro </a:t>
            </a:r>
            <a:r>
              <a:rPr lang="es-ES" sz="16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Perro();    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s-ES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s-E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.pasear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6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66630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873150" y="636936"/>
            <a:ext cx="41251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Diferencia entre clase e </a:t>
            </a:r>
            <a:r>
              <a:rPr lang="es-ES" b="1" dirty="0" smtClean="0"/>
              <a:t>interfaz</a:t>
            </a:r>
          </a:p>
          <a:p>
            <a:endParaRPr lang="es-ES" b="1" dirty="0"/>
          </a:p>
          <a:p>
            <a:endParaRPr lang="es-ES" b="1" dirty="0" smtClean="0"/>
          </a:p>
          <a:p>
            <a:endParaRPr lang="es-ES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28791"/>
              </p:ext>
            </p:extLst>
          </p:nvPr>
        </p:nvGraphicFramePr>
        <p:xfrm>
          <a:off x="561315" y="1260738"/>
          <a:ext cx="8392562" cy="2831428"/>
        </p:xfrm>
        <a:graphic>
          <a:graphicData uri="http://schemas.openxmlformats.org/drawingml/2006/table">
            <a:tbl>
              <a:tblPr firstRow="1" firstCol="1" bandRow="1"/>
              <a:tblGrid>
                <a:gridCol w="4196281"/>
                <a:gridCol w="4196281"/>
              </a:tblGrid>
              <a:tr h="7078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Clase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27" marR="7827" marT="7827" marB="7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Interfaz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27" marR="7827" marT="7827" marB="7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</a:tr>
              <a:tr h="7078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 clase, puede crear instancias de variable y crear un objeto.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27" marR="7827" marT="7827" marB="7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 una interfaz, no puede crear instancias de variables y crear un objeto.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27" marR="7827" marT="7827" marB="7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078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 clase puede contener métodos concretos (con implementación)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27" marR="7827" marT="7827" marB="7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 interfaz no puede contener métodos concretos (con implementación)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27" marR="7827" marT="7827" marB="7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</a:tr>
              <a:tr h="7078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 especificadores de acceso utilizados con las clases son privados, protegidos y públicos.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27" marR="7827" marT="7827" marB="7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 la interfaz solo se utiliza un especificador: público.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27" marR="7827" marT="7827" marB="7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700980" y="4300117"/>
            <a:ext cx="829816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¿Cuándo usar Interface y </a:t>
            </a:r>
            <a:r>
              <a:rPr lang="es-ES" b="1" dirty="0" err="1"/>
              <a:t>Abstract</a:t>
            </a:r>
            <a:r>
              <a:rPr lang="es-ES" b="1" dirty="0"/>
              <a:t> </a:t>
            </a:r>
            <a:r>
              <a:rPr lang="es-ES" b="1" dirty="0" err="1"/>
              <a:t>Class</a:t>
            </a:r>
            <a:r>
              <a:rPr lang="es-ES" b="1" dirty="0" smtClean="0"/>
              <a:t>?</a:t>
            </a:r>
          </a:p>
          <a:p>
            <a:endParaRPr lang="es-E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/>
              <a:t>Use una clase abstracta cuando se necesita definir una plantilla para un grupo de subclases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/>
              <a:t>Use una interfaz cuando se debe definir un rol para otras clases, independientemente del árbol de herencia de estas clases</a:t>
            </a:r>
          </a:p>
        </p:txBody>
      </p:sp>
    </p:spTree>
    <p:extLst>
      <p:ext uri="{BB962C8B-B14F-4D97-AF65-F5344CB8AC3E}">
        <p14:creationId xmlns:p14="http://schemas.microsoft.com/office/powerpoint/2010/main" val="3702596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977774" y="950612"/>
            <a:ext cx="7704499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b="1" dirty="0" smtClean="0">
                <a:solidFill>
                  <a:srgbClr val="222222"/>
                </a:solidFill>
                <a:latin typeface="Source Sans Pro"/>
              </a:rPr>
              <a:t>CUALIDADES DE LAS INTERFACES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222222"/>
              </a:solidFill>
              <a:latin typeface="Source Sans Pro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rgbClr val="222222"/>
                </a:solidFill>
                <a:latin typeface="Source Sans Pro"/>
              </a:rPr>
              <a:t>La </a:t>
            </a:r>
            <a:r>
              <a:rPr lang="es-ES" dirty="0">
                <a:solidFill>
                  <a:srgbClr val="222222"/>
                </a:solidFill>
                <a:latin typeface="Source Sans Pro"/>
              </a:rPr>
              <a:t>clase que implementa la interfaz necesita proporcionar funcionalidad para los métodos declarados en la </a:t>
            </a:r>
            <a:r>
              <a:rPr lang="es-ES" dirty="0" smtClean="0">
                <a:solidFill>
                  <a:srgbClr val="222222"/>
                </a:solidFill>
                <a:latin typeface="Source Sans Pro"/>
              </a:rPr>
              <a:t>interfaz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rgbClr val="222222"/>
              </a:solidFill>
              <a:latin typeface="Source Sans Pro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222222"/>
                </a:solidFill>
                <a:latin typeface="Source Sans Pro"/>
              </a:rPr>
              <a:t>Todos los métodos en una interfaz son implícitamente públicos y </a:t>
            </a:r>
            <a:r>
              <a:rPr lang="es-ES" dirty="0" smtClean="0">
                <a:solidFill>
                  <a:srgbClr val="222222"/>
                </a:solidFill>
                <a:latin typeface="Source Sans Pro"/>
              </a:rPr>
              <a:t>abstractos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rgbClr val="222222"/>
              </a:solidFill>
              <a:latin typeface="Source Sans Pro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222222"/>
                </a:solidFill>
                <a:latin typeface="Source Sans Pro"/>
              </a:rPr>
              <a:t>Una interfaz no puede ser </a:t>
            </a:r>
            <a:r>
              <a:rPr lang="es-ES" dirty="0" smtClean="0">
                <a:solidFill>
                  <a:srgbClr val="222222"/>
                </a:solidFill>
                <a:latin typeface="Source Sans Pro"/>
              </a:rPr>
              <a:t>instanciada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rgbClr val="222222"/>
              </a:solidFill>
              <a:latin typeface="Source Sans Pro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222222"/>
                </a:solidFill>
                <a:latin typeface="Source Sans Pro"/>
              </a:rPr>
              <a:t>Una referencia de interfaz puede señalar objetos de sus clases de </a:t>
            </a:r>
            <a:r>
              <a:rPr lang="es-ES" dirty="0" smtClean="0">
                <a:solidFill>
                  <a:srgbClr val="222222"/>
                </a:solidFill>
                <a:latin typeface="Source Sans Pro"/>
              </a:rPr>
              <a:t>implementación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rgbClr val="222222"/>
              </a:solidFill>
              <a:latin typeface="Source Sans Pro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222222"/>
                </a:solidFill>
                <a:latin typeface="Source Sans Pro"/>
              </a:rPr>
              <a:t>Una interfaz puede extenderse desde una o varias interfaces. Una clase puede extender solo una clase pero implementar cualquier cantidad de interfaces</a:t>
            </a:r>
            <a:endParaRPr lang="es-ES" b="0" i="0" dirty="0">
              <a:solidFill>
                <a:srgbClr val="222222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56162622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Personalizado 1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000000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35180</TotalTime>
  <Words>414</Words>
  <Application>Microsoft Office PowerPoint</Application>
  <PresentationFormat>Presentación en pantalla (4:3)</PresentationFormat>
  <Paragraphs>101</Paragraphs>
  <Slides>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Arial</vt:lpstr>
      <vt:lpstr>Calibri</vt:lpstr>
      <vt:lpstr>Century Gothic</vt:lpstr>
      <vt:lpstr>Consolas</vt:lpstr>
      <vt:lpstr>DejaVu Sans</vt:lpstr>
      <vt:lpstr>Source Sans Pro</vt:lpstr>
      <vt:lpstr>Times New Roman</vt:lpstr>
      <vt:lpstr>Wingdings 3</vt:lpstr>
      <vt:lpstr>Espiral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subject/>
  <dc:creator>ying</dc:creator>
  <dc:description/>
  <cp:lastModifiedBy>clases</cp:lastModifiedBy>
  <cp:revision>298</cp:revision>
  <dcterms:created xsi:type="dcterms:W3CDTF">2011-07-13T23:31:46Z</dcterms:created>
  <dcterms:modified xsi:type="dcterms:W3CDTF">2022-05-02T20:35:25Z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Indiana University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111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115</vt:i4>
  </property>
</Properties>
</file>