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14"/>
  </p:notesMasterIdLst>
  <p:sldIdLst>
    <p:sldId id="256" r:id="rId2"/>
    <p:sldId id="396" r:id="rId3"/>
    <p:sldId id="397" r:id="rId4"/>
    <p:sldId id="398" r:id="rId5"/>
    <p:sldId id="401" r:id="rId6"/>
    <p:sldId id="402" r:id="rId7"/>
    <p:sldId id="399" r:id="rId8"/>
    <p:sldId id="400" r:id="rId9"/>
    <p:sldId id="403" r:id="rId10"/>
    <p:sldId id="404" r:id="rId11"/>
    <p:sldId id="405" r:id="rId12"/>
    <p:sldId id="406"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706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9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6284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3025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4</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7015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5</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8321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2" name="TextShape 1"/>
          <p:cNvSpPr txBox="1"/>
          <p:nvPr/>
        </p:nvSpPr>
        <p:spPr>
          <a:xfrm>
            <a:off x="755432" y="1731820"/>
            <a:ext cx="7772040" cy="2854036"/>
          </a:xfrm>
          <a:prstGeom prst="rect">
            <a:avLst/>
          </a:prstGeom>
          <a:noFill/>
          <a:ln>
            <a:noFill/>
          </a:ln>
        </p:spPr>
        <p:txBody>
          <a:bodyPr anchor="ctr"/>
          <a:lstStyle/>
          <a:p>
            <a:pPr algn="ctr">
              <a:lnSpc>
                <a:spcPct val="100000"/>
              </a:lnSpc>
            </a:pPr>
            <a:r>
              <a:rPr lang="es-ES_tradnl" sz="4400" b="0" strike="noStrike" spc="-1" dirty="0" smtClean="0">
                <a:solidFill>
                  <a:srgbClr val="000000"/>
                </a:solidFill>
                <a:uFill>
                  <a:solidFill>
                    <a:srgbClr val="FFFFFF"/>
                  </a:solidFill>
                </a:uFill>
                <a:latin typeface="Calibri"/>
              </a:rPr>
              <a:t>Tema </a:t>
            </a:r>
            <a:r>
              <a:rPr lang="es-ES_tradnl" sz="4400" b="0" strike="noStrike" spc="-1" dirty="0" smtClean="0">
                <a:solidFill>
                  <a:srgbClr val="000000"/>
                </a:solidFill>
                <a:uFill>
                  <a:solidFill>
                    <a:srgbClr val="FFFFFF"/>
                  </a:solidFill>
                </a:uFill>
                <a:latin typeface="Calibri"/>
              </a:rPr>
              <a:t>7</a:t>
            </a:r>
            <a:endParaRPr lang="es-ES_tradnl" sz="4400" b="0" strike="noStrike" spc="-1" dirty="0" smtClean="0">
              <a:solidFill>
                <a:srgbClr val="000000"/>
              </a:solidFill>
              <a:uFill>
                <a:solidFill>
                  <a:srgbClr val="FFFFFF"/>
                </a:solidFill>
              </a:uFill>
              <a:latin typeface="Calibri"/>
            </a:endParaRPr>
          </a:p>
          <a:p>
            <a:pPr algn="ctr"/>
            <a:r>
              <a:rPr lang="es-ES" sz="4400" b="1" smtClean="0"/>
              <a:t>HERENCIA</a:t>
            </a:r>
            <a:endParaRPr lang="es-ES" sz="44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39501" y="242024"/>
            <a:ext cx="7704499" cy="6494085"/>
          </a:xfrm>
          <a:prstGeom prst="rect">
            <a:avLst/>
          </a:prstGeom>
        </p:spPr>
        <p:txBody>
          <a:bodyPr wrap="square">
            <a:spAutoFit/>
          </a:bodyPr>
          <a:lstStyle/>
          <a:p>
            <a:r>
              <a:rPr lang="es-ES" sz="1600" b="1" dirty="0"/>
              <a:t>CLASES </a:t>
            </a:r>
            <a:r>
              <a:rPr lang="es-ES" sz="1600" b="1" dirty="0" smtClean="0"/>
              <a:t>ABSTRACTAS</a:t>
            </a:r>
          </a:p>
          <a:p>
            <a:endParaRPr lang="es-ES" sz="1600" dirty="0" smtClean="0"/>
          </a:p>
          <a:p>
            <a:r>
              <a:rPr lang="es-ES" sz="1600" dirty="0" smtClean="0">
                <a:solidFill>
                  <a:srgbClr val="3F7F5F"/>
                </a:solidFill>
                <a:latin typeface="Consolas" panose="020B0609020204030204" pitchFamily="49" charset="0"/>
              </a:rPr>
              <a:t>//</a:t>
            </a:r>
            <a:r>
              <a:rPr lang="es-ES" sz="1600" u="sng" dirty="0">
                <a:solidFill>
                  <a:srgbClr val="3F7F5F"/>
                </a:solidFill>
                <a:latin typeface="Consolas" panose="020B0609020204030204" pitchFamily="49" charset="0"/>
              </a:rPr>
              <a:t>Clase abstracta </a:t>
            </a:r>
            <a:r>
              <a:rPr lang="es-ES" sz="1600" u="sng" dirty="0" err="1">
                <a:solidFill>
                  <a:srgbClr val="3F7F5F"/>
                </a:solidFill>
                <a:latin typeface="Consolas" panose="020B0609020204030204" pitchFamily="49" charset="0"/>
              </a:rPr>
              <a:t>Poligono</a:t>
            </a:r>
            <a:endParaRPr lang="es-ES" sz="1600" u="sng" dirty="0">
              <a:solidFill>
                <a:srgbClr val="3F7F5F"/>
              </a:solidFill>
              <a:latin typeface="Consolas" panose="020B0609020204030204" pitchFamily="49" charset="0"/>
            </a:endParaRPr>
          </a:p>
          <a:p>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abstract</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class</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Poligono</a:t>
            </a:r>
            <a:r>
              <a:rPr lang="es-ES" sz="1600" b="1" dirty="0">
                <a:solidFill>
                  <a:srgbClr val="000000"/>
                </a:solidFill>
                <a:latin typeface="Consolas" panose="020B0609020204030204" pitchFamily="49" charset="0"/>
              </a:rPr>
              <a:t> {                                                                                  </a:t>
            </a:r>
          </a:p>
          <a:p>
            <a:r>
              <a:rPr lang="es-ES" sz="1600"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private</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err="1">
                <a:solidFill>
                  <a:srgbClr val="0000C0"/>
                </a:solidFill>
                <a:latin typeface="Consolas" panose="020B0609020204030204" pitchFamily="49" charset="0"/>
              </a:rPr>
              <a:t>numLados</a:t>
            </a:r>
            <a:r>
              <a:rPr lang="es-ES" sz="1600" b="1" dirty="0">
                <a:solidFill>
                  <a:srgbClr val="000000"/>
                </a:solidFill>
                <a:latin typeface="Consolas" panose="020B0609020204030204" pitchFamily="49" charset="0"/>
              </a:rPr>
              <a:t>;</a:t>
            </a:r>
          </a:p>
          <a:p>
            <a:endParaRPr lang="es-ES" sz="1600" dirty="0">
              <a:latin typeface="Consolas" panose="020B0609020204030204" pitchFamily="49" charset="0"/>
            </a:endParaRP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Poligono</a:t>
            </a:r>
            <a:r>
              <a:rPr lang="es-ES" sz="1600" b="1"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p>
          <a:p>
            <a:endParaRPr lang="es-ES" sz="1600" dirty="0">
              <a:latin typeface="Consolas" panose="020B0609020204030204" pitchFamily="49" charset="0"/>
            </a:endParaRP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Poligono</a:t>
            </a:r>
            <a:r>
              <a:rPr lang="es-ES" sz="1600" b="1" dirty="0">
                <a:solidFill>
                  <a:srgbClr val="000000"/>
                </a:solidFill>
                <a:latin typeface="Consolas" panose="020B0609020204030204" pitchFamily="49" charset="0"/>
              </a:rPr>
              <a:t>(</a:t>
            </a:r>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err="1">
                <a:solidFill>
                  <a:srgbClr val="6A3E3E"/>
                </a:solidFill>
                <a:latin typeface="Consolas" panose="020B0609020204030204" pitchFamily="49" charset="0"/>
              </a:rPr>
              <a:t>numLados</a:t>
            </a:r>
            <a:r>
              <a:rPr lang="es-ES" sz="1600" b="1"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this</a:t>
            </a:r>
            <a:r>
              <a:rPr lang="es-ES" sz="1600" b="1" dirty="0" err="1">
                <a:solidFill>
                  <a:srgbClr val="000000"/>
                </a:solidFill>
                <a:latin typeface="Consolas" panose="020B0609020204030204" pitchFamily="49" charset="0"/>
              </a:rPr>
              <a:t>.</a:t>
            </a:r>
            <a:r>
              <a:rPr lang="es-ES" sz="1600" b="1" dirty="0" err="1">
                <a:solidFill>
                  <a:srgbClr val="0000C0"/>
                </a:solidFill>
                <a:latin typeface="Consolas" panose="020B0609020204030204" pitchFamily="49" charset="0"/>
              </a:rPr>
              <a:t>numLados</a:t>
            </a:r>
            <a:r>
              <a:rPr lang="es-ES" sz="1600" b="1" dirty="0">
                <a:solidFill>
                  <a:srgbClr val="000000"/>
                </a:solidFill>
                <a:latin typeface="Consolas" panose="020B0609020204030204" pitchFamily="49" charset="0"/>
              </a:rPr>
              <a:t> = </a:t>
            </a:r>
            <a:r>
              <a:rPr lang="es-ES" sz="1600" b="1" dirty="0" err="1">
                <a:solidFill>
                  <a:srgbClr val="6A3E3E"/>
                </a:solidFill>
                <a:latin typeface="Consolas" panose="020B0609020204030204" pitchFamily="49" charset="0"/>
              </a:rPr>
              <a:t>numLados</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p>
          <a:p>
            <a:endParaRPr lang="es-ES" sz="1600" dirty="0">
              <a:latin typeface="Consolas" panose="020B0609020204030204" pitchFamily="49" charset="0"/>
            </a:endParaRP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getNumLados</a:t>
            </a:r>
            <a:r>
              <a:rPr lang="es-ES" sz="1600" b="1"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return</a:t>
            </a:r>
            <a:r>
              <a:rPr lang="es-ES" sz="1600" b="1" dirty="0">
                <a:solidFill>
                  <a:srgbClr val="000000"/>
                </a:solidFill>
                <a:latin typeface="Consolas" panose="020B0609020204030204" pitchFamily="49" charset="0"/>
              </a:rPr>
              <a:t> </a:t>
            </a:r>
            <a:r>
              <a:rPr lang="es-ES" sz="1600" b="1" dirty="0" err="1">
                <a:solidFill>
                  <a:srgbClr val="0000C0"/>
                </a:solidFill>
                <a:latin typeface="Consolas" panose="020B0609020204030204" pitchFamily="49" charset="0"/>
              </a:rPr>
              <a:t>numLados</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p>
          <a:p>
            <a:endParaRPr lang="es-ES" sz="1600" dirty="0">
              <a:latin typeface="Consolas" panose="020B0609020204030204" pitchFamily="49" charset="0"/>
            </a:endParaRP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void</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setNumLados</a:t>
            </a:r>
            <a:r>
              <a:rPr lang="es-ES" sz="1600" b="1" dirty="0">
                <a:solidFill>
                  <a:srgbClr val="000000"/>
                </a:solidFill>
                <a:latin typeface="Consolas" panose="020B0609020204030204" pitchFamily="49" charset="0"/>
              </a:rPr>
              <a:t>(</a:t>
            </a:r>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err="1">
                <a:solidFill>
                  <a:srgbClr val="6A3E3E"/>
                </a:solidFill>
                <a:latin typeface="Consolas" panose="020B0609020204030204" pitchFamily="49" charset="0"/>
              </a:rPr>
              <a:t>numLados</a:t>
            </a:r>
            <a:r>
              <a:rPr lang="es-ES" sz="1600" b="1"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this</a:t>
            </a:r>
            <a:r>
              <a:rPr lang="es-ES" sz="1600" b="1" dirty="0" err="1">
                <a:solidFill>
                  <a:srgbClr val="000000"/>
                </a:solidFill>
                <a:latin typeface="Consolas" panose="020B0609020204030204" pitchFamily="49" charset="0"/>
              </a:rPr>
              <a:t>.</a:t>
            </a:r>
            <a:r>
              <a:rPr lang="es-ES" sz="1600" b="1" dirty="0" err="1">
                <a:solidFill>
                  <a:srgbClr val="0000C0"/>
                </a:solidFill>
                <a:latin typeface="Consolas" panose="020B0609020204030204" pitchFamily="49" charset="0"/>
              </a:rPr>
              <a:t>numLados</a:t>
            </a:r>
            <a:r>
              <a:rPr lang="es-ES" sz="1600" b="1" dirty="0">
                <a:solidFill>
                  <a:srgbClr val="000000"/>
                </a:solidFill>
                <a:latin typeface="Consolas" panose="020B0609020204030204" pitchFamily="49" charset="0"/>
              </a:rPr>
              <a:t> = </a:t>
            </a:r>
            <a:r>
              <a:rPr lang="es-ES" sz="1600" b="1" dirty="0" err="1">
                <a:solidFill>
                  <a:srgbClr val="6A3E3E"/>
                </a:solidFill>
                <a:latin typeface="Consolas" panose="020B0609020204030204" pitchFamily="49" charset="0"/>
              </a:rPr>
              <a:t>numLados</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r>
              <a:rPr lang="es-ES" sz="1600" dirty="0">
                <a:solidFill>
                  <a:srgbClr val="3F7F5F"/>
                </a:solidFill>
                <a:latin typeface="Consolas" panose="020B0609020204030204" pitchFamily="49" charset="0"/>
              </a:rPr>
              <a:t>//</a:t>
            </a:r>
            <a:r>
              <a:rPr lang="es-ES" sz="1600" u="sng" dirty="0">
                <a:solidFill>
                  <a:srgbClr val="3F7F5F"/>
                </a:solidFill>
                <a:latin typeface="Consolas" panose="020B0609020204030204" pitchFamily="49" charset="0"/>
              </a:rPr>
              <a:t>Declaración del método abstracto </a:t>
            </a:r>
            <a:r>
              <a:rPr lang="es-ES" sz="1600" u="sng" dirty="0" err="1">
                <a:solidFill>
                  <a:srgbClr val="3F7F5F"/>
                </a:solidFill>
                <a:latin typeface="Consolas" panose="020B0609020204030204" pitchFamily="49" charset="0"/>
              </a:rPr>
              <a:t>area</a:t>
            </a:r>
            <a:r>
              <a:rPr lang="es-ES" sz="1600" u="sng" dirty="0">
                <a:solidFill>
                  <a:srgbClr val="3F7F5F"/>
                </a:solidFill>
                <a:latin typeface="Consolas" panose="020B0609020204030204" pitchFamily="49" charset="0"/>
              </a:rPr>
              <a:t>()                                                                     </a:t>
            </a: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abstract</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double</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area</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a:t>
            </a:r>
            <a:endParaRPr lang="es-ES" sz="1600" dirty="0" smtClean="0"/>
          </a:p>
          <a:p>
            <a:endParaRPr lang="es-ES" sz="1600" dirty="0"/>
          </a:p>
        </p:txBody>
      </p:sp>
      <p:pic>
        <p:nvPicPr>
          <p:cNvPr id="2" name="Imagen 1"/>
          <p:cNvPicPr>
            <a:picLocks noChangeAspect="1"/>
          </p:cNvPicPr>
          <p:nvPr/>
        </p:nvPicPr>
        <p:blipFill>
          <a:blip r:embed="rId2"/>
          <a:stretch>
            <a:fillRect/>
          </a:stretch>
        </p:blipFill>
        <p:spPr>
          <a:xfrm>
            <a:off x="5343525" y="1017665"/>
            <a:ext cx="3800475" cy="2686050"/>
          </a:xfrm>
          <a:prstGeom prst="rect">
            <a:avLst/>
          </a:prstGeom>
        </p:spPr>
      </p:pic>
    </p:spTree>
    <p:extLst>
      <p:ext uri="{BB962C8B-B14F-4D97-AF65-F5344CB8AC3E}">
        <p14:creationId xmlns:p14="http://schemas.microsoft.com/office/powerpoint/2010/main" val="184060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39501" y="242024"/>
            <a:ext cx="7704499" cy="6001643"/>
          </a:xfrm>
          <a:prstGeom prst="rect">
            <a:avLst/>
          </a:prstGeom>
        </p:spPr>
        <p:txBody>
          <a:bodyPr wrap="square">
            <a:spAutoFit/>
          </a:bodyPr>
          <a:lstStyle/>
          <a:p>
            <a:r>
              <a:rPr lang="es-ES" sz="1600" b="1" dirty="0"/>
              <a:t>CLASES </a:t>
            </a:r>
            <a:r>
              <a:rPr lang="es-ES" sz="1600" b="1" dirty="0" smtClean="0"/>
              <a:t>ABSTRACTAS</a:t>
            </a:r>
          </a:p>
          <a:p>
            <a:endParaRPr lang="es-ES" sz="1600" dirty="0" smtClean="0"/>
          </a:p>
          <a:p>
            <a:r>
              <a:rPr lang="es-ES" sz="1600" dirty="0">
                <a:solidFill>
                  <a:srgbClr val="3F7F5F"/>
                </a:solidFill>
                <a:latin typeface="Consolas" panose="020B0609020204030204" pitchFamily="49" charset="0"/>
              </a:rPr>
              <a:t>//</a:t>
            </a:r>
            <a:r>
              <a:rPr lang="es-ES" sz="1600" u="sng" dirty="0">
                <a:solidFill>
                  <a:srgbClr val="3F7F5F"/>
                </a:solidFill>
                <a:latin typeface="Consolas" panose="020B0609020204030204" pitchFamily="49" charset="0"/>
              </a:rPr>
              <a:t>Clase </a:t>
            </a:r>
            <a:r>
              <a:rPr lang="es-ES" sz="1600" u="sng" dirty="0" err="1">
                <a:solidFill>
                  <a:srgbClr val="3F7F5F"/>
                </a:solidFill>
                <a:latin typeface="Consolas" panose="020B0609020204030204" pitchFamily="49" charset="0"/>
              </a:rPr>
              <a:t>Rectangulo</a:t>
            </a:r>
            <a:endParaRPr lang="es-ES" sz="1600" u="sng" dirty="0">
              <a:solidFill>
                <a:srgbClr val="3F7F5F"/>
              </a:solidFill>
              <a:latin typeface="Consolas" panose="020B0609020204030204" pitchFamily="49" charset="0"/>
            </a:endParaRPr>
          </a:p>
          <a:p>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class</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Rectangulo</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extends</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Poligono</a:t>
            </a:r>
            <a:r>
              <a:rPr lang="es-ES" sz="1600" b="1" dirty="0">
                <a:solidFill>
                  <a:srgbClr val="000000"/>
                </a:solidFill>
                <a:latin typeface="Consolas" panose="020B0609020204030204" pitchFamily="49" charset="0"/>
              </a:rPr>
              <a:t>{</a:t>
            </a:r>
          </a:p>
          <a:p>
            <a:endParaRPr lang="es-ES" sz="1600" dirty="0">
              <a:latin typeface="Consolas" panose="020B0609020204030204" pitchFamily="49" charset="0"/>
            </a:endParaRP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private</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double</a:t>
            </a:r>
            <a:r>
              <a:rPr lang="es-ES" sz="1600" b="1" dirty="0">
                <a:solidFill>
                  <a:srgbClr val="000000"/>
                </a:solidFill>
                <a:latin typeface="Consolas" panose="020B0609020204030204" pitchFamily="49" charset="0"/>
              </a:rPr>
              <a:t> </a:t>
            </a:r>
            <a:r>
              <a:rPr lang="es-ES" sz="1600" b="1" dirty="0">
                <a:solidFill>
                  <a:srgbClr val="0000C0"/>
                </a:solidFill>
                <a:latin typeface="Consolas" panose="020B0609020204030204" pitchFamily="49" charset="0"/>
              </a:rPr>
              <a:t>lado1</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private</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double</a:t>
            </a:r>
            <a:r>
              <a:rPr lang="es-ES" sz="1600" b="1" dirty="0">
                <a:solidFill>
                  <a:srgbClr val="000000"/>
                </a:solidFill>
                <a:latin typeface="Consolas" panose="020B0609020204030204" pitchFamily="49" charset="0"/>
              </a:rPr>
              <a:t> </a:t>
            </a:r>
            <a:r>
              <a:rPr lang="es-ES" sz="1600" b="1" dirty="0">
                <a:solidFill>
                  <a:srgbClr val="0000C0"/>
                </a:solidFill>
                <a:latin typeface="Consolas" panose="020B0609020204030204" pitchFamily="49" charset="0"/>
              </a:rPr>
              <a:t>lado2</a:t>
            </a:r>
            <a:r>
              <a:rPr lang="es-ES" sz="1600" b="1" dirty="0">
                <a:solidFill>
                  <a:srgbClr val="000000"/>
                </a:solidFill>
                <a:latin typeface="Consolas" panose="020B0609020204030204" pitchFamily="49" charset="0"/>
              </a:rPr>
              <a:t>;</a:t>
            </a:r>
          </a:p>
          <a:p>
            <a:endParaRPr lang="es-ES" sz="1600" dirty="0">
              <a:latin typeface="Consolas" panose="020B0609020204030204" pitchFamily="49" charset="0"/>
            </a:endParaRP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Rectangulo</a:t>
            </a:r>
            <a:r>
              <a:rPr lang="es-ES" sz="1600" b="1"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p>
          <a:p>
            <a:endParaRPr lang="es-ES" sz="1600" dirty="0">
              <a:latin typeface="Consolas" panose="020B0609020204030204" pitchFamily="49" charset="0"/>
            </a:endParaRP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Rectangulo</a:t>
            </a:r>
            <a:r>
              <a:rPr lang="es-ES" sz="1600" b="1" dirty="0">
                <a:solidFill>
                  <a:srgbClr val="000000"/>
                </a:solidFill>
                <a:latin typeface="Consolas" panose="020B0609020204030204" pitchFamily="49" charset="0"/>
              </a:rPr>
              <a:t>(</a:t>
            </a:r>
            <a:r>
              <a:rPr lang="es-ES" sz="1600" b="1" dirty="0" err="1">
                <a:solidFill>
                  <a:srgbClr val="7F0055"/>
                </a:solidFill>
                <a:latin typeface="Consolas" panose="020B0609020204030204" pitchFamily="49" charset="0"/>
              </a:rPr>
              <a:t>double</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lado1</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double</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lado2</a:t>
            </a:r>
            <a:r>
              <a:rPr lang="es-ES" sz="1600" b="1" dirty="0">
                <a:solidFill>
                  <a:srgbClr val="000000"/>
                </a:solidFill>
                <a:latin typeface="Consolas" panose="020B0609020204030204" pitchFamily="49" charset="0"/>
              </a:rPr>
              <a:t>) {                                                               </a:t>
            </a: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super</a:t>
            </a:r>
            <a:r>
              <a:rPr lang="es-ES" sz="1600" b="1" dirty="0">
                <a:solidFill>
                  <a:srgbClr val="000000"/>
                </a:solidFill>
                <a:latin typeface="Consolas" panose="020B0609020204030204" pitchFamily="49" charset="0"/>
              </a:rPr>
              <a:t>(2);</a:t>
            </a:r>
          </a:p>
          <a:p>
            <a:r>
              <a:rPr lang="es-ES" sz="1600" dirty="0">
                <a:solidFill>
                  <a:srgbClr val="000000"/>
                </a:solidFill>
                <a:latin typeface="Consolas" panose="020B0609020204030204" pitchFamily="49" charset="0"/>
              </a:rPr>
              <a:t>        </a:t>
            </a:r>
            <a:r>
              <a:rPr lang="es-ES" sz="1600" b="1" dirty="0">
                <a:solidFill>
                  <a:srgbClr val="7F0055"/>
                </a:solidFill>
                <a:latin typeface="Consolas" panose="020B0609020204030204" pitchFamily="49" charset="0"/>
              </a:rPr>
              <a:t>this</a:t>
            </a:r>
            <a:r>
              <a:rPr lang="es-ES" sz="1600" b="1" dirty="0">
                <a:solidFill>
                  <a:srgbClr val="000000"/>
                </a:solidFill>
                <a:latin typeface="Consolas" panose="020B0609020204030204" pitchFamily="49" charset="0"/>
              </a:rPr>
              <a:t>.</a:t>
            </a:r>
            <a:r>
              <a:rPr lang="es-ES" sz="1600" b="1" dirty="0">
                <a:solidFill>
                  <a:srgbClr val="0000C0"/>
                </a:solidFill>
                <a:latin typeface="Consolas" panose="020B0609020204030204" pitchFamily="49" charset="0"/>
              </a:rPr>
              <a:t>lado1</a:t>
            </a:r>
            <a:r>
              <a:rPr lang="es-ES" sz="1600" b="1" dirty="0">
                <a:solidFill>
                  <a:srgbClr val="000000"/>
                </a:solidFill>
                <a:latin typeface="Consolas" panose="020B0609020204030204" pitchFamily="49" charset="0"/>
              </a:rPr>
              <a:t> = </a:t>
            </a:r>
            <a:r>
              <a:rPr lang="es-ES" sz="1600" b="1" dirty="0">
                <a:solidFill>
                  <a:srgbClr val="6A3E3E"/>
                </a:solidFill>
                <a:latin typeface="Consolas" panose="020B0609020204030204" pitchFamily="49" charset="0"/>
              </a:rPr>
              <a:t>lado1</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b="1" dirty="0">
                <a:solidFill>
                  <a:srgbClr val="7F0055"/>
                </a:solidFill>
                <a:latin typeface="Consolas" panose="020B0609020204030204" pitchFamily="49" charset="0"/>
              </a:rPr>
              <a:t>this</a:t>
            </a:r>
            <a:r>
              <a:rPr lang="es-ES" sz="1600" b="1" dirty="0">
                <a:solidFill>
                  <a:srgbClr val="000000"/>
                </a:solidFill>
                <a:latin typeface="Consolas" panose="020B0609020204030204" pitchFamily="49" charset="0"/>
              </a:rPr>
              <a:t>.</a:t>
            </a:r>
            <a:r>
              <a:rPr lang="es-ES" sz="1600" b="1" dirty="0">
                <a:solidFill>
                  <a:srgbClr val="0000C0"/>
                </a:solidFill>
                <a:latin typeface="Consolas" panose="020B0609020204030204" pitchFamily="49" charset="0"/>
              </a:rPr>
              <a:t>lado2</a:t>
            </a:r>
            <a:r>
              <a:rPr lang="es-ES" sz="1600" b="1" dirty="0">
                <a:solidFill>
                  <a:srgbClr val="000000"/>
                </a:solidFill>
                <a:latin typeface="Consolas" panose="020B0609020204030204" pitchFamily="49" charset="0"/>
              </a:rPr>
              <a:t> = </a:t>
            </a:r>
            <a:r>
              <a:rPr lang="es-ES" sz="1600" b="1" dirty="0">
                <a:solidFill>
                  <a:srgbClr val="6A3E3E"/>
                </a:solidFill>
                <a:latin typeface="Consolas" panose="020B0609020204030204" pitchFamily="49" charset="0"/>
              </a:rPr>
              <a:t>lado2</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dirty="0" smtClean="0">
                <a:solidFill>
                  <a:srgbClr val="000000"/>
                </a:solidFill>
                <a:latin typeface="Consolas" panose="020B0609020204030204" pitchFamily="49" charset="0"/>
              </a:rPr>
              <a:t>}</a:t>
            </a:r>
          </a:p>
          <a:p>
            <a:endParaRPr lang="es-ES" sz="1600" dirty="0">
              <a:latin typeface="Consolas" panose="020B0609020204030204" pitchFamily="49" charset="0"/>
            </a:endParaRPr>
          </a:p>
          <a:p>
            <a:r>
              <a:rPr lang="es-ES" sz="1600" dirty="0">
                <a:solidFill>
                  <a:srgbClr val="000000"/>
                </a:solidFill>
                <a:latin typeface="Consolas" panose="020B0609020204030204" pitchFamily="49" charset="0"/>
              </a:rPr>
              <a:t>    </a:t>
            </a:r>
            <a:r>
              <a:rPr lang="es-ES" sz="1600" dirty="0">
                <a:solidFill>
                  <a:srgbClr val="3F7F5F"/>
                </a:solidFill>
                <a:latin typeface="Consolas" panose="020B0609020204030204" pitchFamily="49" charset="0"/>
              </a:rPr>
              <a:t>//</a:t>
            </a:r>
            <a:r>
              <a:rPr lang="es-ES" sz="1600" u="sng" dirty="0">
                <a:solidFill>
                  <a:srgbClr val="3F7F5F"/>
                </a:solidFill>
                <a:latin typeface="Consolas" panose="020B0609020204030204" pitchFamily="49" charset="0"/>
              </a:rPr>
              <a:t>Implementación del método abstracto </a:t>
            </a:r>
            <a:r>
              <a:rPr lang="es-ES" sz="1600" u="sng" dirty="0" err="1">
                <a:solidFill>
                  <a:srgbClr val="3F7F5F"/>
                </a:solidFill>
                <a:latin typeface="Consolas" panose="020B0609020204030204" pitchFamily="49" charset="0"/>
              </a:rPr>
              <a:t>area</a:t>
            </a:r>
            <a:r>
              <a:rPr lang="es-ES" sz="1600" u="sng" dirty="0">
                <a:solidFill>
                  <a:srgbClr val="3F7F5F"/>
                </a:solidFill>
                <a:latin typeface="Consolas" panose="020B0609020204030204" pitchFamily="49" charset="0"/>
              </a:rPr>
              <a:t>()                                                                  </a:t>
            </a:r>
          </a:p>
          <a:p>
            <a:r>
              <a:rPr lang="es-ES" sz="1600" dirty="0">
                <a:solidFill>
                  <a:srgbClr val="000000"/>
                </a:solidFill>
                <a:latin typeface="Consolas" panose="020B0609020204030204" pitchFamily="49" charset="0"/>
              </a:rPr>
              <a:t>    </a:t>
            </a:r>
            <a:r>
              <a:rPr lang="es-ES" sz="1600" dirty="0">
                <a:solidFill>
                  <a:srgbClr val="3F7F5F"/>
                </a:solidFill>
                <a:latin typeface="Consolas" panose="020B0609020204030204" pitchFamily="49" charset="0"/>
              </a:rPr>
              <a:t>//</a:t>
            </a:r>
            <a:r>
              <a:rPr lang="es-ES" sz="1600" u="sng" dirty="0">
                <a:solidFill>
                  <a:srgbClr val="3F7F5F"/>
                </a:solidFill>
                <a:latin typeface="Consolas" panose="020B0609020204030204" pitchFamily="49" charset="0"/>
              </a:rPr>
              <a:t>heredado de la clase Polígono</a:t>
            </a:r>
          </a:p>
          <a:p>
            <a:r>
              <a:rPr lang="es-ES" sz="1600" dirty="0">
                <a:solidFill>
                  <a:srgbClr val="000000"/>
                </a:solidFill>
                <a:latin typeface="Consolas" panose="020B0609020204030204" pitchFamily="49" charset="0"/>
              </a:rPr>
              <a:t>    </a:t>
            </a:r>
            <a:r>
              <a:rPr lang="es-ES" sz="1600" dirty="0">
                <a:solidFill>
                  <a:srgbClr val="646464"/>
                </a:solidFill>
                <a:latin typeface="Consolas" panose="020B0609020204030204" pitchFamily="49" charset="0"/>
              </a:rPr>
              <a:t>@</a:t>
            </a:r>
            <a:r>
              <a:rPr lang="es-ES" sz="1600" dirty="0" err="1">
                <a:solidFill>
                  <a:srgbClr val="646464"/>
                </a:solidFill>
                <a:latin typeface="Consolas" panose="020B0609020204030204" pitchFamily="49" charset="0"/>
              </a:rPr>
              <a:t>Override</a:t>
            </a:r>
            <a:endParaRPr lang="es-ES" sz="1600" dirty="0">
              <a:solidFill>
                <a:srgbClr val="646464"/>
              </a:solidFill>
              <a:latin typeface="Consolas" panose="020B0609020204030204" pitchFamily="49" charset="0"/>
            </a:endParaRP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double</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area</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return</a:t>
            </a:r>
            <a:r>
              <a:rPr lang="es-ES" sz="1600" b="1" dirty="0">
                <a:solidFill>
                  <a:srgbClr val="000000"/>
                </a:solidFill>
                <a:latin typeface="Consolas" panose="020B0609020204030204" pitchFamily="49" charset="0"/>
              </a:rPr>
              <a:t> </a:t>
            </a:r>
            <a:r>
              <a:rPr lang="es-ES" sz="1600" b="1" dirty="0">
                <a:solidFill>
                  <a:srgbClr val="0000C0"/>
                </a:solidFill>
                <a:latin typeface="Consolas" panose="020B0609020204030204" pitchFamily="49" charset="0"/>
              </a:rPr>
              <a:t>lado1</a:t>
            </a:r>
            <a:r>
              <a:rPr lang="es-ES" sz="1600" b="1" dirty="0">
                <a:solidFill>
                  <a:srgbClr val="000000"/>
                </a:solidFill>
                <a:latin typeface="Consolas" panose="020B0609020204030204" pitchFamily="49" charset="0"/>
              </a:rPr>
              <a:t> * </a:t>
            </a:r>
            <a:r>
              <a:rPr lang="es-ES" sz="1600" b="1" dirty="0">
                <a:solidFill>
                  <a:srgbClr val="0000C0"/>
                </a:solidFill>
                <a:latin typeface="Consolas" panose="020B0609020204030204" pitchFamily="49" charset="0"/>
              </a:rPr>
              <a:t>lado2</a:t>
            </a:r>
            <a:r>
              <a:rPr lang="es-ES" sz="1600" b="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a:t>
            </a:r>
            <a:endParaRPr lang="es-ES" sz="2800" dirty="0"/>
          </a:p>
        </p:txBody>
      </p:sp>
    </p:spTree>
    <p:extLst>
      <p:ext uri="{BB962C8B-B14F-4D97-AF65-F5344CB8AC3E}">
        <p14:creationId xmlns:p14="http://schemas.microsoft.com/office/powerpoint/2010/main" val="268912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39501" y="242024"/>
            <a:ext cx="7704499" cy="6186309"/>
          </a:xfrm>
          <a:prstGeom prst="rect">
            <a:avLst/>
          </a:prstGeom>
        </p:spPr>
        <p:txBody>
          <a:bodyPr wrap="square">
            <a:spAutoFit/>
          </a:bodyPr>
          <a:lstStyle/>
          <a:p>
            <a:r>
              <a:rPr lang="es-ES" sz="1600" b="1" dirty="0"/>
              <a:t>CLASES </a:t>
            </a:r>
            <a:r>
              <a:rPr lang="es-ES" sz="1600" b="1" dirty="0" smtClean="0"/>
              <a:t>ABSTRACTAS</a:t>
            </a:r>
          </a:p>
          <a:p>
            <a:endParaRPr lang="es-ES" sz="1600" dirty="0" smtClean="0"/>
          </a:p>
          <a:p>
            <a:r>
              <a:rPr lang="es-ES" sz="1400" dirty="0">
                <a:solidFill>
                  <a:srgbClr val="3F7F5F"/>
                </a:solidFill>
                <a:latin typeface="Consolas" panose="020B0609020204030204" pitchFamily="49" charset="0"/>
              </a:rPr>
              <a:t>//</a:t>
            </a:r>
            <a:r>
              <a:rPr lang="es-ES" sz="1400" u="sng" dirty="0">
                <a:solidFill>
                  <a:srgbClr val="3F7F5F"/>
                </a:solidFill>
                <a:latin typeface="Consolas" panose="020B0609020204030204" pitchFamily="49" charset="0"/>
              </a:rPr>
              <a:t>Clase Triangulo</a:t>
            </a:r>
          </a:p>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Triangulo</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Poligono</a:t>
            </a:r>
            <a:r>
              <a:rPr lang="en-US" sz="1400" b="1" dirty="0">
                <a:solidFill>
                  <a:srgbClr val="000000"/>
                </a:solidFill>
                <a:latin typeface="Consolas" panose="020B0609020204030204" pitchFamily="49" charset="0"/>
              </a:rPr>
              <a:t>{</a:t>
            </a:r>
          </a:p>
          <a:p>
            <a:endParaRPr lang="es-ES" sz="1400" dirty="0">
              <a:latin typeface="Consolas" panose="020B0609020204030204" pitchFamily="49" charset="0"/>
            </a:endParaRPr>
          </a:p>
          <a:p>
            <a:r>
              <a:rPr lang="es-ES" sz="1400"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private</a:t>
            </a:r>
            <a:r>
              <a:rPr lang="es-ES" sz="1400" b="1"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double</a:t>
            </a:r>
            <a:r>
              <a:rPr lang="es-ES" sz="1400" b="1" dirty="0">
                <a:solidFill>
                  <a:srgbClr val="000000"/>
                </a:solidFill>
                <a:latin typeface="Consolas" panose="020B0609020204030204" pitchFamily="49" charset="0"/>
              </a:rPr>
              <a:t> </a:t>
            </a:r>
            <a:r>
              <a:rPr lang="es-ES" sz="1400" b="1" dirty="0">
                <a:solidFill>
                  <a:srgbClr val="0000C0"/>
                </a:solidFill>
                <a:latin typeface="Consolas" panose="020B0609020204030204" pitchFamily="49" charset="0"/>
              </a:rPr>
              <a:t>lado1</a:t>
            </a:r>
            <a:r>
              <a:rPr lang="es-ES" sz="1400" b="1"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private</a:t>
            </a:r>
            <a:r>
              <a:rPr lang="es-ES" sz="1400" b="1"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double</a:t>
            </a:r>
            <a:r>
              <a:rPr lang="es-ES" sz="1400" b="1" dirty="0">
                <a:solidFill>
                  <a:srgbClr val="000000"/>
                </a:solidFill>
                <a:latin typeface="Consolas" panose="020B0609020204030204" pitchFamily="49" charset="0"/>
              </a:rPr>
              <a:t> </a:t>
            </a:r>
            <a:r>
              <a:rPr lang="es-ES" sz="1400" b="1" dirty="0">
                <a:solidFill>
                  <a:srgbClr val="0000C0"/>
                </a:solidFill>
                <a:latin typeface="Consolas" panose="020B0609020204030204" pitchFamily="49" charset="0"/>
              </a:rPr>
              <a:t>lado2</a:t>
            </a:r>
            <a:r>
              <a:rPr lang="es-ES" sz="1400" b="1"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private</a:t>
            </a:r>
            <a:r>
              <a:rPr lang="es-ES" sz="1400" b="1"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double</a:t>
            </a:r>
            <a:r>
              <a:rPr lang="es-ES" sz="1400" b="1" dirty="0">
                <a:solidFill>
                  <a:srgbClr val="000000"/>
                </a:solidFill>
                <a:latin typeface="Consolas" panose="020B0609020204030204" pitchFamily="49" charset="0"/>
              </a:rPr>
              <a:t> </a:t>
            </a:r>
            <a:r>
              <a:rPr lang="es-ES" sz="1400" b="1" dirty="0">
                <a:solidFill>
                  <a:srgbClr val="0000C0"/>
                </a:solidFill>
                <a:latin typeface="Consolas" panose="020B0609020204030204" pitchFamily="49" charset="0"/>
              </a:rPr>
              <a:t>lado3</a:t>
            </a:r>
            <a:r>
              <a:rPr lang="es-ES" sz="1400" b="1" dirty="0">
                <a:solidFill>
                  <a:srgbClr val="000000"/>
                </a:solidFill>
                <a:latin typeface="Consolas" panose="020B0609020204030204" pitchFamily="49" charset="0"/>
              </a:rPr>
              <a:t>;</a:t>
            </a:r>
          </a:p>
          <a:p>
            <a:endParaRPr lang="es-ES" sz="1400" dirty="0">
              <a:latin typeface="Consolas" panose="020B0609020204030204" pitchFamily="49" charset="0"/>
            </a:endParaRPr>
          </a:p>
          <a:p>
            <a:r>
              <a:rPr lang="es-ES" sz="1400"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public</a:t>
            </a:r>
            <a:r>
              <a:rPr lang="es-ES" sz="1400" b="1" dirty="0">
                <a:solidFill>
                  <a:srgbClr val="000000"/>
                </a:solidFill>
                <a:latin typeface="Consolas" panose="020B0609020204030204" pitchFamily="49" charset="0"/>
              </a:rPr>
              <a:t> Triangulo() {</a:t>
            </a:r>
          </a:p>
          <a:p>
            <a:r>
              <a:rPr lang="es-ES" sz="1400" dirty="0">
                <a:solidFill>
                  <a:srgbClr val="000000"/>
                </a:solidFill>
                <a:latin typeface="Consolas" panose="020B0609020204030204" pitchFamily="49" charset="0"/>
              </a:rPr>
              <a:t>    }</a:t>
            </a:r>
          </a:p>
          <a:p>
            <a:endParaRPr lang="es-ES" sz="1400" dirty="0">
              <a:latin typeface="Consolas" panose="020B0609020204030204" pitchFamily="49" charset="0"/>
            </a:endParaRPr>
          </a:p>
          <a:p>
            <a:r>
              <a:rPr lang="es-ES" sz="1400"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public</a:t>
            </a:r>
            <a:r>
              <a:rPr lang="es-ES" sz="1400" b="1" dirty="0">
                <a:solidFill>
                  <a:srgbClr val="000000"/>
                </a:solidFill>
                <a:latin typeface="Consolas" panose="020B0609020204030204" pitchFamily="49" charset="0"/>
              </a:rPr>
              <a:t> Triangulo(</a:t>
            </a:r>
            <a:r>
              <a:rPr lang="es-ES" sz="1400" b="1" dirty="0" err="1">
                <a:solidFill>
                  <a:srgbClr val="7F0055"/>
                </a:solidFill>
                <a:latin typeface="Consolas" panose="020B0609020204030204" pitchFamily="49" charset="0"/>
              </a:rPr>
              <a:t>double</a:t>
            </a:r>
            <a:r>
              <a:rPr lang="es-ES" sz="1400" b="1" dirty="0">
                <a:solidFill>
                  <a:srgbClr val="000000"/>
                </a:solidFill>
                <a:latin typeface="Consolas" panose="020B0609020204030204" pitchFamily="49" charset="0"/>
              </a:rPr>
              <a:t> </a:t>
            </a:r>
            <a:r>
              <a:rPr lang="es-ES" sz="1400" b="1" dirty="0">
                <a:solidFill>
                  <a:srgbClr val="6A3E3E"/>
                </a:solidFill>
                <a:latin typeface="Consolas" panose="020B0609020204030204" pitchFamily="49" charset="0"/>
              </a:rPr>
              <a:t>lado1</a:t>
            </a:r>
            <a:r>
              <a:rPr lang="es-ES" sz="1400" b="1"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double</a:t>
            </a:r>
            <a:r>
              <a:rPr lang="es-ES" sz="1400" b="1" dirty="0">
                <a:solidFill>
                  <a:srgbClr val="000000"/>
                </a:solidFill>
                <a:latin typeface="Consolas" panose="020B0609020204030204" pitchFamily="49" charset="0"/>
              </a:rPr>
              <a:t> </a:t>
            </a:r>
            <a:r>
              <a:rPr lang="es-ES" sz="1400" b="1" dirty="0">
                <a:solidFill>
                  <a:srgbClr val="6A3E3E"/>
                </a:solidFill>
                <a:latin typeface="Consolas" panose="020B0609020204030204" pitchFamily="49" charset="0"/>
              </a:rPr>
              <a:t>lado2</a:t>
            </a:r>
            <a:r>
              <a:rPr lang="es-ES" sz="1400" b="1"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double</a:t>
            </a:r>
            <a:r>
              <a:rPr lang="es-ES" sz="1400" b="1" dirty="0">
                <a:solidFill>
                  <a:srgbClr val="000000"/>
                </a:solidFill>
                <a:latin typeface="Consolas" panose="020B0609020204030204" pitchFamily="49" charset="0"/>
              </a:rPr>
              <a:t> </a:t>
            </a:r>
            <a:r>
              <a:rPr lang="es-ES" sz="1400" b="1" dirty="0">
                <a:solidFill>
                  <a:srgbClr val="6A3E3E"/>
                </a:solidFill>
                <a:latin typeface="Consolas" panose="020B0609020204030204" pitchFamily="49" charset="0"/>
              </a:rPr>
              <a:t>lado3</a:t>
            </a:r>
            <a:r>
              <a:rPr lang="es-ES" sz="1400" b="1" dirty="0">
                <a:solidFill>
                  <a:srgbClr val="000000"/>
                </a:solidFill>
                <a:latin typeface="Consolas" panose="020B0609020204030204" pitchFamily="49" charset="0"/>
              </a:rPr>
              <a:t>) {                                                  </a:t>
            </a:r>
          </a:p>
          <a:p>
            <a:r>
              <a:rPr lang="es-ES" sz="1400"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super</a:t>
            </a:r>
            <a:r>
              <a:rPr lang="es-ES" sz="1400" b="1" dirty="0">
                <a:solidFill>
                  <a:srgbClr val="000000"/>
                </a:solidFill>
                <a:latin typeface="Consolas" panose="020B0609020204030204" pitchFamily="49" charset="0"/>
              </a:rPr>
              <a:t>(3);</a:t>
            </a:r>
          </a:p>
          <a:p>
            <a:r>
              <a:rPr lang="es-ES" sz="1400" dirty="0">
                <a:solidFill>
                  <a:srgbClr val="000000"/>
                </a:solidFill>
                <a:latin typeface="Consolas" panose="020B0609020204030204" pitchFamily="49" charset="0"/>
              </a:rPr>
              <a:t>        </a:t>
            </a:r>
            <a:r>
              <a:rPr lang="es-ES" sz="1400" b="1" dirty="0">
                <a:solidFill>
                  <a:srgbClr val="7F0055"/>
                </a:solidFill>
                <a:latin typeface="Consolas" panose="020B0609020204030204" pitchFamily="49" charset="0"/>
              </a:rPr>
              <a:t>this</a:t>
            </a:r>
            <a:r>
              <a:rPr lang="es-ES" sz="1400" b="1" dirty="0">
                <a:solidFill>
                  <a:srgbClr val="000000"/>
                </a:solidFill>
                <a:latin typeface="Consolas" panose="020B0609020204030204" pitchFamily="49" charset="0"/>
              </a:rPr>
              <a:t>.</a:t>
            </a:r>
            <a:r>
              <a:rPr lang="es-ES" sz="1400" b="1" dirty="0">
                <a:solidFill>
                  <a:srgbClr val="0000C0"/>
                </a:solidFill>
                <a:latin typeface="Consolas" panose="020B0609020204030204" pitchFamily="49" charset="0"/>
              </a:rPr>
              <a:t>lado1</a:t>
            </a:r>
            <a:r>
              <a:rPr lang="es-ES" sz="1400" b="1" dirty="0">
                <a:solidFill>
                  <a:srgbClr val="000000"/>
                </a:solidFill>
                <a:latin typeface="Consolas" panose="020B0609020204030204" pitchFamily="49" charset="0"/>
              </a:rPr>
              <a:t> = </a:t>
            </a:r>
            <a:r>
              <a:rPr lang="es-ES" sz="1400" b="1" dirty="0">
                <a:solidFill>
                  <a:srgbClr val="6A3E3E"/>
                </a:solidFill>
                <a:latin typeface="Consolas" panose="020B0609020204030204" pitchFamily="49" charset="0"/>
              </a:rPr>
              <a:t>lado1</a:t>
            </a:r>
            <a:r>
              <a:rPr lang="es-ES" sz="1400" b="1"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b="1" dirty="0">
                <a:solidFill>
                  <a:srgbClr val="7F0055"/>
                </a:solidFill>
                <a:latin typeface="Consolas" panose="020B0609020204030204" pitchFamily="49" charset="0"/>
              </a:rPr>
              <a:t>this</a:t>
            </a:r>
            <a:r>
              <a:rPr lang="es-ES" sz="1400" b="1" dirty="0">
                <a:solidFill>
                  <a:srgbClr val="000000"/>
                </a:solidFill>
                <a:latin typeface="Consolas" panose="020B0609020204030204" pitchFamily="49" charset="0"/>
              </a:rPr>
              <a:t>.</a:t>
            </a:r>
            <a:r>
              <a:rPr lang="es-ES" sz="1400" b="1" dirty="0">
                <a:solidFill>
                  <a:srgbClr val="0000C0"/>
                </a:solidFill>
                <a:latin typeface="Consolas" panose="020B0609020204030204" pitchFamily="49" charset="0"/>
              </a:rPr>
              <a:t>lado2</a:t>
            </a:r>
            <a:r>
              <a:rPr lang="es-ES" sz="1400" b="1" dirty="0">
                <a:solidFill>
                  <a:srgbClr val="000000"/>
                </a:solidFill>
                <a:latin typeface="Consolas" panose="020B0609020204030204" pitchFamily="49" charset="0"/>
              </a:rPr>
              <a:t> = </a:t>
            </a:r>
            <a:r>
              <a:rPr lang="es-ES" sz="1400" b="1" dirty="0">
                <a:solidFill>
                  <a:srgbClr val="6A3E3E"/>
                </a:solidFill>
                <a:latin typeface="Consolas" panose="020B0609020204030204" pitchFamily="49" charset="0"/>
              </a:rPr>
              <a:t>lado2</a:t>
            </a:r>
            <a:r>
              <a:rPr lang="es-ES" sz="1400" b="1"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b="1" dirty="0">
                <a:solidFill>
                  <a:srgbClr val="7F0055"/>
                </a:solidFill>
                <a:latin typeface="Consolas" panose="020B0609020204030204" pitchFamily="49" charset="0"/>
              </a:rPr>
              <a:t>this</a:t>
            </a:r>
            <a:r>
              <a:rPr lang="es-ES" sz="1400" b="1" dirty="0">
                <a:solidFill>
                  <a:srgbClr val="000000"/>
                </a:solidFill>
                <a:latin typeface="Consolas" panose="020B0609020204030204" pitchFamily="49" charset="0"/>
              </a:rPr>
              <a:t>.</a:t>
            </a:r>
            <a:r>
              <a:rPr lang="es-ES" sz="1400" b="1" dirty="0">
                <a:solidFill>
                  <a:srgbClr val="0000C0"/>
                </a:solidFill>
                <a:latin typeface="Consolas" panose="020B0609020204030204" pitchFamily="49" charset="0"/>
              </a:rPr>
              <a:t>lado3</a:t>
            </a:r>
            <a:r>
              <a:rPr lang="es-ES" sz="1400" b="1" dirty="0">
                <a:solidFill>
                  <a:srgbClr val="000000"/>
                </a:solidFill>
                <a:latin typeface="Consolas" panose="020B0609020204030204" pitchFamily="49" charset="0"/>
              </a:rPr>
              <a:t> = </a:t>
            </a:r>
            <a:r>
              <a:rPr lang="es-ES" sz="1400" b="1" dirty="0">
                <a:solidFill>
                  <a:srgbClr val="6A3E3E"/>
                </a:solidFill>
                <a:latin typeface="Consolas" panose="020B0609020204030204" pitchFamily="49" charset="0"/>
              </a:rPr>
              <a:t>lado3</a:t>
            </a:r>
            <a:r>
              <a:rPr lang="es-ES" sz="1400" b="1"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p>
          <a:p>
            <a:endParaRPr lang="es-ES" sz="1400" dirty="0">
              <a:latin typeface="Consolas" panose="020B0609020204030204" pitchFamily="49" charset="0"/>
            </a:endParaRPr>
          </a:p>
          <a:p>
            <a:r>
              <a:rPr lang="es-ES" sz="1400" dirty="0" smtClean="0">
                <a:solidFill>
                  <a:srgbClr val="000000"/>
                </a:solidFill>
                <a:latin typeface="Consolas" panose="020B0609020204030204" pitchFamily="49" charset="0"/>
              </a:rPr>
              <a:t>   </a:t>
            </a:r>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    </a:t>
            </a:r>
            <a:r>
              <a:rPr lang="es-ES" sz="1400" dirty="0">
                <a:solidFill>
                  <a:srgbClr val="3F7F5F"/>
                </a:solidFill>
                <a:latin typeface="Consolas" panose="020B0609020204030204" pitchFamily="49" charset="0"/>
              </a:rPr>
              <a:t>//</a:t>
            </a:r>
            <a:r>
              <a:rPr lang="es-ES" sz="1400" u="sng" dirty="0">
                <a:solidFill>
                  <a:srgbClr val="3F7F5F"/>
                </a:solidFill>
                <a:latin typeface="Consolas" panose="020B0609020204030204" pitchFamily="49" charset="0"/>
              </a:rPr>
              <a:t>Implementación del método abstracto </a:t>
            </a:r>
            <a:r>
              <a:rPr lang="es-ES" sz="1400" u="sng" dirty="0" err="1">
                <a:solidFill>
                  <a:srgbClr val="3F7F5F"/>
                </a:solidFill>
                <a:latin typeface="Consolas" panose="020B0609020204030204" pitchFamily="49" charset="0"/>
              </a:rPr>
              <a:t>area</a:t>
            </a:r>
            <a:r>
              <a:rPr lang="es-ES" sz="1400" u="sng" dirty="0">
                <a:solidFill>
                  <a:srgbClr val="3F7F5F"/>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a:solidFill>
                  <a:srgbClr val="3F7F5F"/>
                </a:solidFill>
                <a:latin typeface="Consolas" panose="020B0609020204030204" pitchFamily="49" charset="0"/>
              </a:rPr>
              <a:t>//</a:t>
            </a:r>
            <a:r>
              <a:rPr lang="es-ES" sz="1400" u="sng" dirty="0">
                <a:solidFill>
                  <a:srgbClr val="3F7F5F"/>
                </a:solidFill>
                <a:latin typeface="Consolas" panose="020B0609020204030204" pitchFamily="49" charset="0"/>
              </a:rPr>
              <a:t>heredado de la clase Polígono</a:t>
            </a:r>
          </a:p>
          <a:p>
            <a:r>
              <a:rPr lang="es-ES" sz="1400" dirty="0">
                <a:solidFill>
                  <a:srgbClr val="000000"/>
                </a:solidFill>
                <a:latin typeface="Consolas" panose="020B0609020204030204" pitchFamily="49" charset="0"/>
              </a:rPr>
              <a:t>    </a:t>
            </a:r>
            <a:r>
              <a:rPr lang="es-ES" sz="1400" dirty="0">
                <a:solidFill>
                  <a:srgbClr val="646464"/>
                </a:solidFill>
                <a:latin typeface="Consolas" panose="020B0609020204030204" pitchFamily="49" charset="0"/>
              </a:rPr>
              <a:t>@</a:t>
            </a:r>
            <a:r>
              <a:rPr lang="es-ES" sz="1400" dirty="0" err="1">
                <a:solidFill>
                  <a:srgbClr val="646464"/>
                </a:solidFill>
                <a:latin typeface="Consolas" panose="020B0609020204030204" pitchFamily="49" charset="0"/>
              </a:rPr>
              <a:t>Override</a:t>
            </a:r>
            <a:endParaRPr lang="es-ES" sz="1400" dirty="0">
              <a:solidFill>
                <a:srgbClr val="646464"/>
              </a:solidFill>
              <a:latin typeface="Consolas" panose="020B0609020204030204" pitchFamily="49" charset="0"/>
            </a:endParaRPr>
          </a:p>
          <a:p>
            <a:r>
              <a:rPr lang="es-ES" sz="1400"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public</a:t>
            </a:r>
            <a:r>
              <a:rPr lang="es-ES" sz="1400" b="1"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double</a:t>
            </a:r>
            <a:r>
              <a:rPr lang="es-ES" sz="1400" b="1" dirty="0">
                <a:solidFill>
                  <a:srgbClr val="000000"/>
                </a:solidFill>
                <a:latin typeface="Consolas" panose="020B0609020204030204" pitchFamily="49" charset="0"/>
              </a:rPr>
              <a:t> </a:t>
            </a:r>
            <a:r>
              <a:rPr lang="es-ES" sz="1400" b="1" dirty="0" err="1">
                <a:solidFill>
                  <a:srgbClr val="000000"/>
                </a:solidFill>
                <a:latin typeface="Consolas" panose="020B0609020204030204" pitchFamily="49" charset="0"/>
              </a:rPr>
              <a:t>area</a:t>
            </a:r>
            <a:r>
              <a:rPr lang="es-ES" sz="1400" b="1"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b="1" dirty="0" err="1">
                <a:solidFill>
                  <a:srgbClr val="7F0055"/>
                </a:solidFill>
                <a:latin typeface="Consolas" panose="020B0609020204030204" pitchFamily="49" charset="0"/>
              </a:rPr>
              <a:t>double</a:t>
            </a:r>
            <a:r>
              <a:rPr lang="es-ES" sz="1400" b="1" dirty="0">
                <a:solidFill>
                  <a:srgbClr val="000000"/>
                </a:solidFill>
                <a:latin typeface="Consolas" panose="020B0609020204030204" pitchFamily="49" charset="0"/>
              </a:rPr>
              <a:t> </a:t>
            </a:r>
            <a:r>
              <a:rPr lang="es-ES" sz="1400" b="1" dirty="0">
                <a:solidFill>
                  <a:srgbClr val="6A3E3E"/>
                </a:solidFill>
                <a:latin typeface="Consolas" panose="020B0609020204030204" pitchFamily="49" charset="0"/>
              </a:rPr>
              <a:t>p</a:t>
            </a:r>
            <a:r>
              <a:rPr lang="es-ES" sz="1400" b="1" dirty="0">
                <a:solidFill>
                  <a:srgbClr val="000000"/>
                </a:solidFill>
                <a:latin typeface="Consolas" panose="020B0609020204030204" pitchFamily="49" charset="0"/>
              </a:rPr>
              <a:t> = (</a:t>
            </a:r>
            <a:r>
              <a:rPr lang="es-ES" sz="1400" b="1" dirty="0">
                <a:solidFill>
                  <a:srgbClr val="0000C0"/>
                </a:solidFill>
                <a:latin typeface="Consolas" panose="020B0609020204030204" pitchFamily="49" charset="0"/>
              </a:rPr>
              <a:t>lado1</a:t>
            </a:r>
            <a:r>
              <a:rPr lang="es-ES" sz="1400" b="1" dirty="0">
                <a:solidFill>
                  <a:srgbClr val="000000"/>
                </a:solidFill>
                <a:latin typeface="Consolas" panose="020B0609020204030204" pitchFamily="49" charset="0"/>
              </a:rPr>
              <a:t>+</a:t>
            </a:r>
            <a:r>
              <a:rPr lang="es-ES" sz="1400" b="1" dirty="0">
                <a:solidFill>
                  <a:srgbClr val="0000C0"/>
                </a:solidFill>
                <a:latin typeface="Consolas" panose="020B0609020204030204" pitchFamily="49" charset="0"/>
              </a:rPr>
              <a:t>lado2</a:t>
            </a:r>
            <a:r>
              <a:rPr lang="es-ES" sz="1400" b="1" dirty="0">
                <a:solidFill>
                  <a:srgbClr val="000000"/>
                </a:solidFill>
                <a:latin typeface="Consolas" panose="020B0609020204030204" pitchFamily="49" charset="0"/>
              </a:rPr>
              <a:t>+</a:t>
            </a:r>
            <a:r>
              <a:rPr lang="es-ES" sz="1400" b="1" dirty="0">
                <a:solidFill>
                  <a:srgbClr val="0000C0"/>
                </a:solidFill>
                <a:latin typeface="Consolas" panose="020B0609020204030204" pitchFamily="49" charset="0"/>
              </a:rPr>
              <a:t>lado3</a:t>
            </a:r>
            <a:r>
              <a:rPr lang="es-ES" sz="1400" b="1" dirty="0">
                <a:solidFill>
                  <a:srgbClr val="000000"/>
                </a:solidFill>
                <a:latin typeface="Consolas" panose="020B0609020204030204" pitchFamily="49" charset="0"/>
              </a:rPr>
              <a:t>)/2;</a:t>
            </a:r>
          </a:p>
          <a:p>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return</a:t>
            </a:r>
            <a:r>
              <a:rPr lang="pt-BR" sz="1400" b="1" dirty="0">
                <a:solidFill>
                  <a:srgbClr val="000000"/>
                </a:solidFill>
                <a:latin typeface="Consolas" panose="020B0609020204030204" pitchFamily="49" charset="0"/>
              </a:rPr>
              <a:t> </a:t>
            </a:r>
            <a:r>
              <a:rPr lang="pt-BR" sz="1400" b="1" dirty="0" err="1">
                <a:solidFill>
                  <a:srgbClr val="000000"/>
                </a:solidFill>
                <a:latin typeface="Consolas" panose="020B0609020204030204" pitchFamily="49" charset="0"/>
              </a:rPr>
              <a:t>Math.</a:t>
            </a:r>
            <a:r>
              <a:rPr lang="pt-BR" sz="1400" b="1" i="1" dirty="0" err="1">
                <a:solidFill>
                  <a:srgbClr val="000000"/>
                </a:solidFill>
                <a:latin typeface="Consolas" panose="020B0609020204030204" pitchFamily="49" charset="0"/>
              </a:rPr>
              <a:t>sqrt</a:t>
            </a:r>
            <a:r>
              <a:rPr lang="pt-BR" sz="1400" b="1" i="1" dirty="0">
                <a:solidFill>
                  <a:srgbClr val="000000"/>
                </a:solidFill>
                <a:latin typeface="Consolas" panose="020B0609020204030204" pitchFamily="49" charset="0"/>
              </a:rPr>
              <a:t>(</a:t>
            </a:r>
            <a:r>
              <a:rPr lang="pt-BR" sz="1400" b="1" i="1" dirty="0">
                <a:solidFill>
                  <a:srgbClr val="6A3E3E"/>
                </a:solidFill>
                <a:latin typeface="Consolas" panose="020B0609020204030204" pitchFamily="49" charset="0"/>
              </a:rPr>
              <a:t>p</a:t>
            </a:r>
            <a:r>
              <a:rPr lang="pt-BR" sz="1400" b="1" i="1" dirty="0">
                <a:solidFill>
                  <a:srgbClr val="000000"/>
                </a:solidFill>
                <a:latin typeface="Consolas" panose="020B0609020204030204" pitchFamily="49" charset="0"/>
              </a:rPr>
              <a:t> * (</a:t>
            </a:r>
            <a:r>
              <a:rPr lang="pt-BR" sz="1400" b="1" i="1" dirty="0">
                <a:solidFill>
                  <a:srgbClr val="6A3E3E"/>
                </a:solidFill>
                <a:latin typeface="Consolas" panose="020B0609020204030204" pitchFamily="49" charset="0"/>
              </a:rPr>
              <a:t>p</a:t>
            </a:r>
            <a:r>
              <a:rPr lang="pt-BR" sz="1400" b="1" i="1" dirty="0">
                <a:solidFill>
                  <a:srgbClr val="000000"/>
                </a:solidFill>
                <a:latin typeface="Consolas" panose="020B0609020204030204" pitchFamily="49" charset="0"/>
              </a:rPr>
              <a:t>-</a:t>
            </a:r>
            <a:r>
              <a:rPr lang="pt-BR" sz="1400" b="1" i="1" dirty="0">
                <a:solidFill>
                  <a:srgbClr val="0000C0"/>
                </a:solidFill>
                <a:latin typeface="Consolas" panose="020B0609020204030204" pitchFamily="49" charset="0"/>
              </a:rPr>
              <a:t>lado1</a:t>
            </a:r>
            <a:r>
              <a:rPr lang="pt-BR" sz="1400" b="1" i="1" dirty="0">
                <a:solidFill>
                  <a:srgbClr val="000000"/>
                </a:solidFill>
                <a:latin typeface="Consolas" panose="020B0609020204030204" pitchFamily="49" charset="0"/>
              </a:rPr>
              <a:t>) * (</a:t>
            </a:r>
            <a:r>
              <a:rPr lang="pt-BR" sz="1400" b="1" i="1" dirty="0">
                <a:solidFill>
                  <a:srgbClr val="6A3E3E"/>
                </a:solidFill>
                <a:latin typeface="Consolas" panose="020B0609020204030204" pitchFamily="49" charset="0"/>
              </a:rPr>
              <a:t>p</a:t>
            </a:r>
            <a:r>
              <a:rPr lang="pt-BR" sz="1400" b="1" i="1" dirty="0">
                <a:solidFill>
                  <a:srgbClr val="000000"/>
                </a:solidFill>
                <a:latin typeface="Consolas" panose="020B0609020204030204" pitchFamily="49" charset="0"/>
              </a:rPr>
              <a:t>-</a:t>
            </a:r>
            <a:r>
              <a:rPr lang="pt-BR" sz="1400" b="1" i="1" dirty="0">
                <a:solidFill>
                  <a:srgbClr val="0000C0"/>
                </a:solidFill>
                <a:latin typeface="Consolas" panose="020B0609020204030204" pitchFamily="49" charset="0"/>
              </a:rPr>
              <a:t>lado2</a:t>
            </a:r>
            <a:r>
              <a:rPr lang="pt-BR" sz="1400" b="1" i="1" dirty="0">
                <a:solidFill>
                  <a:srgbClr val="000000"/>
                </a:solidFill>
                <a:latin typeface="Consolas" panose="020B0609020204030204" pitchFamily="49" charset="0"/>
              </a:rPr>
              <a:t>) * (</a:t>
            </a:r>
            <a:r>
              <a:rPr lang="pt-BR" sz="1400" b="1" i="1" dirty="0">
                <a:solidFill>
                  <a:srgbClr val="6A3E3E"/>
                </a:solidFill>
                <a:latin typeface="Consolas" panose="020B0609020204030204" pitchFamily="49" charset="0"/>
              </a:rPr>
              <a:t>p</a:t>
            </a:r>
            <a:r>
              <a:rPr lang="pt-BR" sz="1400" b="1" i="1" dirty="0">
                <a:solidFill>
                  <a:srgbClr val="000000"/>
                </a:solidFill>
                <a:latin typeface="Consolas" panose="020B0609020204030204" pitchFamily="49" charset="0"/>
              </a:rPr>
              <a:t>-</a:t>
            </a:r>
            <a:r>
              <a:rPr lang="pt-BR" sz="1400" b="1" i="1" dirty="0">
                <a:solidFill>
                  <a:srgbClr val="0000C0"/>
                </a:solidFill>
                <a:latin typeface="Consolas" panose="020B0609020204030204" pitchFamily="49" charset="0"/>
              </a:rPr>
              <a:t>lado3</a:t>
            </a:r>
            <a:r>
              <a:rPr lang="pt-BR" sz="1400" b="1" i="1" dirty="0">
                <a:solidFill>
                  <a:srgbClr val="000000"/>
                </a:solidFill>
                <a:latin typeface="Consolas" panose="020B0609020204030204" pitchFamily="49" charset="0"/>
              </a:rPr>
              <a:t>));                                                  </a:t>
            </a:r>
          </a:p>
          <a:p>
            <a:r>
              <a:rPr lang="es-ES" sz="1400" dirty="0">
                <a:solidFill>
                  <a:srgbClr val="000000"/>
                </a:solidFill>
                <a:latin typeface="Consolas" panose="020B0609020204030204" pitchFamily="49" charset="0"/>
              </a:rPr>
              <a:t>    }</a:t>
            </a:r>
          </a:p>
          <a:p>
            <a:r>
              <a:rPr lang="es-ES" sz="1400" dirty="0">
                <a:solidFill>
                  <a:srgbClr val="000000"/>
                </a:solidFill>
                <a:latin typeface="Consolas" panose="020B0609020204030204" pitchFamily="49" charset="0"/>
              </a:rPr>
              <a:t>}</a:t>
            </a:r>
            <a:endParaRPr lang="es-ES" sz="1400" dirty="0" smtClean="0"/>
          </a:p>
        </p:txBody>
      </p:sp>
    </p:spTree>
    <p:extLst>
      <p:ext uri="{BB962C8B-B14F-4D97-AF65-F5344CB8AC3E}">
        <p14:creationId xmlns:p14="http://schemas.microsoft.com/office/powerpoint/2010/main" val="107630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579421" y="359452"/>
            <a:ext cx="8369930" cy="4493538"/>
          </a:xfrm>
          <a:prstGeom prst="rect">
            <a:avLst/>
          </a:prstGeom>
        </p:spPr>
        <p:txBody>
          <a:bodyPr wrap="square">
            <a:spAutoFit/>
          </a:bodyPr>
          <a:lstStyle/>
          <a:p>
            <a:pPr algn="ctr"/>
            <a:r>
              <a:rPr lang="es-ES" b="1" dirty="0" smtClean="0"/>
              <a:t>HERENCIA</a:t>
            </a:r>
          </a:p>
          <a:p>
            <a:pPr algn="ctr"/>
            <a:endParaRPr lang="es-ES" b="1" dirty="0"/>
          </a:p>
          <a:p>
            <a:pPr algn="ctr"/>
            <a:endParaRPr lang="es-ES" b="1" dirty="0" smtClean="0"/>
          </a:p>
          <a:p>
            <a:r>
              <a:rPr lang="es-ES" sz="1600" dirty="0"/>
              <a:t>La herencia es un pilar importante de OOP (Programación Orientada a Objetos). Es el mecanismo en Java por el cual una clase permite heredar las características (atributos y métodos) de otra clase</a:t>
            </a:r>
            <a:r>
              <a:rPr lang="es-ES" sz="1600" dirty="0" smtClean="0"/>
              <a:t>.</a:t>
            </a:r>
            <a:endParaRPr lang="es-ES" sz="1600" dirty="0"/>
          </a:p>
          <a:p>
            <a:r>
              <a:rPr lang="es-ES" sz="1600" dirty="0"/>
              <a:t>En el lenguaje de Java, una clase que se hereda se denomina </a:t>
            </a:r>
            <a:r>
              <a:rPr lang="es-ES" sz="1600" b="1" dirty="0"/>
              <a:t>superclase</a:t>
            </a:r>
            <a:r>
              <a:rPr lang="es-ES" sz="1600" dirty="0"/>
              <a:t>. La clase que hereda se llama </a:t>
            </a:r>
            <a:r>
              <a:rPr lang="es-ES" sz="1600" b="1" dirty="0"/>
              <a:t>subclase</a:t>
            </a:r>
            <a:r>
              <a:rPr lang="es-ES" sz="1600" dirty="0"/>
              <a:t>. Por lo tanto, una subclase es una versión especializada de una superclase. Hereda todas las variables y métodos definidos por la superclase y agrega sus propios elementos únicos</a:t>
            </a:r>
            <a:r>
              <a:rPr lang="es-ES" sz="1600" dirty="0" smtClean="0"/>
              <a:t>.</a:t>
            </a:r>
          </a:p>
          <a:p>
            <a:endParaRPr lang="es-ES" sz="1600" dirty="0"/>
          </a:p>
          <a:p>
            <a:endParaRPr lang="es-ES" sz="1600" dirty="0" smtClean="0"/>
          </a:p>
          <a:p>
            <a:endParaRPr lang="es-ES" sz="1600" dirty="0"/>
          </a:p>
          <a:p>
            <a:endParaRPr lang="es-ES" b="1" dirty="0"/>
          </a:p>
          <a:p>
            <a:endParaRPr lang="es-ES" dirty="0"/>
          </a:p>
          <a:p>
            <a:endParaRPr lang="en-US" dirty="0" smtClean="0"/>
          </a:p>
          <a:p>
            <a:endParaRPr lang="es-ES" dirty="0"/>
          </a:p>
        </p:txBody>
      </p:sp>
      <p:pic>
        <p:nvPicPr>
          <p:cNvPr id="6" name="Imagen 5"/>
          <p:cNvPicPr>
            <a:picLocks noChangeAspect="1"/>
          </p:cNvPicPr>
          <p:nvPr/>
        </p:nvPicPr>
        <p:blipFill>
          <a:blip r:embed="rId3"/>
          <a:stretch>
            <a:fillRect/>
          </a:stretch>
        </p:blipFill>
        <p:spPr>
          <a:xfrm>
            <a:off x="2338872" y="3719183"/>
            <a:ext cx="1562100" cy="1847850"/>
          </a:xfrm>
          <a:prstGeom prst="rect">
            <a:avLst/>
          </a:prstGeom>
        </p:spPr>
      </p:pic>
      <p:pic>
        <p:nvPicPr>
          <p:cNvPr id="7" name="Imagen 6"/>
          <p:cNvPicPr>
            <a:picLocks noChangeAspect="1"/>
          </p:cNvPicPr>
          <p:nvPr/>
        </p:nvPicPr>
        <p:blipFill>
          <a:blip r:embed="rId4"/>
          <a:stretch>
            <a:fillRect/>
          </a:stretch>
        </p:blipFill>
        <p:spPr>
          <a:xfrm>
            <a:off x="5147450" y="3719183"/>
            <a:ext cx="1685925" cy="1828800"/>
          </a:xfrm>
          <a:prstGeom prst="rect">
            <a:avLst/>
          </a:prstGeom>
        </p:spPr>
      </p:pic>
    </p:spTree>
    <p:extLst>
      <p:ext uri="{BB962C8B-B14F-4D97-AF65-F5344CB8AC3E}">
        <p14:creationId xmlns:p14="http://schemas.microsoft.com/office/powerpoint/2010/main" val="75442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950614" y="1324210"/>
            <a:ext cx="7582277" cy="5016758"/>
          </a:xfrm>
          <a:prstGeom prst="rect">
            <a:avLst/>
          </a:prstGeom>
        </p:spPr>
        <p:txBody>
          <a:bodyPr wrap="square">
            <a:spAutoFit/>
          </a:bodyPr>
          <a:lstStyle/>
          <a:p>
            <a:r>
              <a:rPr lang="es-ES" sz="1600" b="1" dirty="0"/>
              <a:t>Terminología importante</a:t>
            </a:r>
            <a:endParaRPr lang="es-ES" sz="1600" dirty="0"/>
          </a:p>
          <a:p>
            <a:r>
              <a:rPr lang="es-ES" sz="1600" b="1" dirty="0"/>
              <a:t>Superclase</a:t>
            </a:r>
            <a:r>
              <a:rPr lang="es-ES" sz="1600" dirty="0"/>
              <a:t>: la clase cuyas características se heredan se conoce como superclase (o una clase base o una clase </a:t>
            </a:r>
            <a:r>
              <a:rPr lang="es-ES" sz="1600" dirty="0" smtClean="0"/>
              <a:t>principal o padre).</a:t>
            </a:r>
            <a:endParaRPr lang="es-ES" sz="1600" dirty="0"/>
          </a:p>
          <a:p>
            <a:r>
              <a:rPr lang="es-ES" sz="1600" b="1" dirty="0"/>
              <a:t>Subclase</a:t>
            </a:r>
            <a:r>
              <a:rPr lang="es-ES" sz="1600" dirty="0"/>
              <a:t>: la clase que hereda la otra clase se conoce como subclase (o una clase derivada, clase extendida o clase hija). La subclase puede agregar sus propios campos y métodos además de los campos y métodos de la superclase.</a:t>
            </a:r>
          </a:p>
          <a:p>
            <a:r>
              <a:rPr lang="es-ES" sz="1600" b="1" dirty="0"/>
              <a:t>Reutilización</a:t>
            </a:r>
            <a:r>
              <a:rPr lang="es-ES" sz="1600" dirty="0"/>
              <a:t>: la herencia respalda el concepto de “reutilización”, es decir, cuando queremos crear una clase nueva y ya hay una clase que incluye parte del código que queremos, podemos derivar nuestra nueva clase de la clase existente. Al hacer esto, estamos reutilizando los campos/atributos y métodos de la clase existente.</a:t>
            </a:r>
          </a:p>
          <a:p>
            <a:endParaRPr lang="es-ES" sz="1600" b="1" dirty="0" smtClean="0"/>
          </a:p>
          <a:p>
            <a:r>
              <a:rPr lang="es-ES" sz="1600" b="1" dirty="0" smtClean="0"/>
              <a:t>1</a:t>
            </a:r>
            <a:r>
              <a:rPr lang="es-ES" sz="1600" b="1" dirty="0"/>
              <a:t>. Concepto de Herencia</a:t>
            </a:r>
          </a:p>
          <a:p>
            <a:r>
              <a:rPr lang="es-ES" sz="1600" b="1" dirty="0"/>
              <a:t>1.1 ¿Qué es Herencia?</a:t>
            </a:r>
          </a:p>
          <a:p>
            <a:r>
              <a:rPr lang="es-ES" sz="1600" dirty="0"/>
              <a:t>Podemos definir la herencia como la capacidad de crear clases que adquieren de manera automática los miembros (atributos y métodos) de otras clases que ya existen, pudiendo al mismo tiempo añadir atributos y métodos propios.</a:t>
            </a:r>
          </a:p>
          <a:p>
            <a:endParaRPr lang="es-ES" sz="1600" dirty="0"/>
          </a:p>
        </p:txBody>
      </p:sp>
    </p:spTree>
    <p:extLst>
      <p:ext uri="{BB962C8B-B14F-4D97-AF65-F5344CB8AC3E}">
        <p14:creationId xmlns:p14="http://schemas.microsoft.com/office/powerpoint/2010/main" val="2065392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299172" y="409810"/>
            <a:ext cx="7582277" cy="5509200"/>
          </a:xfrm>
          <a:prstGeom prst="rect">
            <a:avLst/>
          </a:prstGeom>
        </p:spPr>
        <p:txBody>
          <a:bodyPr wrap="square">
            <a:spAutoFit/>
          </a:bodyPr>
          <a:lstStyle/>
          <a:p>
            <a:r>
              <a:rPr lang="es-ES" sz="1600" dirty="0"/>
              <a:t>Java soporta la herencia permitiendo una clase a incorporar otra clase en su declaración. Esto se hace mediante el uso de la palabra clave </a:t>
            </a:r>
            <a:r>
              <a:rPr lang="es-ES" sz="1600" b="1" dirty="0" err="1"/>
              <a:t>extends</a:t>
            </a:r>
            <a:r>
              <a:rPr lang="es-ES" sz="1600" dirty="0"/>
              <a:t>. Por lo tanto, la subclase se añade (se extiende) a la superclase.</a:t>
            </a:r>
          </a:p>
          <a:p>
            <a:endParaRPr lang="es-ES" sz="1600" b="1" dirty="0"/>
          </a:p>
          <a:p>
            <a:r>
              <a:rPr lang="es-ES" sz="1600" b="1" dirty="0"/>
              <a:t>Ventajas de la Herencia</a:t>
            </a:r>
          </a:p>
          <a:p>
            <a:endParaRPr lang="es-ES" sz="1600" b="1" dirty="0"/>
          </a:p>
          <a:p>
            <a:r>
              <a:rPr lang="es-ES" sz="1600" dirty="0"/>
              <a:t>Entre las principales ventajas que ofrece la herencia en el desarrollo de aplicaciones, están:</a:t>
            </a:r>
          </a:p>
          <a:p>
            <a:endParaRPr lang="es-ES" sz="1600" b="1" dirty="0"/>
          </a:p>
          <a:p>
            <a:r>
              <a:rPr lang="es-ES" sz="1600" b="1" dirty="0"/>
              <a:t>Reutilización del código:</a:t>
            </a:r>
            <a:r>
              <a:rPr lang="es-ES" sz="1600" dirty="0"/>
              <a:t> En aquellos casos donde se necesita crear una clase que, además de otros propios, deba incluir los métodos definidos en otra, la herencia evita tener que reescribir todos esos métodos en la nueva clase</a:t>
            </a:r>
            <a:r>
              <a:rPr lang="es-ES" sz="1600" b="1" dirty="0"/>
              <a:t>.</a:t>
            </a:r>
          </a:p>
          <a:p>
            <a:endParaRPr lang="es-ES" sz="1600" b="1" dirty="0" smtClean="0"/>
          </a:p>
          <a:p>
            <a:r>
              <a:rPr lang="es-ES" sz="1600" b="1" dirty="0" smtClean="0"/>
              <a:t>Mantenimiento </a:t>
            </a:r>
            <a:r>
              <a:rPr lang="es-ES" sz="1600" b="1" dirty="0"/>
              <a:t>de aplicaciones existentes: </a:t>
            </a:r>
            <a:r>
              <a:rPr lang="es-ES" sz="1600" dirty="0"/>
              <a:t>Utilizando la herencia, si tenemos una clase con una determinada funcionalidad y tenemos la necesidad de ampliar dicha funcionalidad, no necesitamos modificar la clase existente (la cual se puede seguir utilizando para el tipo de programa para la que fue diseñada) sino que podemos crear una clase que herede a la primera, adquiriendo toda su funcionalidad y añadiendo la suya propia</a:t>
            </a:r>
            <a:r>
              <a:rPr lang="es-ES" sz="1600" dirty="0" smtClean="0"/>
              <a:t>.</a:t>
            </a:r>
          </a:p>
          <a:p>
            <a:endParaRPr lang="es-ES" sz="1600" b="1" dirty="0"/>
          </a:p>
        </p:txBody>
      </p:sp>
    </p:spTree>
    <p:extLst>
      <p:ext uri="{BB962C8B-B14F-4D97-AF65-F5344CB8AC3E}">
        <p14:creationId xmlns:p14="http://schemas.microsoft.com/office/powerpoint/2010/main" val="243530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000408" y="1351370"/>
            <a:ext cx="7582277" cy="4770537"/>
          </a:xfrm>
          <a:prstGeom prst="rect">
            <a:avLst/>
          </a:prstGeom>
        </p:spPr>
        <p:txBody>
          <a:bodyPr wrap="square">
            <a:spAutoFit/>
          </a:bodyPr>
          <a:lstStyle/>
          <a:p>
            <a:r>
              <a:rPr lang="es-ES" sz="1600" b="1" dirty="0"/>
              <a:t>CARACTERÍSTICAS DE LAS CLASES </a:t>
            </a:r>
            <a:r>
              <a:rPr lang="es-ES" sz="1600" b="1" dirty="0" smtClean="0"/>
              <a:t>DERIVADAS</a:t>
            </a:r>
          </a:p>
          <a:p>
            <a:endParaRPr lang="es-ES" sz="1600" b="1" dirty="0"/>
          </a:p>
          <a:p>
            <a:pPr marL="285750" indent="-285750">
              <a:buFont typeface="Arial" panose="020B0604020202020204" pitchFamily="34" charset="0"/>
              <a:buChar char="•"/>
            </a:pPr>
            <a:r>
              <a:rPr lang="es-ES" sz="1600" dirty="0"/>
              <a:t>Una clase derivada hereda de la clase base sus componentes (atributos y métodos</a:t>
            </a:r>
            <a:r>
              <a:rPr lang="es-ES" sz="1600" dirty="0" smtClean="0"/>
              <a:t>).</a:t>
            </a:r>
            <a:endParaRPr lang="es-ES" sz="1600" dirty="0"/>
          </a:p>
          <a:p>
            <a:pPr marL="285750" indent="-285750">
              <a:buFont typeface="Arial" panose="020B0604020202020204" pitchFamily="34" charset="0"/>
              <a:buChar char="•"/>
            </a:pPr>
            <a:r>
              <a:rPr lang="es-ES" sz="1600" dirty="0"/>
              <a:t>Los constructores no se heredan. Las clases derivadas deberán implementar sus propios constructores.</a:t>
            </a:r>
          </a:p>
          <a:p>
            <a:pPr marL="285750" indent="-285750">
              <a:buFont typeface="Arial" panose="020B0604020202020204" pitchFamily="34" charset="0"/>
              <a:buChar char="•"/>
            </a:pPr>
            <a:r>
              <a:rPr lang="es-ES" sz="1600" dirty="0"/>
              <a:t>Una clase derivada puede acceder a los miembros públicos y protegidos de la clase base como si fuesen miembros propios.</a:t>
            </a:r>
          </a:p>
          <a:p>
            <a:pPr marL="285750" indent="-285750">
              <a:buFont typeface="Arial" panose="020B0604020202020204" pitchFamily="34" charset="0"/>
              <a:buChar char="•"/>
            </a:pPr>
            <a:r>
              <a:rPr lang="es-ES" sz="1600" dirty="0"/>
              <a:t>Una clase derivada no tiene acceso a los miembros privados de la clase base. Deberá acceder a través de métodos heredados de la clase base.</a:t>
            </a:r>
          </a:p>
          <a:p>
            <a:pPr marL="285750" indent="-285750">
              <a:buFont typeface="Arial" panose="020B0604020202020204" pitchFamily="34" charset="0"/>
              <a:buChar char="•"/>
            </a:pPr>
            <a:r>
              <a:rPr lang="es-ES" sz="1600" dirty="0"/>
              <a:t>Si se necesita tener acceso directo a los miembros privados de la clase base se deben declarar </a:t>
            </a:r>
            <a:r>
              <a:rPr lang="es-ES" sz="1600" dirty="0" err="1"/>
              <a:t>protected</a:t>
            </a:r>
            <a:r>
              <a:rPr lang="es-ES" sz="1600" dirty="0"/>
              <a:t> en lugar de </a:t>
            </a:r>
            <a:r>
              <a:rPr lang="es-ES" sz="1600" dirty="0" err="1"/>
              <a:t>private</a:t>
            </a:r>
            <a:r>
              <a:rPr lang="es-ES" sz="1600" dirty="0"/>
              <a:t> en la clase base.</a:t>
            </a:r>
          </a:p>
          <a:p>
            <a:pPr marL="285750" indent="-285750">
              <a:buFont typeface="Arial" panose="020B0604020202020204" pitchFamily="34" charset="0"/>
              <a:buChar char="•"/>
            </a:pPr>
            <a:r>
              <a:rPr lang="es-ES" sz="1600" dirty="0"/>
              <a:t>Una clase derivada puede añadir a los miembros heredados, sus propios atributos y métodos (extender la funcionalidad de la clase).</a:t>
            </a:r>
          </a:p>
          <a:p>
            <a:pPr marL="285750" indent="-285750">
              <a:buFont typeface="Arial" panose="020B0604020202020204" pitchFamily="34" charset="0"/>
              <a:buChar char="•"/>
            </a:pPr>
            <a:r>
              <a:rPr lang="es-ES" sz="1600" dirty="0"/>
              <a:t>También puede modificar los métodos heredados (especializar el comportamiento de la clase base</a:t>
            </a:r>
            <a:r>
              <a:rPr lang="es-ES" sz="1600" dirty="0" smtClean="0"/>
              <a:t>).</a:t>
            </a:r>
          </a:p>
          <a:p>
            <a:pPr marL="285750" indent="-285750">
              <a:buFont typeface="Arial" panose="020B0604020202020204" pitchFamily="34" charset="0"/>
              <a:buChar char="•"/>
            </a:pPr>
            <a:r>
              <a:rPr lang="es-ES" sz="1600" dirty="0" smtClean="0"/>
              <a:t>Una </a:t>
            </a:r>
            <a:r>
              <a:rPr lang="es-ES" sz="1600" dirty="0"/>
              <a:t>clase derivada puede, a su vez, ser una clase base, dando lugar a una jerarquía de clases. </a:t>
            </a:r>
            <a:endParaRPr lang="es-ES" sz="1600" b="1" dirty="0"/>
          </a:p>
        </p:txBody>
      </p:sp>
    </p:spTree>
    <p:extLst>
      <p:ext uri="{BB962C8B-B14F-4D97-AF65-F5344CB8AC3E}">
        <p14:creationId xmlns:p14="http://schemas.microsoft.com/office/powerpoint/2010/main" val="66630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48240" y="2061691"/>
            <a:ext cx="8591550" cy="2752725"/>
          </a:xfrm>
          <a:prstGeom prst="rect">
            <a:avLst/>
          </a:prstGeom>
        </p:spPr>
      </p:pic>
    </p:spTree>
    <p:extLst>
      <p:ext uri="{BB962C8B-B14F-4D97-AF65-F5344CB8AC3E}">
        <p14:creationId xmlns:p14="http://schemas.microsoft.com/office/powerpoint/2010/main" val="402011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94162" y="745577"/>
            <a:ext cx="2710999" cy="369332"/>
          </a:xfrm>
          <a:prstGeom prst="rect">
            <a:avLst/>
          </a:prstGeom>
        </p:spPr>
        <p:txBody>
          <a:bodyPr wrap="none">
            <a:spAutoFit/>
          </a:bodyPr>
          <a:lstStyle/>
          <a:p>
            <a:r>
              <a:rPr lang="es-ES" dirty="0" smtClean="0"/>
              <a:t>Ejemplo de herencia: </a:t>
            </a:r>
            <a:endParaRPr lang="es-ES" dirty="0"/>
          </a:p>
        </p:txBody>
      </p:sp>
      <p:pic>
        <p:nvPicPr>
          <p:cNvPr id="3" name="Imagen 2"/>
          <p:cNvPicPr>
            <a:picLocks noChangeAspect="1"/>
          </p:cNvPicPr>
          <p:nvPr/>
        </p:nvPicPr>
        <p:blipFill>
          <a:blip r:embed="rId2"/>
          <a:stretch>
            <a:fillRect/>
          </a:stretch>
        </p:blipFill>
        <p:spPr>
          <a:xfrm>
            <a:off x="669956" y="1685831"/>
            <a:ext cx="8185181" cy="4247799"/>
          </a:xfrm>
          <a:prstGeom prst="rect">
            <a:avLst/>
          </a:prstGeom>
        </p:spPr>
      </p:pic>
    </p:spTree>
    <p:extLst>
      <p:ext uri="{BB962C8B-B14F-4D97-AF65-F5344CB8AC3E}">
        <p14:creationId xmlns:p14="http://schemas.microsoft.com/office/powerpoint/2010/main" val="370259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77399" y="189544"/>
            <a:ext cx="6589200" cy="1280890"/>
          </a:xfrm>
        </p:spPr>
        <p:txBody>
          <a:bodyPr>
            <a:normAutofit/>
          </a:bodyPr>
          <a:lstStyle/>
          <a:p>
            <a:r>
              <a:rPr lang="es-ES" sz="1400" dirty="0">
                <a:solidFill>
                  <a:schemeClr val="tx1"/>
                </a:solidFill>
              </a:rPr>
              <a:t>Ejemplo de </a:t>
            </a:r>
            <a:r>
              <a:rPr lang="es-ES" sz="1400" dirty="0" smtClean="0">
                <a:solidFill>
                  <a:schemeClr val="tx1"/>
                </a:solidFill>
              </a:rPr>
              <a:t>herencia 2: </a:t>
            </a:r>
            <a:endParaRPr lang="es-ES" sz="1400" dirty="0">
              <a:solidFill>
                <a:schemeClr val="tx1"/>
              </a:solidFill>
            </a:endParaRPr>
          </a:p>
        </p:txBody>
      </p:sp>
      <p:pic>
        <p:nvPicPr>
          <p:cNvPr id="5" name="Imagen 4"/>
          <p:cNvPicPr>
            <a:picLocks noChangeAspect="1"/>
          </p:cNvPicPr>
          <p:nvPr/>
        </p:nvPicPr>
        <p:blipFill>
          <a:blip r:embed="rId2"/>
          <a:stretch>
            <a:fillRect/>
          </a:stretch>
        </p:blipFill>
        <p:spPr>
          <a:xfrm>
            <a:off x="2713578" y="615636"/>
            <a:ext cx="3716841" cy="6145592"/>
          </a:xfrm>
          <a:prstGeom prst="rect">
            <a:avLst/>
          </a:prstGeom>
        </p:spPr>
      </p:pic>
    </p:spTree>
    <p:extLst>
      <p:ext uri="{BB962C8B-B14F-4D97-AF65-F5344CB8AC3E}">
        <p14:creationId xmlns:p14="http://schemas.microsoft.com/office/powerpoint/2010/main" val="380046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39501" y="117693"/>
            <a:ext cx="7704499" cy="6740307"/>
          </a:xfrm>
          <a:prstGeom prst="rect">
            <a:avLst/>
          </a:prstGeom>
        </p:spPr>
        <p:txBody>
          <a:bodyPr wrap="square">
            <a:spAutoFit/>
          </a:bodyPr>
          <a:lstStyle/>
          <a:p>
            <a:r>
              <a:rPr lang="es-ES" sz="1600" b="1" dirty="0"/>
              <a:t>CLASES </a:t>
            </a:r>
            <a:r>
              <a:rPr lang="es-ES" sz="1600" b="1" dirty="0" smtClean="0"/>
              <a:t>ABSTRACTAS</a:t>
            </a:r>
          </a:p>
          <a:p>
            <a:endParaRPr lang="es-ES" sz="1600" dirty="0"/>
          </a:p>
          <a:p>
            <a:r>
              <a:rPr lang="es-ES" sz="1600" dirty="0"/>
              <a:t>Una clase abstracta es una clase que NO se puede instanciar, es decir, no se pueden crear objetos de esa clase.</a:t>
            </a:r>
          </a:p>
          <a:p>
            <a:r>
              <a:rPr lang="es-ES" sz="1600" dirty="0"/>
              <a:t>Se diseñan solo para que otras clases hereden de ella.</a:t>
            </a:r>
          </a:p>
          <a:p>
            <a:r>
              <a:rPr lang="es-ES" sz="1600" dirty="0"/>
              <a:t>La clase abstracta normalmente es la raíz de una jerarquía de clases y contendrá el comportamiento general que deben tener todas las subclases. En las clases derivadas se detalla la implementación</a:t>
            </a:r>
            <a:r>
              <a:rPr lang="es-ES" sz="1600" dirty="0" smtClean="0"/>
              <a:t>.</a:t>
            </a:r>
          </a:p>
          <a:p>
            <a:endParaRPr lang="es-ES" sz="1600" dirty="0"/>
          </a:p>
          <a:p>
            <a:r>
              <a:rPr lang="es-ES" sz="1600" dirty="0"/>
              <a:t>Las clases abstractas:</a:t>
            </a:r>
          </a:p>
          <a:p>
            <a:pPr lvl="1"/>
            <a:r>
              <a:rPr lang="es-ES" sz="1600" dirty="0" smtClean="0"/>
              <a:t>- Pueden contener cero o más métodos abstractos.</a:t>
            </a:r>
          </a:p>
          <a:p>
            <a:pPr lvl="1"/>
            <a:r>
              <a:rPr lang="es-ES" sz="1600" dirty="0" smtClean="0"/>
              <a:t>- Pueden contener métodos no abstractos.                                      </a:t>
            </a:r>
          </a:p>
          <a:p>
            <a:pPr marL="742950" lvl="1" indent="-285750">
              <a:buFontTx/>
              <a:buChar char="-"/>
            </a:pPr>
            <a:r>
              <a:rPr lang="es-ES" sz="1600" dirty="0" smtClean="0"/>
              <a:t>Pueden contener atributos.</a:t>
            </a:r>
          </a:p>
          <a:p>
            <a:pPr marL="742950" lvl="1" indent="-285750">
              <a:buFontTx/>
              <a:buChar char="-"/>
            </a:pPr>
            <a:endParaRPr lang="es-ES" sz="1600" dirty="0" smtClean="0"/>
          </a:p>
          <a:p>
            <a:r>
              <a:rPr lang="es-ES" sz="1600" dirty="0" smtClean="0"/>
              <a:t>Todas las clases que hereden de una clase abstracta deben implementar todos los métodos abstractos heredados.</a:t>
            </a:r>
          </a:p>
          <a:p>
            <a:r>
              <a:rPr lang="es-ES" sz="1600" dirty="0" smtClean="0"/>
              <a:t>Si </a:t>
            </a:r>
            <a:r>
              <a:rPr lang="es-ES" sz="1600" dirty="0"/>
              <a:t>una clase derivada de una clase abstracta no implementa algún método abstracto se convierte en abstracta y tendrá que declararse como tal (tanto la clase como los métodos que siguen siendo abstractos).</a:t>
            </a:r>
          </a:p>
          <a:p>
            <a:r>
              <a:rPr lang="es-ES" sz="1600" dirty="0"/>
              <a:t>Aunque no se pueden crear objetos de una clase abstracta, sí pueden tener constructores para inicializar sus atributos que serán invocados cuando se creen objetos de clases derivadas.</a:t>
            </a:r>
          </a:p>
          <a:p>
            <a:r>
              <a:rPr lang="es-ES" sz="1600" dirty="0"/>
              <a:t>La forma general de declarar una clase abstracta en Java es</a:t>
            </a:r>
            <a:r>
              <a:rPr lang="es-ES" sz="1600" dirty="0" smtClean="0"/>
              <a:t>:</a:t>
            </a:r>
          </a:p>
          <a:p>
            <a:endParaRPr lang="es-ES" sz="1600" dirty="0"/>
          </a:p>
          <a:p>
            <a:r>
              <a:rPr lang="es-ES" sz="1600" dirty="0"/>
              <a:t>[modificador] </a:t>
            </a:r>
            <a:r>
              <a:rPr lang="es-ES" sz="1600" dirty="0" err="1"/>
              <a:t>abstract</a:t>
            </a:r>
            <a:r>
              <a:rPr lang="es-ES" sz="1600" dirty="0"/>
              <a:t> </a:t>
            </a:r>
            <a:r>
              <a:rPr lang="es-ES" sz="1600" dirty="0" err="1"/>
              <a:t>class</a:t>
            </a:r>
            <a:r>
              <a:rPr lang="es-ES" sz="1600" dirty="0"/>
              <a:t> </a:t>
            </a:r>
            <a:r>
              <a:rPr lang="es-ES" sz="1600" dirty="0" err="1"/>
              <a:t>nombreClase</a:t>
            </a:r>
            <a:r>
              <a:rPr lang="es-ES" sz="1600" dirty="0"/>
              <a:t>{     </a:t>
            </a:r>
          </a:p>
          <a:p>
            <a:r>
              <a:rPr lang="es-ES" sz="1600" dirty="0"/>
              <a:t>    .......</a:t>
            </a:r>
          </a:p>
          <a:p>
            <a:r>
              <a:rPr lang="es-ES" sz="1600" dirty="0"/>
              <a:t>}</a:t>
            </a:r>
          </a:p>
        </p:txBody>
      </p:sp>
    </p:spTree>
    <p:extLst>
      <p:ext uri="{BB962C8B-B14F-4D97-AF65-F5344CB8AC3E}">
        <p14:creationId xmlns:p14="http://schemas.microsoft.com/office/powerpoint/2010/main" val="1561626226"/>
      </p:ext>
    </p:extLst>
  </p:cSld>
  <p:clrMapOvr>
    <a:masterClrMapping/>
  </p:clrMapOvr>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35118</TotalTime>
  <Words>1069</Words>
  <Application>Microsoft Office PowerPoint</Application>
  <PresentationFormat>Presentación en pantalla (4:3)</PresentationFormat>
  <Paragraphs>153</Paragraphs>
  <Slides>12</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Century Gothic</vt:lpstr>
      <vt:lpstr>Consolas</vt:lpstr>
      <vt:lpstr>DejaVu Sans</vt:lpstr>
      <vt:lpstr>Times New Roman</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de herencia 2: </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clases</cp:lastModifiedBy>
  <cp:revision>293</cp:revision>
  <dcterms:created xsi:type="dcterms:W3CDTF">2011-07-13T23:31:46Z</dcterms:created>
  <dcterms:modified xsi:type="dcterms:W3CDTF">2022-04-26T06:39:56Z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