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3" r:id="rId1"/>
  </p:sldMasterIdLst>
  <p:notesMasterIdLst>
    <p:notesMasterId r:id="rId15"/>
  </p:notesMasterIdLst>
  <p:sldIdLst>
    <p:sldId id="256" r:id="rId2"/>
    <p:sldId id="396" r:id="rId3"/>
    <p:sldId id="397" r:id="rId4"/>
    <p:sldId id="398" r:id="rId5"/>
    <p:sldId id="402" r:id="rId6"/>
    <p:sldId id="401" r:id="rId7"/>
    <p:sldId id="400" r:id="rId8"/>
    <p:sldId id="399" r:id="rId9"/>
    <p:sldId id="403" r:id="rId10"/>
    <p:sldId id="404" r:id="rId11"/>
    <p:sldId id="405" r:id="rId12"/>
    <p:sldId id="406" r:id="rId13"/>
    <p:sldId id="407"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65"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lIns="0" tIns="0" rIns="0" bIns="0"/>
          <a:lstStyle/>
          <a:p>
            <a:r>
              <a:rPr lang="es-E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280680" cy="534240"/>
          </a:xfrm>
          <a:prstGeom prst="rect">
            <a:avLst/>
          </a:prstGeom>
        </p:spPr>
        <p:txBody>
          <a:bodyPr lIns="0" tIns="0" rIns="0" bIns="0"/>
          <a:lstStyle/>
          <a:p>
            <a:r>
              <a:rPr lang="es-ES" sz="1400" b="0" strike="noStrike" spc="-1">
                <a:solidFill>
                  <a:srgbClr val="000000"/>
                </a:solidFill>
                <a:uFill>
                  <a:solidFill>
                    <a:srgbClr val="FFFFFF"/>
                  </a:solidFill>
                </a:uFill>
                <a:latin typeface="Times New Roman"/>
              </a:rPr>
              <a:t> </a:t>
            </a:r>
          </a:p>
        </p:txBody>
      </p:sp>
      <p:sp>
        <p:nvSpPr>
          <p:cNvPr id="119" name="PlaceHolder 3"/>
          <p:cNvSpPr>
            <a:spLocks noGrp="1"/>
          </p:cNvSpPr>
          <p:nvPr>
            <p:ph type="dt"/>
          </p:nvPr>
        </p:nvSpPr>
        <p:spPr>
          <a:xfrm>
            <a:off x="4278960" y="0"/>
            <a:ext cx="3280680" cy="534240"/>
          </a:xfrm>
          <a:prstGeom prst="rect">
            <a:avLst/>
          </a:prstGeom>
        </p:spPr>
        <p:txBody>
          <a:bodyPr lIns="0" tIns="0" rIns="0" bIns="0"/>
          <a:lstStyle/>
          <a:p>
            <a:pPr algn="r"/>
            <a:r>
              <a:rPr lang="es-ES" sz="1400" b="0" strike="noStrike" spc="-1">
                <a:solidFill>
                  <a:srgbClr val="000000"/>
                </a:solidFill>
                <a:uFill>
                  <a:solidFill>
                    <a:srgbClr val="FFFFFF"/>
                  </a:solidFill>
                </a:uFill>
                <a:latin typeface="Times New Roman"/>
              </a:rPr>
              <a:t> </a:t>
            </a:r>
          </a:p>
        </p:txBody>
      </p:sp>
      <p:sp>
        <p:nvSpPr>
          <p:cNvPr id="120" name="PlaceHolder 4"/>
          <p:cNvSpPr>
            <a:spLocks noGrp="1"/>
          </p:cNvSpPr>
          <p:nvPr>
            <p:ph type="ftr"/>
          </p:nvPr>
        </p:nvSpPr>
        <p:spPr>
          <a:xfrm>
            <a:off x="0" y="10157400"/>
            <a:ext cx="3280680" cy="534240"/>
          </a:xfrm>
          <a:prstGeom prst="rect">
            <a:avLst/>
          </a:prstGeom>
        </p:spPr>
        <p:txBody>
          <a:bodyPr lIns="0" tIns="0" rIns="0" bIns="0" anchor="b"/>
          <a:lstStyle/>
          <a:p>
            <a:r>
              <a:rPr lang="es-ES" sz="1400" b="0" strike="noStrike" spc="-1">
                <a:solidFill>
                  <a:srgbClr val="000000"/>
                </a:solidFill>
                <a:uFill>
                  <a:solidFill>
                    <a:srgbClr val="FFFFFF"/>
                  </a:solidFill>
                </a:uFill>
                <a:latin typeface="Times New Roman"/>
              </a:rPr>
              <a:t> </a:t>
            </a:r>
          </a:p>
        </p:txBody>
      </p:sp>
      <p:sp>
        <p:nvSpPr>
          <p:cNvPr id="121" name="PlaceHolder 5"/>
          <p:cNvSpPr>
            <a:spLocks noGrp="1"/>
          </p:cNvSpPr>
          <p:nvPr>
            <p:ph type="sldNum"/>
          </p:nvPr>
        </p:nvSpPr>
        <p:spPr>
          <a:xfrm>
            <a:off x="4278960" y="10157400"/>
            <a:ext cx="3280680" cy="534240"/>
          </a:xfrm>
          <a:prstGeom prst="rect">
            <a:avLst/>
          </a:prstGeom>
        </p:spPr>
        <p:txBody>
          <a:bodyPr lIns="0" tIns="0" rIns="0" bIns="0" anchor="b"/>
          <a:lstStyle/>
          <a:p>
            <a:pPr algn="r"/>
            <a:fld id="{41D7C12A-0511-4793-99A7-4164784EA45F}" type="slidenum">
              <a:rPr lang="es-ES" sz="1400" b="0" strike="noStrike" spc="-1">
                <a:solidFill>
                  <a:srgbClr val="000000"/>
                </a:solidFill>
                <a:uFill>
                  <a:solidFill>
                    <a:srgbClr val="FFFFFF"/>
                  </a:solidFill>
                </a:uFill>
                <a:latin typeface="Times New Roman"/>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7706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07" name="TextShape 2"/>
          <p:cNvSpPr txBox="1"/>
          <p:nvPr/>
        </p:nvSpPr>
        <p:spPr>
          <a:xfrm>
            <a:off x="3884760" y="8685360"/>
            <a:ext cx="2971440" cy="456840"/>
          </a:xfrm>
          <a:prstGeom prst="rect">
            <a:avLst/>
          </a:prstGeom>
          <a:noFill/>
          <a:ln>
            <a:noFill/>
          </a:ln>
        </p:spPr>
        <p:txBody>
          <a:bodyPr anchor="b"/>
          <a:lstStyle/>
          <a:p>
            <a:pPr algn="r">
              <a:lnSpc>
                <a:spcPct val="100000"/>
              </a:lnSpc>
            </a:pPr>
            <a:fld id="{37609E2E-266E-4560-8EE2-47D2D6CBE4E0}" type="slidenum">
              <a:rPr lang="es-ES" sz="1200" b="0" strike="noStrike" spc="-1">
                <a:solidFill>
                  <a:srgbClr val="000000"/>
                </a:solidFill>
                <a:uFill>
                  <a:solidFill>
                    <a:srgbClr val="FFFFFF"/>
                  </a:solidFill>
                </a:uFill>
                <a:latin typeface="+mn-lt"/>
                <a:ea typeface="+mn-ea"/>
              </a:rPr>
              <a:t>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9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10</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036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11</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5985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508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13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678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2</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28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3</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3025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4</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2780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5</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4708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6</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5084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7</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46992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8</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69635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685800" y="4343400"/>
            <a:ext cx="5486040" cy="4114440"/>
          </a:xfrm>
          <a:prstGeom prst="rect">
            <a:avLst/>
          </a:prstGeom>
        </p:spPr>
        <p:txBody>
          <a:bodyPr/>
          <a:lstStyle/>
          <a:p>
            <a:endParaRPr lang="es-ES" sz="2000" b="0" strike="noStrike" spc="-1">
              <a:solidFill>
                <a:srgbClr val="000000"/>
              </a:solidFill>
              <a:uFill>
                <a:solidFill>
                  <a:srgbClr val="FFFFFF"/>
                </a:solidFill>
              </a:uFill>
              <a:latin typeface="Arial"/>
            </a:endParaRPr>
          </a:p>
        </p:txBody>
      </p:sp>
      <p:sp>
        <p:nvSpPr>
          <p:cNvPr id="817" name="TextShape 2"/>
          <p:cNvSpPr txBox="1"/>
          <p:nvPr/>
        </p:nvSpPr>
        <p:spPr>
          <a:xfrm>
            <a:off x="3884760" y="8685360"/>
            <a:ext cx="2971440" cy="456840"/>
          </a:xfrm>
          <a:prstGeom prst="rect">
            <a:avLst/>
          </a:prstGeom>
          <a:noFill/>
          <a:ln>
            <a:noFill/>
          </a:ln>
        </p:spPr>
        <p:txBody>
          <a:bodyPr anchor="b"/>
          <a:lstStyle/>
          <a:p>
            <a:pPr algn="r">
              <a:lnSpc>
                <a:spcPct val="100000"/>
              </a:lnSpc>
            </a:pPr>
            <a:fld id="{EA7E2F6D-EE60-4733-B202-A890C37B40F5}" type="slidenum">
              <a:rPr lang="es-ES" sz="1200" b="0" strike="noStrike" spc="-1">
                <a:solidFill>
                  <a:srgbClr val="000000"/>
                </a:solidFill>
                <a:uFill>
                  <a:solidFill>
                    <a:srgbClr val="FFFFFF"/>
                  </a:solidFill>
                </a:uFill>
                <a:latin typeface="+mn-lt"/>
                <a:ea typeface="+mn-ea"/>
              </a:rPr>
              <a:t>9</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3510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742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3993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0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36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57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79461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3783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60838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52029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8871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282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6784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65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4" name="Footer Placeholder 3"/>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2724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781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101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s-ES" sz="2400" b="0" strike="noStrike" spc="-1">
              <a:solidFill>
                <a:srgbClr val="000000"/>
              </a:solidFill>
              <a:uFill>
                <a:solidFill>
                  <a:srgbClr val="FFFFFF"/>
                </a:solidFill>
              </a:uFill>
              <a:latin typeface="Times New Roman"/>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413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s-ES" sz="1200" b="0" strike="noStrike" spc="-1" smtClean="0">
                <a:solidFill>
                  <a:srgbClr val="8B8B8B"/>
                </a:solidFill>
                <a:uFill>
                  <a:solidFill>
                    <a:srgbClr val="FFFFFF"/>
                  </a:solidFill>
                </a:uFill>
                <a:latin typeface="Calibri"/>
              </a:rPr>
              <a:t>10/11/16</a:t>
            </a:r>
            <a:endParaRPr lang="es-ES"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a:lnSpc>
                <a:spcPct val="100000"/>
              </a:lnSpc>
            </a:pPr>
            <a:fld id="{03E3224B-6FA8-4A4E-BD44-488FB2530FB0}" type="slidenum">
              <a:rPr lang="es-ES" sz="1200" b="0" strike="noStrike" spc="-1" smtClean="0">
                <a:solidFill>
                  <a:srgbClr val="8B8B8B"/>
                </a:solidFill>
                <a:uFill>
                  <a:solidFill>
                    <a:srgbClr val="FFFFFF"/>
                  </a:solidFill>
                </a:uFill>
                <a:latin typeface="Calibri"/>
              </a:rPr>
              <a:t>‹Nº›</a:t>
            </a:fld>
            <a:endParaRPr lang="es-E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7970599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ev.mysql.com/downloads/connector/j/"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2" name="TextShape 1"/>
          <p:cNvSpPr txBox="1"/>
          <p:nvPr/>
        </p:nvSpPr>
        <p:spPr>
          <a:xfrm>
            <a:off x="755432" y="1731820"/>
            <a:ext cx="7772040" cy="2854036"/>
          </a:xfrm>
          <a:prstGeom prst="rect">
            <a:avLst/>
          </a:prstGeom>
          <a:noFill/>
          <a:ln>
            <a:noFill/>
          </a:ln>
        </p:spPr>
        <p:txBody>
          <a:bodyPr anchor="ctr"/>
          <a:lstStyle/>
          <a:p>
            <a:pPr algn="ctr">
              <a:lnSpc>
                <a:spcPct val="100000"/>
              </a:lnSpc>
            </a:pPr>
            <a:r>
              <a:rPr lang="es-ES_tradnl" sz="4400" b="0" strike="noStrike" spc="-1" smtClean="0">
                <a:solidFill>
                  <a:srgbClr val="000000"/>
                </a:solidFill>
                <a:uFill>
                  <a:solidFill>
                    <a:srgbClr val="FFFFFF"/>
                  </a:solidFill>
                </a:uFill>
                <a:latin typeface="Calibri"/>
              </a:rPr>
              <a:t>Tema </a:t>
            </a:r>
            <a:r>
              <a:rPr lang="es-ES_tradnl" sz="4400" b="0" strike="noStrike" spc="-1" smtClean="0">
                <a:solidFill>
                  <a:srgbClr val="000000"/>
                </a:solidFill>
                <a:uFill>
                  <a:solidFill>
                    <a:srgbClr val="FFFFFF"/>
                  </a:solidFill>
                </a:uFill>
                <a:latin typeface="Calibri"/>
              </a:rPr>
              <a:t>8</a:t>
            </a:r>
            <a:endParaRPr lang="es-ES_tradnl" sz="4400" b="0" strike="noStrike" spc="-1" dirty="0" smtClean="0">
              <a:solidFill>
                <a:srgbClr val="000000"/>
              </a:solidFill>
              <a:uFill>
                <a:solidFill>
                  <a:srgbClr val="FFFFFF"/>
                </a:solidFill>
              </a:uFill>
              <a:latin typeface="Calibri"/>
            </a:endParaRPr>
          </a:p>
          <a:p>
            <a:pPr algn="ctr"/>
            <a:r>
              <a:rPr lang="es-ES" sz="4400" b="1" dirty="0" smtClean="0"/>
              <a:t>Manejo de BBDD</a:t>
            </a:r>
            <a:endParaRPr lang="es-ES" sz="44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48143" y="247595"/>
            <a:ext cx="7206558" cy="2308324"/>
          </a:xfrm>
          <a:prstGeom prst="rect">
            <a:avLst/>
          </a:prstGeom>
          <a:noFill/>
        </p:spPr>
        <p:txBody>
          <a:bodyPr wrap="square" rtlCol="0">
            <a:spAutoFit/>
          </a:bodyPr>
          <a:lstStyle/>
          <a:p>
            <a:r>
              <a:rPr lang="es-ES" b="1" dirty="0" err="1" smtClean="0"/>
              <a:t>PreparedStatement</a:t>
            </a:r>
            <a:endParaRPr lang="es-ES" b="1" dirty="0" smtClean="0"/>
          </a:p>
          <a:p>
            <a:endParaRPr lang="es-ES" b="1" dirty="0"/>
          </a:p>
          <a:p>
            <a:r>
              <a:rPr lang="es-ES" dirty="0"/>
              <a:t>Muchas veces se nos olvida que para cada consulta SQL que construimos contra la base de datos se construye un plan de ejecución en el que la base de datos decide como esa consulta se ejecuta.</a:t>
            </a:r>
          </a:p>
          <a:p>
            <a:r>
              <a:rPr lang="es-ES" dirty="0"/>
              <a:t/>
            </a:r>
            <a:br>
              <a:rPr lang="es-ES" dirty="0"/>
            </a:br>
            <a:endParaRPr lang="es-ES" dirty="0"/>
          </a:p>
        </p:txBody>
      </p:sp>
      <p:pic>
        <p:nvPicPr>
          <p:cNvPr id="3" name="Imagen 2"/>
          <p:cNvPicPr>
            <a:picLocks noChangeAspect="1"/>
          </p:cNvPicPr>
          <p:nvPr/>
        </p:nvPicPr>
        <p:blipFill>
          <a:blip r:embed="rId3"/>
          <a:stretch>
            <a:fillRect/>
          </a:stretch>
        </p:blipFill>
        <p:spPr>
          <a:xfrm>
            <a:off x="819858" y="2218889"/>
            <a:ext cx="7934843" cy="4518350"/>
          </a:xfrm>
          <a:prstGeom prst="rect">
            <a:avLst/>
          </a:prstGeom>
        </p:spPr>
      </p:pic>
    </p:spTree>
    <p:extLst>
      <p:ext uri="{BB962C8B-B14F-4D97-AF65-F5344CB8AC3E}">
        <p14:creationId xmlns:p14="http://schemas.microsoft.com/office/powerpoint/2010/main" val="226216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48143" y="247595"/>
            <a:ext cx="7206558" cy="2031325"/>
          </a:xfrm>
          <a:prstGeom prst="rect">
            <a:avLst/>
          </a:prstGeom>
          <a:noFill/>
        </p:spPr>
        <p:txBody>
          <a:bodyPr wrap="square" rtlCol="0">
            <a:spAutoFit/>
          </a:bodyPr>
          <a:lstStyle/>
          <a:p>
            <a:r>
              <a:rPr lang="es-ES" b="1" dirty="0" err="1" smtClean="0"/>
              <a:t>PreparedStatement</a:t>
            </a:r>
            <a:endParaRPr lang="es-ES" b="1" dirty="0" smtClean="0"/>
          </a:p>
          <a:p>
            <a:endParaRPr lang="es-ES" b="1" dirty="0"/>
          </a:p>
          <a:p>
            <a:r>
              <a:rPr lang="es-ES" dirty="0"/>
              <a:t>Para solventar este problema existen </a:t>
            </a:r>
            <a:r>
              <a:rPr lang="es-ES" b="1" dirty="0"/>
              <a:t>los JDBC </a:t>
            </a:r>
            <a:r>
              <a:rPr lang="es-ES" b="1" dirty="0" err="1"/>
              <a:t>Prepared</a:t>
            </a:r>
            <a:r>
              <a:rPr lang="es-ES" b="1" dirty="0"/>
              <a:t> </a:t>
            </a:r>
            <a:r>
              <a:rPr lang="es-ES" b="1" dirty="0" err="1"/>
              <a:t>statement</a:t>
            </a:r>
            <a:r>
              <a:rPr lang="es-ES" dirty="0"/>
              <a:t> . Estas estructuras permiten mantener </a:t>
            </a:r>
            <a:r>
              <a:rPr lang="es-ES" b="1" dirty="0"/>
              <a:t>las consultas neutras</a:t>
            </a:r>
            <a:r>
              <a:rPr lang="es-ES" dirty="0"/>
              <a:t> sin tener en cuenta los parámetros que se las pasa ya que realiza un </a:t>
            </a:r>
            <a:r>
              <a:rPr lang="es-ES" dirty="0" err="1"/>
              <a:t>binding</a:t>
            </a:r>
            <a:r>
              <a:rPr lang="es-ES" dirty="0"/>
              <a:t> de </a:t>
            </a:r>
            <a:r>
              <a:rPr lang="es-ES" dirty="0" smtClean="0"/>
              <a:t>ellos.</a:t>
            </a:r>
            <a:r>
              <a:rPr lang="es-ES" dirty="0"/>
              <a:t/>
            </a:r>
            <a:br>
              <a:rPr lang="es-ES" dirty="0"/>
            </a:br>
            <a:endParaRPr lang="es-ES" dirty="0"/>
          </a:p>
        </p:txBody>
      </p:sp>
      <p:pic>
        <p:nvPicPr>
          <p:cNvPr id="2" name="Imagen 1"/>
          <p:cNvPicPr>
            <a:picLocks noChangeAspect="1"/>
          </p:cNvPicPr>
          <p:nvPr/>
        </p:nvPicPr>
        <p:blipFill>
          <a:blip r:embed="rId3"/>
          <a:stretch>
            <a:fillRect/>
          </a:stretch>
        </p:blipFill>
        <p:spPr>
          <a:xfrm>
            <a:off x="1548143" y="2125011"/>
            <a:ext cx="6310266" cy="2652982"/>
          </a:xfrm>
          <a:prstGeom prst="rect">
            <a:avLst/>
          </a:prstGeom>
        </p:spPr>
      </p:pic>
      <p:pic>
        <p:nvPicPr>
          <p:cNvPr id="5" name="Imagen 4"/>
          <p:cNvPicPr>
            <a:picLocks noChangeAspect="1"/>
          </p:cNvPicPr>
          <p:nvPr/>
        </p:nvPicPr>
        <p:blipFill>
          <a:blip r:embed="rId4"/>
          <a:stretch>
            <a:fillRect/>
          </a:stretch>
        </p:blipFill>
        <p:spPr>
          <a:xfrm>
            <a:off x="328429" y="5162161"/>
            <a:ext cx="8749694" cy="1493248"/>
          </a:xfrm>
          <a:prstGeom prst="rect">
            <a:avLst/>
          </a:prstGeom>
        </p:spPr>
      </p:pic>
    </p:spTree>
    <p:extLst>
      <p:ext uri="{BB962C8B-B14F-4D97-AF65-F5344CB8AC3E}">
        <p14:creationId xmlns:p14="http://schemas.microsoft.com/office/powerpoint/2010/main" val="144116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48143" y="247595"/>
            <a:ext cx="7206558" cy="369332"/>
          </a:xfrm>
          <a:prstGeom prst="rect">
            <a:avLst/>
          </a:prstGeom>
          <a:noFill/>
        </p:spPr>
        <p:txBody>
          <a:bodyPr wrap="square" rtlCol="0">
            <a:spAutoFit/>
          </a:bodyPr>
          <a:lstStyle/>
          <a:p>
            <a:r>
              <a:rPr lang="es-ES" b="1" dirty="0" smtClean="0"/>
              <a:t>Ejemplo </a:t>
            </a:r>
            <a:r>
              <a:rPr lang="es-ES" b="1" dirty="0" err="1" smtClean="0"/>
              <a:t>Insert</a:t>
            </a:r>
            <a:r>
              <a:rPr lang="es-ES" b="1" dirty="0" smtClean="0"/>
              <a:t> con </a:t>
            </a:r>
            <a:r>
              <a:rPr lang="es-ES" b="1" dirty="0" err="1" smtClean="0"/>
              <a:t>PreparedStatement</a:t>
            </a:r>
            <a:endParaRPr lang="es-ES" b="1" dirty="0"/>
          </a:p>
        </p:txBody>
      </p:sp>
      <p:pic>
        <p:nvPicPr>
          <p:cNvPr id="5" name="Imagen 4"/>
          <p:cNvPicPr>
            <a:picLocks noChangeAspect="1"/>
          </p:cNvPicPr>
          <p:nvPr/>
        </p:nvPicPr>
        <p:blipFill>
          <a:blip r:embed="rId3"/>
          <a:stretch>
            <a:fillRect/>
          </a:stretch>
        </p:blipFill>
        <p:spPr>
          <a:xfrm>
            <a:off x="235389" y="1953988"/>
            <a:ext cx="8827129" cy="3483137"/>
          </a:xfrm>
          <a:prstGeom prst="rect">
            <a:avLst/>
          </a:prstGeom>
        </p:spPr>
      </p:pic>
    </p:spTree>
    <p:extLst>
      <p:ext uri="{BB962C8B-B14F-4D97-AF65-F5344CB8AC3E}">
        <p14:creationId xmlns:p14="http://schemas.microsoft.com/office/powerpoint/2010/main" val="219530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48143" y="247595"/>
            <a:ext cx="7206558" cy="369332"/>
          </a:xfrm>
          <a:prstGeom prst="rect">
            <a:avLst/>
          </a:prstGeom>
          <a:noFill/>
        </p:spPr>
        <p:txBody>
          <a:bodyPr wrap="square" rtlCol="0">
            <a:spAutoFit/>
          </a:bodyPr>
          <a:lstStyle/>
          <a:p>
            <a:r>
              <a:rPr lang="es-ES" b="1" dirty="0" smtClean="0"/>
              <a:t>Ejemplo </a:t>
            </a:r>
            <a:r>
              <a:rPr lang="es-ES" b="1" dirty="0" err="1" smtClean="0"/>
              <a:t>Insert</a:t>
            </a:r>
            <a:r>
              <a:rPr lang="es-ES" b="1" dirty="0" smtClean="0"/>
              <a:t> con </a:t>
            </a:r>
            <a:r>
              <a:rPr lang="es-ES" b="1" dirty="0" err="1" smtClean="0"/>
              <a:t>PreparedStatement</a:t>
            </a:r>
            <a:endParaRPr lang="es-ES" b="1" dirty="0"/>
          </a:p>
        </p:txBody>
      </p:sp>
      <p:pic>
        <p:nvPicPr>
          <p:cNvPr id="2" name="Imagen 1"/>
          <p:cNvPicPr>
            <a:picLocks noChangeAspect="1"/>
          </p:cNvPicPr>
          <p:nvPr/>
        </p:nvPicPr>
        <p:blipFill>
          <a:blip r:embed="rId3"/>
          <a:stretch>
            <a:fillRect/>
          </a:stretch>
        </p:blipFill>
        <p:spPr>
          <a:xfrm>
            <a:off x="307823" y="1760728"/>
            <a:ext cx="8736594" cy="3876610"/>
          </a:xfrm>
          <a:prstGeom prst="rect">
            <a:avLst/>
          </a:prstGeom>
        </p:spPr>
      </p:pic>
    </p:spTree>
    <p:extLst>
      <p:ext uri="{BB962C8B-B14F-4D97-AF65-F5344CB8AC3E}">
        <p14:creationId xmlns:p14="http://schemas.microsoft.com/office/powerpoint/2010/main" val="2482137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376127" y="359452"/>
            <a:ext cx="7310674" cy="3139321"/>
          </a:xfrm>
          <a:prstGeom prst="rect">
            <a:avLst/>
          </a:prstGeom>
        </p:spPr>
        <p:txBody>
          <a:bodyPr wrap="square">
            <a:spAutoFit/>
          </a:bodyPr>
          <a:lstStyle/>
          <a:p>
            <a:r>
              <a:rPr lang="es-ES" b="1" dirty="0" smtClean="0"/>
              <a:t>Preparación del entorno</a:t>
            </a:r>
          </a:p>
          <a:p>
            <a:endParaRPr lang="es-ES" b="1" dirty="0"/>
          </a:p>
          <a:p>
            <a:r>
              <a:rPr lang="es-ES" dirty="0"/>
              <a:t>Lo primero de todo es bajarse el driver de la página oficial de </a:t>
            </a:r>
            <a:r>
              <a:rPr lang="es-ES" dirty="0" smtClean="0"/>
              <a:t>MYSQL:</a:t>
            </a:r>
          </a:p>
          <a:p>
            <a:endParaRPr lang="es-ES" dirty="0"/>
          </a:p>
          <a:p>
            <a:r>
              <a:rPr lang="es-ES" u="sng" dirty="0">
                <a:hlinkClick r:id="rId3"/>
              </a:rPr>
              <a:t>https://dev.mysql.com/downloads/connector/j/</a:t>
            </a:r>
            <a:endParaRPr lang="es-ES" dirty="0"/>
          </a:p>
          <a:p>
            <a:r>
              <a:rPr lang="es-ES" dirty="0"/>
              <a:t/>
            </a:r>
            <a:br>
              <a:rPr lang="es-ES" dirty="0"/>
            </a:br>
            <a:endParaRPr lang="es-ES" dirty="0"/>
          </a:p>
          <a:p>
            <a:endParaRPr lang="es-ES" dirty="0"/>
          </a:p>
          <a:p>
            <a:endParaRPr lang="en-US" dirty="0" smtClean="0"/>
          </a:p>
          <a:p>
            <a:endParaRPr lang="es-ES" dirty="0"/>
          </a:p>
        </p:txBody>
      </p:sp>
      <p:pic>
        <p:nvPicPr>
          <p:cNvPr id="1026" name="Picture 2" descr="https://lh6.googleusercontent.com/KRrJVpR-OhLgRn_ZD_Je-cx6GYTMJF3crnxrNIB3xKNMdVzjLlif3yNxqzh1aGoUlwWAfMkwwkd_JcVr0K7bFMjexnzIzaeprm0cD8Oufcfa49gOtx1T1ptHiyKKq3uLcy33IX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1126" y="2161343"/>
            <a:ext cx="5400675"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42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493821" y="699521"/>
            <a:ext cx="7192979" cy="1200329"/>
          </a:xfrm>
          <a:prstGeom prst="rect">
            <a:avLst/>
          </a:prstGeom>
        </p:spPr>
        <p:txBody>
          <a:bodyPr wrap="square">
            <a:spAutoFit/>
          </a:bodyPr>
          <a:lstStyle/>
          <a:p>
            <a:r>
              <a:rPr lang="es-ES" b="1" dirty="0" smtClean="0"/>
              <a:t>Preparación del entorno</a:t>
            </a:r>
          </a:p>
          <a:p>
            <a:endParaRPr lang="es-ES" b="1" dirty="0"/>
          </a:p>
          <a:p>
            <a:r>
              <a:rPr lang="es-ES" dirty="0"/>
              <a:t>Elegimos </a:t>
            </a:r>
            <a:r>
              <a:rPr lang="es-ES" dirty="0" err="1"/>
              <a:t>Platform</a:t>
            </a:r>
            <a:r>
              <a:rPr lang="es-ES" dirty="0"/>
              <a:t> </a:t>
            </a:r>
            <a:r>
              <a:rPr lang="es-ES" dirty="0" err="1"/>
              <a:t>Independent</a:t>
            </a:r>
            <a:r>
              <a:rPr lang="es-ES" dirty="0"/>
              <a:t> para descomprimir el .</a:t>
            </a:r>
            <a:r>
              <a:rPr lang="es-ES" dirty="0" err="1"/>
              <a:t>jar</a:t>
            </a:r>
            <a:r>
              <a:rPr lang="es-ES" dirty="0"/>
              <a:t> e incluirlo en el proyecto de eclipse</a:t>
            </a:r>
            <a:r>
              <a:rPr lang="es-ES" dirty="0" smtClean="0"/>
              <a:t>.</a:t>
            </a:r>
            <a:endParaRPr lang="es-ES" dirty="0"/>
          </a:p>
        </p:txBody>
      </p:sp>
      <p:pic>
        <p:nvPicPr>
          <p:cNvPr id="3074" name="Picture 2" descr="https://lh4.googleusercontent.com/oQAnsWuJCWacwyIW0O0vxpIsRlMzzLVXud620h4KNH8DmPckGE-Kq98o4LugQ4QRkBywpBYXp0IQIeeQdoAAIUnoDLYGRpJhCWQK7pWGa7fhKwPBHaNrpoznneI5EmNZOgBvM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128" y="2216126"/>
            <a:ext cx="6612366" cy="381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392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493822" y="803071"/>
            <a:ext cx="7310674" cy="2308324"/>
          </a:xfrm>
          <a:prstGeom prst="rect">
            <a:avLst/>
          </a:prstGeom>
        </p:spPr>
        <p:txBody>
          <a:bodyPr wrap="square">
            <a:spAutoFit/>
          </a:bodyPr>
          <a:lstStyle/>
          <a:p>
            <a:r>
              <a:rPr lang="es-ES" b="1" dirty="0" smtClean="0"/>
              <a:t>Preparación del entorno</a:t>
            </a:r>
          </a:p>
          <a:p>
            <a:endParaRPr lang="es-ES" b="1" dirty="0"/>
          </a:p>
          <a:p>
            <a:r>
              <a:rPr lang="es-ES" dirty="0"/>
              <a:t>En Eclipse, con el botón derecho sobre el proyecto, pinchamos en propiedades, Java </a:t>
            </a:r>
            <a:r>
              <a:rPr lang="es-ES" dirty="0" err="1"/>
              <a:t>Build</a:t>
            </a:r>
            <a:r>
              <a:rPr lang="es-ES" dirty="0"/>
              <a:t> </a:t>
            </a:r>
            <a:r>
              <a:rPr lang="es-ES" dirty="0" err="1"/>
              <a:t>path</a:t>
            </a:r>
            <a:r>
              <a:rPr lang="es-ES" dirty="0"/>
              <a:t> y añadimos </a:t>
            </a:r>
            <a:r>
              <a:rPr lang="es-ES" dirty="0" err="1"/>
              <a:t>external</a:t>
            </a:r>
            <a:r>
              <a:rPr lang="es-ES" dirty="0"/>
              <a:t> </a:t>
            </a:r>
            <a:r>
              <a:rPr lang="es-ES" dirty="0" err="1"/>
              <a:t>jar</a:t>
            </a:r>
            <a:r>
              <a:rPr lang="es-ES" dirty="0"/>
              <a:t>. Se debe seleccionar el fichero descargado previamente, podéis colocarlo en cualquier directorio del sistema</a:t>
            </a:r>
          </a:p>
          <a:p>
            <a:endParaRPr lang="en-US" dirty="0" smtClean="0"/>
          </a:p>
          <a:p>
            <a:endParaRPr lang="es-ES" dirty="0"/>
          </a:p>
        </p:txBody>
      </p:sp>
      <p:pic>
        <p:nvPicPr>
          <p:cNvPr id="2050" name="Picture 2" descr="https://lh4.googleusercontent.com/Zt4zWfPsB3QvfoWjdj2IwDaS8jLJyx3qnc6AJtA88ITWVBZwlE0bQYMxgTPDYc1ueBVl0deQzHJwaOgRy2KQZdSSD3dht5ZAl1peHVCDptmZDL1eULQh0ozJotyKYh84QF-D5B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079" y="3280853"/>
            <a:ext cx="7756769" cy="261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8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593410" y="797697"/>
            <a:ext cx="7310674" cy="646331"/>
          </a:xfrm>
          <a:prstGeom prst="rect">
            <a:avLst/>
          </a:prstGeom>
        </p:spPr>
        <p:txBody>
          <a:bodyPr wrap="square">
            <a:spAutoFit/>
          </a:bodyPr>
          <a:lstStyle/>
          <a:p>
            <a:r>
              <a:rPr lang="es-ES" b="1" dirty="0" smtClean="0"/>
              <a:t>Ejemplo de conexión a un BBDD</a:t>
            </a:r>
            <a:endParaRPr lang="en-US" dirty="0" smtClean="0"/>
          </a:p>
          <a:p>
            <a:endParaRPr lang="es-ES" dirty="0"/>
          </a:p>
        </p:txBody>
      </p:sp>
      <p:pic>
        <p:nvPicPr>
          <p:cNvPr id="3" name="Imagen 2"/>
          <p:cNvPicPr>
            <a:picLocks noChangeAspect="1"/>
          </p:cNvPicPr>
          <p:nvPr/>
        </p:nvPicPr>
        <p:blipFill>
          <a:blip r:embed="rId3"/>
          <a:stretch>
            <a:fillRect/>
          </a:stretch>
        </p:blipFill>
        <p:spPr>
          <a:xfrm>
            <a:off x="833437" y="1790700"/>
            <a:ext cx="7477125" cy="3276600"/>
          </a:xfrm>
          <a:prstGeom prst="rect">
            <a:avLst/>
          </a:prstGeom>
        </p:spPr>
      </p:pic>
    </p:spTree>
    <p:extLst>
      <p:ext uri="{BB962C8B-B14F-4D97-AF65-F5344CB8AC3E}">
        <p14:creationId xmlns:p14="http://schemas.microsoft.com/office/powerpoint/2010/main" val="3561622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774480" y="794018"/>
            <a:ext cx="6839894" cy="646331"/>
          </a:xfrm>
          <a:prstGeom prst="rect">
            <a:avLst/>
          </a:prstGeom>
        </p:spPr>
        <p:txBody>
          <a:bodyPr wrap="square">
            <a:spAutoFit/>
          </a:bodyPr>
          <a:lstStyle/>
          <a:p>
            <a:r>
              <a:rPr lang="es-ES" b="1" dirty="0"/>
              <a:t>Ejemplo de conexión a un </a:t>
            </a:r>
            <a:r>
              <a:rPr lang="es-ES" b="1" dirty="0" smtClean="0"/>
              <a:t>BBDD</a:t>
            </a:r>
            <a:endParaRPr lang="en-US" dirty="0" smtClean="0"/>
          </a:p>
          <a:p>
            <a:endParaRPr lang="es-ES" dirty="0"/>
          </a:p>
        </p:txBody>
      </p:sp>
      <p:pic>
        <p:nvPicPr>
          <p:cNvPr id="4" name="Imagen 3"/>
          <p:cNvPicPr>
            <a:picLocks noChangeAspect="1"/>
          </p:cNvPicPr>
          <p:nvPr/>
        </p:nvPicPr>
        <p:blipFill>
          <a:blip r:embed="rId3"/>
          <a:stretch>
            <a:fillRect/>
          </a:stretch>
        </p:blipFill>
        <p:spPr>
          <a:xfrm>
            <a:off x="456823" y="2213242"/>
            <a:ext cx="8610600" cy="2847975"/>
          </a:xfrm>
          <a:prstGeom prst="rect">
            <a:avLst/>
          </a:prstGeom>
        </p:spPr>
      </p:pic>
    </p:spTree>
    <p:extLst>
      <p:ext uri="{BB962C8B-B14F-4D97-AF65-F5344CB8AC3E}">
        <p14:creationId xmlns:p14="http://schemas.microsoft.com/office/powerpoint/2010/main" val="1781021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493822" y="1583574"/>
            <a:ext cx="7192979" cy="3830398"/>
          </a:xfrm>
          <a:prstGeom prst="rect">
            <a:avLst/>
          </a:prstGeom>
          <a:noFill/>
          <a:ln>
            <a:noFill/>
          </a:ln>
        </p:spPr>
        <p:style>
          <a:lnRef idx="0">
            <a:scrgbClr r="0" g="0" b="0"/>
          </a:lnRef>
          <a:fillRef idx="0">
            <a:scrgbClr r="0" g="0" b="0"/>
          </a:fillRef>
          <a:effectRef idx="0">
            <a:scrgbClr r="0" g="0" b="0"/>
          </a:effectRef>
          <a:fontRef idx="minor"/>
        </p:style>
        <p:txBody>
          <a:bodyPr/>
          <a:lstStyle/>
          <a:p>
            <a:pPr marL="360">
              <a:lnSpc>
                <a:spcPct val="100000"/>
              </a:lnSpc>
              <a:buClr>
                <a:srgbClr val="000000"/>
              </a:buCl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43080" indent="-342720">
              <a:lnSpc>
                <a:spcPct val="100000"/>
              </a:lnSpc>
              <a:buClr>
                <a:srgbClr val="000000"/>
              </a:buClr>
              <a:buFont typeface="Arial"/>
              <a:buChar char="•"/>
            </a:pPr>
            <a:endParaRPr lang="es-ES" sz="2400" b="0" strike="noStrike" spc="-1" dirty="0" smtClean="0">
              <a:solidFill>
                <a:srgbClr val="000000"/>
              </a:solidFill>
              <a:uFill>
                <a:solidFill>
                  <a:srgbClr val="FFFFFF"/>
                </a:solidFill>
              </a:uFill>
              <a:latin typeface="Arial" panose="020B0604020202020204" pitchFamily="34" charset="0"/>
              <a:cs typeface="Arial" panose="020B0604020202020204" pitchFamily="34" charset="0"/>
            </a:endParaRPr>
          </a:p>
          <a:p>
            <a:pPr marL="360">
              <a:lnSpc>
                <a:spcPct val="100000"/>
              </a:lnSpc>
              <a:buClr>
                <a:srgbClr val="000000"/>
              </a:buClr>
            </a:pPr>
            <a:r>
              <a:rPr lang="es-ES" sz="2400" b="0" strike="noStrike" spc="-1" dirty="0" smtClean="0">
                <a:solidFill>
                  <a:srgbClr val="000000"/>
                </a:solidFill>
                <a:uFill>
                  <a:solidFill>
                    <a:srgbClr val="FFFFFF"/>
                  </a:solidFill>
                </a:uFill>
                <a:latin typeface="Calibri"/>
              </a:rPr>
              <a:t>	</a:t>
            </a:r>
            <a:endParaRPr lang="es-ES" sz="1800" b="0" strike="noStrike" spc="-1" dirty="0">
              <a:solidFill>
                <a:srgbClr val="000000"/>
              </a:solidFill>
              <a:uFill>
                <a:solidFill>
                  <a:srgbClr val="FFFFFF"/>
                </a:solidFill>
              </a:uFill>
              <a:latin typeface="Arial"/>
            </a:endParaRPr>
          </a:p>
        </p:txBody>
      </p:sp>
      <p:sp>
        <p:nvSpPr>
          <p:cNvPr id="2" name="Rectángulo 1"/>
          <p:cNvSpPr/>
          <p:nvPr/>
        </p:nvSpPr>
        <p:spPr>
          <a:xfrm>
            <a:off x="1833326" y="714651"/>
            <a:ext cx="7310674" cy="369332"/>
          </a:xfrm>
          <a:prstGeom prst="rect">
            <a:avLst/>
          </a:prstGeom>
        </p:spPr>
        <p:txBody>
          <a:bodyPr wrap="square">
            <a:spAutoFit/>
          </a:bodyPr>
          <a:lstStyle/>
          <a:p>
            <a:r>
              <a:rPr lang="es-ES" b="1" dirty="0"/>
              <a:t>Ejemplo de conexión a un </a:t>
            </a:r>
            <a:r>
              <a:rPr lang="es-ES" b="1" dirty="0" smtClean="0"/>
              <a:t>BBDD</a:t>
            </a:r>
            <a:endParaRPr lang="es-ES" b="1" dirty="0"/>
          </a:p>
        </p:txBody>
      </p:sp>
      <p:pic>
        <p:nvPicPr>
          <p:cNvPr id="3" name="Imagen 2"/>
          <p:cNvPicPr>
            <a:picLocks noChangeAspect="1"/>
          </p:cNvPicPr>
          <p:nvPr/>
        </p:nvPicPr>
        <p:blipFill>
          <a:blip r:embed="rId3"/>
          <a:stretch>
            <a:fillRect/>
          </a:stretch>
        </p:blipFill>
        <p:spPr>
          <a:xfrm>
            <a:off x="372157" y="1717282"/>
            <a:ext cx="8401050" cy="1304925"/>
          </a:xfrm>
          <a:prstGeom prst="rect">
            <a:avLst/>
          </a:prstGeom>
        </p:spPr>
      </p:pic>
      <p:pic>
        <p:nvPicPr>
          <p:cNvPr id="4" name="Imagen 3"/>
          <p:cNvPicPr>
            <a:picLocks noChangeAspect="1"/>
          </p:cNvPicPr>
          <p:nvPr/>
        </p:nvPicPr>
        <p:blipFill>
          <a:blip r:embed="rId4"/>
          <a:stretch>
            <a:fillRect/>
          </a:stretch>
        </p:blipFill>
        <p:spPr>
          <a:xfrm>
            <a:off x="260853" y="4103719"/>
            <a:ext cx="8623657" cy="1443961"/>
          </a:xfrm>
          <a:prstGeom prst="rect">
            <a:avLst/>
          </a:prstGeom>
        </p:spPr>
      </p:pic>
    </p:spTree>
    <p:extLst>
      <p:ext uri="{BB962C8B-B14F-4D97-AF65-F5344CB8AC3E}">
        <p14:creationId xmlns:p14="http://schemas.microsoft.com/office/powerpoint/2010/main" val="210500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810694" y="772696"/>
            <a:ext cx="7206558" cy="646331"/>
          </a:xfrm>
          <a:prstGeom prst="rect">
            <a:avLst/>
          </a:prstGeom>
          <a:noFill/>
        </p:spPr>
        <p:txBody>
          <a:bodyPr wrap="square" rtlCol="0">
            <a:spAutoFit/>
          </a:bodyPr>
          <a:lstStyle/>
          <a:p>
            <a:r>
              <a:rPr lang="es-ES" b="1" dirty="0"/>
              <a:t>Ejemplo de conexión a un BBDD</a:t>
            </a:r>
          </a:p>
          <a:p>
            <a:endParaRPr lang="es-ES" dirty="0"/>
          </a:p>
        </p:txBody>
      </p:sp>
      <p:pic>
        <p:nvPicPr>
          <p:cNvPr id="6" name="Imagen 5"/>
          <p:cNvPicPr>
            <a:picLocks noChangeAspect="1"/>
          </p:cNvPicPr>
          <p:nvPr/>
        </p:nvPicPr>
        <p:blipFill>
          <a:blip r:embed="rId3"/>
          <a:stretch>
            <a:fillRect/>
          </a:stretch>
        </p:blipFill>
        <p:spPr>
          <a:xfrm>
            <a:off x="224216" y="2249910"/>
            <a:ext cx="8919784" cy="2731994"/>
          </a:xfrm>
          <a:prstGeom prst="rect">
            <a:avLst/>
          </a:prstGeom>
        </p:spPr>
      </p:pic>
    </p:spTree>
    <p:extLst>
      <p:ext uri="{BB962C8B-B14F-4D97-AF65-F5344CB8AC3E}">
        <p14:creationId xmlns:p14="http://schemas.microsoft.com/office/powerpoint/2010/main" val="368005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48143" y="247595"/>
            <a:ext cx="7206558" cy="2031325"/>
          </a:xfrm>
          <a:prstGeom prst="rect">
            <a:avLst/>
          </a:prstGeom>
          <a:noFill/>
        </p:spPr>
        <p:txBody>
          <a:bodyPr wrap="square" rtlCol="0">
            <a:spAutoFit/>
          </a:bodyPr>
          <a:lstStyle/>
          <a:p>
            <a:r>
              <a:rPr lang="es-ES" b="1" dirty="0" err="1" smtClean="0"/>
              <a:t>PreparedStatement</a:t>
            </a:r>
            <a:endParaRPr lang="es-ES" b="1" dirty="0" smtClean="0"/>
          </a:p>
          <a:p>
            <a:endParaRPr lang="es-ES" b="1" dirty="0"/>
          </a:p>
          <a:p>
            <a:r>
              <a:rPr lang="es-ES" dirty="0"/>
              <a:t>Cuando nosotros construimos una consulta normal de JDBC utilizamos un </a:t>
            </a:r>
            <a:r>
              <a:rPr lang="es-ES" dirty="0" err="1"/>
              <a:t>Statement</a:t>
            </a:r>
            <a:r>
              <a:rPr lang="es-ES" dirty="0"/>
              <a:t>, este </a:t>
            </a:r>
            <a:r>
              <a:rPr lang="es-ES" dirty="0" err="1"/>
              <a:t>Statement</a:t>
            </a:r>
            <a:r>
              <a:rPr lang="es-ES" dirty="0"/>
              <a:t> o sentencia lo que se encarga es de definir una consulta SQL a ejecutar contra el motor de la base de datos.</a:t>
            </a:r>
            <a:endParaRPr lang="es-ES" b="1" dirty="0"/>
          </a:p>
          <a:p>
            <a:endParaRPr lang="es-ES" dirty="0"/>
          </a:p>
        </p:txBody>
      </p:sp>
      <p:pic>
        <p:nvPicPr>
          <p:cNvPr id="2" name="Imagen 1"/>
          <p:cNvPicPr>
            <a:picLocks noChangeAspect="1"/>
          </p:cNvPicPr>
          <p:nvPr/>
        </p:nvPicPr>
        <p:blipFill>
          <a:blip r:embed="rId3"/>
          <a:stretch>
            <a:fillRect/>
          </a:stretch>
        </p:blipFill>
        <p:spPr>
          <a:xfrm>
            <a:off x="1548143" y="2682352"/>
            <a:ext cx="6164373" cy="3373661"/>
          </a:xfrm>
          <a:prstGeom prst="rect">
            <a:avLst/>
          </a:prstGeom>
        </p:spPr>
      </p:pic>
    </p:spTree>
    <p:extLst>
      <p:ext uri="{BB962C8B-B14F-4D97-AF65-F5344CB8AC3E}">
        <p14:creationId xmlns:p14="http://schemas.microsoft.com/office/powerpoint/2010/main" val="3543642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Personalizado 1">
      <a:dk1>
        <a:sysClr val="windowText" lastClr="000000"/>
      </a:dk1>
      <a:lt1>
        <a:sysClr val="window" lastClr="FFFFFF"/>
      </a:lt1>
      <a:dk2>
        <a:srgbClr val="2E5369"/>
      </a:dk2>
      <a:lt2>
        <a:srgbClr val="CFE2E7"/>
      </a:lt2>
      <a:accent1>
        <a:srgbClr val="000000"/>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34406</TotalTime>
  <Words>214</Words>
  <Application>Microsoft Office PowerPoint</Application>
  <PresentationFormat>Presentación en pantalla (4:3)</PresentationFormat>
  <Paragraphs>62</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Century Gothic</vt:lpstr>
      <vt:lpstr>DejaVu Sans</vt:lpstr>
      <vt:lpstr>Times New Roman</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subject/>
  <dc:creator>ying</dc:creator>
  <dc:description/>
  <cp:lastModifiedBy>clases</cp:lastModifiedBy>
  <cp:revision>262</cp:revision>
  <dcterms:created xsi:type="dcterms:W3CDTF">2011-07-13T23:31:46Z</dcterms:created>
  <dcterms:modified xsi:type="dcterms:W3CDTF">2022-04-25T07:15:05Z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Indiana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111</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115</vt:i4>
  </property>
</Properties>
</file>