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38" r:id="rId2"/>
    <p:sldId id="739" r:id="rId3"/>
    <p:sldId id="740" r:id="rId4"/>
    <p:sldId id="741" r:id="rId5"/>
    <p:sldId id="783" r:id="rId6"/>
    <p:sldId id="742" r:id="rId7"/>
    <p:sldId id="784" r:id="rId8"/>
    <p:sldId id="785" r:id="rId9"/>
    <p:sldId id="807" r:id="rId10"/>
    <p:sldId id="743" r:id="rId11"/>
    <p:sldId id="808" r:id="rId12"/>
    <p:sldId id="787" r:id="rId13"/>
    <p:sldId id="744" r:id="rId14"/>
    <p:sldId id="745" r:id="rId15"/>
    <p:sldId id="788" r:id="rId16"/>
    <p:sldId id="746" r:id="rId17"/>
    <p:sldId id="789" r:id="rId18"/>
    <p:sldId id="747" r:id="rId19"/>
  </p:sldIdLst>
  <p:sldSz cx="9144000" cy="5143500" type="screen16x9"/>
  <p:notesSz cx="6858000" cy="9144000"/>
  <p:defaultTextStyle>
    <a:defPPr>
      <a:defRPr lang="es-ES"/>
    </a:defPPr>
    <a:lvl1pPr algn="l" rtl="0" fontAlgn="base">
      <a:spcBef>
        <a:spcPct val="0"/>
      </a:spcBef>
      <a:spcAft>
        <a:spcPct val="0"/>
      </a:spcAft>
      <a:defRPr sz="1600" kern="1200">
        <a:solidFill>
          <a:schemeClr val="tx1"/>
        </a:solidFill>
        <a:latin typeface="Berlin Sans FB" pitchFamily="34" charset="0"/>
        <a:ea typeface="+mn-ea"/>
        <a:cs typeface="Arial" charset="0"/>
      </a:defRPr>
    </a:lvl1pPr>
    <a:lvl2pPr marL="457200" algn="l" rtl="0" fontAlgn="base">
      <a:spcBef>
        <a:spcPct val="0"/>
      </a:spcBef>
      <a:spcAft>
        <a:spcPct val="0"/>
      </a:spcAft>
      <a:defRPr sz="1600" kern="1200">
        <a:solidFill>
          <a:schemeClr val="tx1"/>
        </a:solidFill>
        <a:latin typeface="Berlin Sans FB" pitchFamily="34" charset="0"/>
        <a:ea typeface="+mn-ea"/>
        <a:cs typeface="Arial" charset="0"/>
      </a:defRPr>
    </a:lvl2pPr>
    <a:lvl3pPr marL="914400" algn="l" rtl="0" fontAlgn="base">
      <a:spcBef>
        <a:spcPct val="0"/>
      </a:spcBef>
      <a:spcAft>
        <a:spcPct val="0"/>
      </a:spcAft>
      <a:defRPr sz="1600" kern="1200">
        <a:solidFill>
          <a:schemeClr val="tx1"/>
        </a:solidFill>
        <a:latin typeface="Berlin Sans FB" pitchFamily="34" charset="0"/>
        <a:ea typeface="+mn-ea"/>
        <a:cs typeface="Arial" charset="0"/>
      </a:defRPr>
    </a:lvl3pPr>
    <a:lvl4pPr marL="1371600" algn="l" rtl="0" fontAlgn="base">
      <a:spcBef>
        <a:spcPct val="0"/>
      </a:spcBef>
      <a:spcAft>
        <a:spcPct val="0"/>
      </a:spcAft>
      <a:defRPr sz="1600" kern="1200">
        <a:solidFill>
          <a:schemeClr val="tx1"/>
        </a:solidFill>
        <a:latin typeface="Berlin Sans FB" pitchFamily="34" charset="0"/>
        <a:ea typeface="+mn-ea"/>
        <a:cs typeface="Arial" charset="0"/>
      </a:defRPr>
    </a:lvl4pPr>
    <a:lvl5pPr marL="1828800" algn="l" rtl="0" fontAlgn="base">
      <a:spcBef>
        <a:spcPct val="0"/>
      </a:spcBef>
      <a:spcAft>
        <a:spcPct val="0"/>
      </a:spcAft>
      <a:defRPr sz="1600" kern="1200">
        <a:solidFill>
          <a:schemeClr val="tx1"/>
        </a:solidFill>
        <a:latin typeface="Berlin Sans FB" pitchFamily="34" charset="0"/>
        <a:ea typeface="+mn-ea"/>
        <a:cs typeface="Arial" charset="0"/>
      </a:defRPr>
    </a:lvl5pPr>
    <a:lvl6pPr marL="2286000" algn="l" defTabSz="914400" rtl="0" eaLnBrk="1" latinLnBrk="0" hangingPunct="1">
      <a:defRPr sz="1600" kern="1200">
        <a:solidFill>
          <a:schemeClr val="tx1"/>
        </a:solidFill>
        <a:latin typeface="Berlin Sans FB" pitchFamily="34" charset="0"/>
        <a:ea typeface="+mn-ea"/>
        <a:cs typeface="Arial" charset="0"/>
      </a:defRPr>
    </a:lvl6pPr>
    <a:lvl7pPr marL="2743200" algn="l" defTabSz="914400" rtl="0" eaLnBrk="1" latinLnBrk="0" hangingPunct="1">
      <a:defRPr sz="1600" kern="1200">
        <a:solidFill>
          <a:schemeClr val="tx1"/>
        </a:solidFill>
        <a:latin typeface="Berlin Sans FB" pitchFamily="34" charset="0"/>
        <a:ea typeface="+mn-ea"/>
        <a:cs typeface="Arial" charset="0"/>
      </a:defRPr>
    </a:lvl7pPr>
    <a:lvl8pPr marL="3200400" algn="l" defTabSz="914400" rtl="0" eaLnBrk="1" latinLnBrk="0" hangingPunct="1">
      <a:defRPr sz="1600" kern="1200">
        <a:solidFill>
          <a:schemeClr val="tx1"/>
        </a:solidFill>
        <a:latin typeface="Berlin Sans FB" pitchFamily="34" charset="0"/>
        <a:ea typeface="+mn-ea"/>
        <a:cs typeface="Arial" charset="0"/>
      </a:defRPr>
    </a:lvl8pPr>
    <a:lvl9pPr marL="3657600" algn="l" defTabSz="914400" rtl="0" eaLnBrk="1" latinLnBrk="0" hangingPunct="1">
      <a:defRPr sz="1600" kern="1200">
        <a:solidFill>
          <a:schemeClr val="tx1"/>
        </a:solidFill>
        <a:latin typeface="Berlin Sans FB"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93"/>
    <a:srgbClr val="FF0000"/>
    <a:srgbClr val="FFFF99"/>
    <a:srgbClr val="FF9900"/>
    <a:srgbClr val="00CC99"/>
    <a:srgbClr val="33CC33"/>
    <a:srgbClr val="99FFCC"/>
    <a:srgbClr val="FF9966"/>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48" autoAdjust="0"/>
    <p:restoredTop sz="94669" autoAdjust="0"/>
  </p:normalViewPr>
  <p:slideViewPr>
    <p:cSldViewPr>
      <p:cViewPr>
        <p:scale>
          <a:sx n="80" d="100"/>
          <a:sy n="80" d="100"/>
        </p:scale>
        <p:origin x="-1110"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FE4D195-8896-4F2E-B43F-5FE708E7B02E}" type="datetimeFigureOut">
              <a:rPr lang="es-ES"/>
              <a:pPr>
                <a:defRPr/>
              </a:pPr>
              <a:t>08/09/2023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208B7E-C5A7-49FB-B600-344FE7C1694E}" type="slidenum">
              <a:rPr lang="es-ES"/>
              <a:pPr>
                <a:defRPr/>
              </a:pPr>
              <a:t>‹Nº›</a:t>
            </a:fld>
            <a:endParaRPr lang="es-ES"/>
          </a:p>
        </p:txBody>
      </p:sp>
    </p:spTree>
    <p:extLst>
      <p:ext uri="{BB962C8B-B14F-4D97-AF65-F5344CB8AC3E}">
        <p14:creationId xmlns="" xmlns:p14="http://schemas.microsoft.com/office/powerpoint/2010/main" val="78088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a:t>
            </a:fld>
            <a:endParaRPr lang="es-ES" sz="1200" dirty="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10</a:t>
            </a:fld>
            <a:endParaRPr lang="es-ES"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11</a:t>
            </a:fld>
            <a:endParaRPr lang="es-ES"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12</a:t>
            </a:fld>
            <a:endParaRPr lang="es-ES" sz="1200" dirty="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13</a:t>
            </a:fld>
            <a:endParaRPr lang="es-E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14</a:t>
            </a:fld>
            <a:endParaRPr lang="es-ES" sz="1200" dirty="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15</a:t>
            </a:fld>
            <a:endParaRPr lang="es-ES" sz="1200" dirty="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16</a:t>
            </a:fld>
            <a:endParaRPr lang="es-ES" sz="1200" dirty="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17</a:t>
            </a:fld>
            <a:endParaRPr lang="es-E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18</a:t>
            </a:fld>
            <a:endParaRPr lang="es-ES"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a:t>
            </a:fld>
            <a:endParaRPr lang="es-ES" sz="12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3</a:t>
            </a:fld>
            <a:endParaRPr lang="es-ES"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4</a:t>
            </a:fld>
            <a:endParaRPr lang="es-ES"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5</a:t>
            </a:fld>
            <a:endParaRPr lang="es-ES"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6</a:t>
            </a:fld>
            <a:endParaRPr lang="es-ES"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7</a:t>
            </a:fld>
            <a:endParaRPr lang="es-ES"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8</a:t>
            </a:fld>
            <a:endParaRPr lang="es-ES"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9</a:t>
            </a:fld>
            <a:endParaRPr lang="es-ES"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F8058DDC-EA24-4600-9F9E-4483898DEA17}"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86B974-D557-46E9-90A0-138E814101D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D44756F-3E74-4385-9831-2265A4A0DA80}"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4F0AB9-D6D0-4468-A58E-F6192B90B980}"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C60D16-E601-44BC-A73F-1A3F014F6F58}"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470080C-9BDA-4EFD-A00A-4330A2C53DE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0507ED6-9496-4640-8A45-518D76133C21}"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C497CD4-4716-4CFA-808A-13266871C770}"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CB0330E-7FD7-4268-A640-11AAE59F4A2E}"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EDDE361-6F01-4BF2-BC7D-AC82389BA1D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F514767-A384-4F41-A76B-A0A5F7409419}"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F8C61F-8536-4CC7-8B03-F935AC87403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2B13CA2-FDA2-4BC5-BD2A-4485A53FCD4B}" type="datetimeFigureOut">
              <a:rPr lang="es-ES"/>
              <a:pPr>
                <a:defRPr/>
              </a:pPr>
              <a:t>08/09/2023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9208C10-CF7A-4C08-831F-C171A6B770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93B743D3-7701-419B-9773-86346F553D6E}" type="datetimeFigureOut">
              <a:rPr lang="es-ES"/>
              <a:pPr>
                <a:defRPr/>
              </a:pPr>
              <a:t>08/09/2023</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758138C-C9ED-4CF9-9B9A-0153A3FA417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2298A87-C480-4263-A3A6-88E10E90676F}" type="datetimeFigureOut">
              <a:rPr lang="es-ES"/>
              <a:pPr>
                <a:defRPr/>
              </a:pPr>
              <a:t>08/09/2023</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E91AB9B-B914-46EB-934B-C318A808CF7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ED36C02-96E1-46C9-B314-A6CDC4983D10}"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097CC63-DBED-4CBC-871C-35FF96B7C1F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4BDB3D0-9B9D-4D7D-AC92-DF1EDFEF4E6C}"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AD98553-71A3-4CCF-8EC3-E67926C49ED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CC32AD-7687-4815-A161-94E7F450AC79}" type="datetimeFigureOut">
              <a:rPr lang="es-ES"/>
              <a:pPr>
                <a:defRPr/>
              </a:pPr>
              <a:t>08/09/2023</a:t>
            </a:fld>
            <a:endParaRPr lang="es-ES"/>
          </a:p>
        </p:txBody>
      </p:sp>
      <p:sp>
        <p:nvSpPr>
          <p:cNvPr id="5" name="4 Marcador de pie de página"/>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032E35-69A3-4338-BCB6-C6005CE7A57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ceinmark_prof\AppData\Local\Microsoft\Windows\INetCache\IE\1FDI9HX8\2013_festivalmake_sociedad-anonima[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75856" y="1585780"/>
            <a:ext cx="2766215" cy="307420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endParaRPr lang="es-ES" sz="2400" b="1" spc="300" dirty="0">
              <a:ln w="11430" cmpd="sng">
                <a:solidFill>
                  <a:schemeClr val="bg1">
                    <a:lumMod val="75000"/>
                  </a:schemeClr>
                </a:solidFill>
                <a:prstDash val="solid"/>
                <a:miter lim="800000"/>
              </a:ln>
              <a:solidFill>
                <a:schemeClr val="bg1">
                  <a:lumMod val="50000"/>
                </a:schemeClr>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9" name="8 CuadroTexto"/>
          <p:cNvSpPr txBox="1"/>
          <p:nvPr/>
        </p:nvSpPr>
        <p:spPr>
          <a:xfrm>
            <a:off x="1000100" y="1275606"/>
            <a:ext cx="7429552" cy="1569660"/>
          </a:xfrm>
          <a:prstGeom prst="rect">
            <a:avLst/>
          </a:prstGeom>
          <a:noFill/>
        </p:spPr>
        <p:txBody>
          <a:bodyPr wrap="square" rtlCol="0">
            <a:spAutoFit/>
          </a:bodyPr>
          <a:lstStyle/>
          <a:p>
            <a:pPr algn="ctr"/>
            <a:r>
              <a:rPr lang="es-ES" sz="4800" b="1" dirty="0" smtClean="0">
                <a:latin typeface="+mj-lt"/>
              </a:rPr>
              <a:t>LA FORMA JURÍDICA DE LA EMPRESA</a:t>
            </a:r>
            <a:endParaRPr lang="es-ES" sz="3600" b="1" dirty="0" smtClean="0">
              <a:latin typeface="+mj-lt"/>
            </a:endParaRPr>
          </a:p>
        </p:txBody>
      </p:sp>
      <p:sp>
        <p:nvSpPr>
          <p:cNvPr id="11" name="1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p:cNvSpPr/>
          <p:nvPr/>
        </p:nvSpPr>
        <p:spPr>
          <a:xfrm>
            <a:off x="1357290" y="411510"/>
            <a:ext cx="6355907" cy="923330"/>
          </a:xfrm>
          <a:prstGeom prst="rect">
            <a:avLst/>
          </a:prstGeom>
          <a:noFill/>
        </p:spPr>
        <p:txBody>
          <a:bodyPr wrap="none" lIns="91440" tIns="45720" rIns="91440" bIns="45720">
            <a:spAutoFit/>
          </a:bodyPr>
          <a:lstStyle/>
          <a:p>
            <a:pPr algn="ctr"/>
            <a:r>
              <a:rPr lang="es-E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UNIDAD DIDÁCTICA 5</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2024593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98402"/>
            <a:ext cx="8641654" cy="80177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El </a:t>
            </a:r>
            <a:r>
              <a:rPr lang="es-ES" sz="1400" b="1" dirty="0">
                <a:solidFill>
                  <a:schemeClr val="tx1"/>
                </a:solidFill>
              </a:rPr>
              <a:t>capital social </a:t>
            </a:r>
            <a:r>
              <a:rPr lang="es-ES" sz="1400" dirty="0">
                <a:solidFill>
                  <a:schemeClr val="tx1"/>
                </a:solidFill>
              </a:rPr>
              <a:t>se integra por las aportaciones económicas (monetarias o en especie) de todos los socios:</a:t>
            </a:r>
          </a:p>
          <a:p>
            <a:pPr marL="285750" indent="-107950" algn="just">
              <a:buFont typeface="Arial" panose="020B0604020202020204" pitchFamily="34" charset="0"/>
              <a:buChar char="•"/>
              <a:defRPr/>
            </a:pPr>
            <a:r>
              <a:rPr lang="es-ES" sz="1400" dirty="0" smtClean="0">
                <a:solidFill>
                  <a:schemeClr val="tx1"/>
                </a:solidFill>
              </a:rPr>
              <a:t>En </a:t>
            </a:r>
            <a:r>
              <a:rPr lang="es-ES" sz="1400" dirty="0">
                <a:solidFill>
                  <a:schemeClr val="tx1"/>
                </a:solidFill>
              </a:rPr>
              <a:t>la sociedad limitada, el capital social se divide en participaciones</a:t>
            </a:r>
          </a:p>
          <a:p>
            <a:pPr marL="285750" indent="-107950" algn="just">
              <a:buFont typeface="Arial" panose="020B0604020202020204" pitchFamily="34" charset="0"/>
              <a:buChar char="•"/>
              <a:defRPr/>
            </a:pPr>
            <a:r>
              <a:rPr lang="es-ES" sz="1400" dirty="0" smtClean="0">
                <a:solidFill>
                  <a:schemeClr val="tx1"/>
                </a:solidFill>
              </a:rPr>
              <a:t>En </a:t>
            </a:r>
            <a:r>
              <a:rPr lang="es-ES" sz="1400" dirty="0">
                <a:solidFill>
                  <a:schemeClr val="tx1"/>
                </a:solidFill>
              </a:rPr>
              <a:t>la sociedad anónima, se divide en </a:t>
            </a:r>
            <a:r>
              <a:rPr lang="es-ES" sz="1400" dirty="0" smtClean="0">
                <a:solidFill>
                  <a:schemeClr val="tx1"/>
                </a:solidFill>
              </a:rPr>
              <a:t>acciones</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LAS SOCIEDADES DE CAPITAL</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6" name="15 Tabla"/>
          <p:cNvGraphicFramePr>
            <a:graphicFrameLocks noGrp="1"/>
          </p:cNvGraphicFramePr>
          <p:nvPr/>
        </p:nvGraphicFramePr>
        <p:xfrm>
          <a:off x="428596" y="1785932"/>
          <a:ext cx="8215370" cy="731520"/>
        </p:xfrm>
        <a:graphic>
          <a:graphicData uri="http://schemas.openxmlformats.org/drawingml/2006/table">
            <a:tbl>
              <a:tblPr firstRow="1" bandRow="1">
                <a:tableStyleId>{5C22544A-7EE6-4342-B048-85BDC9FD1C3A}</a:tableStyleId>
              </a:tblPr>
              <a:tblGrid>
                <a:gridCol w="8215370"/>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400" b="0" dirty="0" smtClean="0">
                          <a:solidFill>
                            <a:schemeClr val="tx1"/>
                          </a:solidFill>
                        </a:rPr>
                        <a:t>Una </a:t>
                      </a:r>
                      <a:r>
                        <a:rPr lang="es-ES" sz="1400" b="1" dirty="0" smtClean="0">
                          <a:solidFill>
                            <a:schemeClr val="tx1"/>
                          </a:solidFill>
                        </a:rPr>
                        <a:t>acción/participación</a:t>
                      </a:r>
                      <a:r>
                        <a:rPr lang="es-ES" sz="1400" b="0" dirty="0" smtClean="0">
                          <a:solidFill>
                            <a:schemeClr val="tx1"/>
                          </a:solidFill>
                        </a:rPr>
                        <a:t> es una parte alícuota (igual y proporcional), indivisible y acumulable del capital social. A cada socio se le entrega un número concreto de acciones o de participaciones en función del capital aportado</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FFFF99"/>
                    </a:solidFill>
                  </a:tcPr>
                </a:tc>
              </a:tr>
            </a:tbl>
          </a:graphicData>
        </a:graphic>
      </p:graphicFrame>
      <p:pic>
        <p:nvPicPr>
          <p:cNvPr id="1026" name="Picture 2" descr="C:\Users\Usuario\AppData\Local\Microsoft\Windows\INetCache\IE\8C8WMN6E\invertir_en_bolsa_y_salir_beneficiado[1].jpg"/>
          <p:cNvPicPr>
            <a:picLocks noChangeAspect="1" noChangeArrowheads="1"/>
          </p:cNvPicPr>
          <p:nvPr/>
        </p:nvPicPr>
        <p:blipFill>
          <a:blip r:embed="rId4" cstate="print"/>
          <a:srcRect/>
          <a:stretch>
            <a:fillRect/>
          </a:stretch>
        </p:blipFill>
        <p:spPr bwMode="auto">
          <a:xfrm>
            <a:off x="1142976" y="3214692"/>
            <a:ext cx="1643074" cy="862614"/>
          </a:xfrm>
          <a:prstGeom prst="rect">
            <a:avLst/>
          </a:prstGeom>
          <a:noFill/>
        </p:spPr>
      </p:pic>
      <p:sp>
        <p:nvSpPr>
          <p:cNvPr id="1028" name="AutoShape 4" descr="Legado De Acciones y Participaciones Sociales. - El Blog de Oscar Can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9" name="Picture 5"/>
          <p:cNvPicPr>
            <a:picLocks noChangeAspect="1" noChangeArrowheads="1"/>
          </p:cNvPicPr>
          <p:nvPr/>
        </p:nvPicPr>
        <p:blipFill>
          <a:blip r:embed="rId5"/>
          <a:srcRect/>
          <a:stretch>
            <a:fillRect/>
          </a:stretch>
        </p:blipFill>
        <p:spPr bwMode="auto">
          <a:xfrm>
            <a:off x="4429124" y="2928940"/>
            <a:ext cx="2933700" cy="1562100"/>
          </a:xfrm>
          <a:prstGeom prst="rect">
            <a:avLst/>
          </a:prstGeom>
          <a:noFill/>
          <a:ln w="9525">
            <a:noFill/>
            <a:miter lim="800000"/>
            <a:headEnd/>
            <a:tailEnd/>
          </a:ln>
          <a:effectLst/>
        </p:spPr>
      </p:pic>
    </p:spTree>
    <p:extLst>
      <p:ext uri="{BB962C8B-B14F-4D97-AF65-F5344CB8AC3E}">
        <p14:creationId xmlns="" xmlns:p14="http://schemas.microsoft.com/office/powerpoint/2010/main" val="40768775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LAS SOCIEDADES DE CAPITAL</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1" name="17 CuadroTexto"/>
          <p:cNvSpPr txBox="1">
            <a:spLocks noChangeArrowheads="1"/>
          </p:cNvSpPr>
          <p:nvPr/>
        </p:nvSpPr>
        <p:spPr bwMode="auto">
          <a:xfrm>
            <a:off x="431822" y="571486"/>
            <a:ext cx="2051946"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5.1 La Sociedad Limitada</a:t>
            </a:r>
            <a:endParaRPr lang="es-ES" sz="1400" b="1" dirty="0">
              <a:solidFill>
                <a:schemeClr val="tx1"/>
              </a:solidFill>
              <a:latin typeface="+mj-lt"/>
              <a:cs typeface="Arial" charset="0"/>
            </a:endParaRPr>
          </a:p>
        </p:txBody>
      </p:sp>
      <p:graphicFrame>
        <p:nvGraphicFramePr>
          <p:cNvPr id="16" name="15 Tabla"/>
          <p:cNvGraphicFramePr>
            <a:graphicFrameLocks noGrp="1"/>
          </p:cNvGraphicFramePr>
          <p:nvPr/>
        </p:nvGraphicFramePr>
        <p:xfrm>
          <a:off x="214282" y="1038560"/>
          <a:ext cx="8742640" cy="3789680"/>
        </p:xfrm>
        <a:graphic>
          <a:graphicData uri="http://schemas.openxmlformats.org/drawingml/2006/table">
            <a:tbl>
              <a:tblPr firstRow="1" bandRow="1">
                <a:tableStyleId>{5C22544A-7EE6-4342-B048-85BDC9FD1C3A}</a:tableStyleId>
              </a:tblPr>
              <a:tblGrid>
                <a:gridCol w="1928826"/>
                <a:gridCol w="6813814"/>
              </a:tblGrid>
              <a:tr h="370840">
                <a:tc gridSpan="2">
                  <a:txBody>
                    <a:bodyPr/>
                    <a:lstStyle/>
                    <a:p>
                      <a:pPr algn="ctr"/>
                      <a:r>
                        <a:rPr lang="es-ES" dirty="0" smtClean="0">
                          <a:solidFill>
                            <a:schemeClr val="bg1"/>
                          </a:solidFill>
                        </a:rPr>
                        <a:t>SOCIEDAD LIMITADA</a:t>
                      </a:r>
                      <a:endParaRPr lang="es-ES" dirty="0">
                        <a:solidFill>
                          <a:schemeClr val="bg1"/>
                        </a:solidFill>
                      </a:endParaRPr>
                    </a:p>
                  </a:txBody>
                  <a:tcPr>
                    <a:solidFill>
                      <a:schemeClr val="accent6">
                        <a:lumMod val="75000"/>
                      </a:schemeClr>
                    </a:solidFill>
                  </a:tcPr>
                </a:tc>
                <a:tc hMerge="1">
                  <a:txBody>
                    <a:bodyPr/>
                    <a:lstStyle/>
                    <a:p>
                      <a:endParaRPr lang="es-ES"/>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u="none" dirty="0" smtClean="0">
                          <a:solidFill>
                            <a:schemeClr val="bg1"/>
                          </a:solidFill>
                        </a:rPr>
                        <a:t>Socios</a:t>
                      </a:r>
                      <a:endParaRPr lang="es-ES" sz="1600" u="none" dirty="0" smtClean="0">
                        <a:solidFill>
                          <a:schemeClr val="bg1"/>
                        </a:solidFill>
                      </a:endParaRPr>
                    </a:p>
                  </a:txBody>
                  <a:tcPr anchor="ctr">
                    <a:solidFill>
                      <a:schemeClr val="accent6">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Es obligatorio inscribir en el libro de registro de socios el nombre y los apellidos de cada socio y su número de participaciones. (Número mínimo de socios para poder constituir una sociedad: 1)</a:t>
                      </a:r>
                    </a:p>
                  </a:txBody>
                  <a:tcPr>
                    <a:solidFill>
                      <a:schemeClr val="accent6">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u="none" kern="1200" dirty="0" smtClean="0">
                          <a:solidFill>
                            <a:schemeClr val="bg1"/>
                          </a:solidFill>
                          <a:latin typeface="+mn-lt"/>
                          <a:ea typeface="+mn-ea"/>
                          <a:cs typeface="+mn-cs"/>
                        </a:rPr>
                        <a:t>Capital Social</a:t>
                      </a:r>
                    </a:p>
                  </a:txBody>
                  <a:tcPr anchor="ctr">
                    <a:solidFill>
                      <a:schemeClr val="accent6">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Se divide en participaciones (Mínimo 3.000€)</a:t>
                      </a:r>
                    </a:p>
                  </a:txBody>
                  <a:tcPr>
                    <a:solidFill>
                      <a:schemeClr val="accent6">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u="none" dirty="0" smtClean="0">
                          <a:solidFill>
                            <a:schemeClr val="bg1"/>
                          </a:solidFill>
                        </a:rPr>
                        <a:t>Denominación</a:t>
                      </a:r>
                    </a:p>
                  </a:txBody>
                  <a:tcPr anchor="ctr">
                    <a:solidFill>
                      <a:schemeClr val="accent6">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Nombre libre, obligatorio añadir “Sociedad Limitada” o “Sociedad de Responsabilidad Limitada” (Siglas SL o SRL)</a:t>
                      </a:r>
                    </a:p>
                  </a:txBody>
                  <a:tcPr>
                    <a:solidFill>
                      <a:schemeClr val="accent6">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u="none" dirty="0" smtClean="0">
                          <a:solidFill>
                            <a:schemeClr val="bg1"/>
                          </a:solidFill>
                        </a:rPr>
                        <a:t>Transmisión</a:t>
                      </a:r>
                      <a:r>
                        <a:rPr lang="es-ES" sz="1600" b="1" u="none" baseline="0" dirty="0" smtClean="0">
                          <a:solidFill>
                            <a:schemeClr val="bg1"/>
                          </a:solidFill>
                        </a:rPr>
                        <a:t> de las participaciones</a:t>
                      </a:r>
                      <a:endParaRPr lang="es-ES" sz="1600" b="1" u="none" dirty="0" smtClean="0">
                        <a:solidFill>
                          <a:schemeClr val="bg1"/>
                        </a:solidFill>
                      </a:endParaRPr>
                    </a:p>
                  </a:txBody>
                  <a:tcPr anchor="ctr">
                    <a:solidFill>
                      <a:schemeClr val="accent6">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Salvo que los estatutos dispongan otra cosa, la venta solo es libre entre los socios, entre un socio y su cónyuge, ascendientes o descendientes</a:t>
                      </a:r>
                    </a:p>
                  </a:txBody>
                  <a:tcPr>
                    <a:solidFill>
                      <a:schemeClr val="accent6">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u="none" dirty="0" smtClean="0">
                          <a:solidFill>
                            <a:schemeClr val="bg1"/>
                          </a:solidFill>
                        </a:rPr>
                        <a:t>Órganos de Gobierno</a:t>
                      </a:r>
                      <a:r>
                        <a:rPr lang="es-ES" sz="1600" b="1" u="none" baseline="0" dirty="0" smtClean="0">
                          <a:solidFill>
                            <a:schemeClr val="bg1"/>
                          </a:solidFill>
                        </a:rPr>
                        <a:t> de la Sociedad</a:t>
                      </a:r>
                      <a:endParaRPr lang="es-ES" sz="1600" b="1" u="none" dirty="0" smtClean="0">
                        <a:solidFill>
                          <a:schemeClr val="bg1"/>
                        </a:solidFill>
                      </a:endParaRPr>
                    </a:p>
                  </a:txBody>
                  <a:tcPr anchor="ctr">
                    <a:solidFill>
                      <a:schemeClr val="accent6">
                        <a:lumMod val="75000"/>
                      </a:schemeClr>
                    </a:solidFill>
                  </a:tcPr>
                </a:tc>
                <a:tc>
                  <a:txBody>
                    <a:bodyPr/>
                    <a:lstStyle/>
                    <a:p>
                      <a:pPr marL="177800" indent="-177800" algn="just">
                        <a:buFont typeface="Arial" panose="020B0604020202020204" pitchFamily="34" charset="0"/>
                        <a:buChar char="•"/>
                        <a:defRPr/>
                      </a:pPr>
                      <a:r>
                        <a:rPr lang="es-ES" sz="1600" dirty="0" smtClean="0">
                          <a:solidFill>
                            <a:schemeClr val="tx1"/>
                          </a:solidFill>
                        </a:rPr>
                        <a:t>Junta general: compuesta por el conjunto de socios. Rige la vida de la sociedad</a:t>
                      </a:r>
                    </a:p>
                    <a:p>
                      <a:pPr marL="177800" indent="-177800" algn="just">
                        <a:buFont typeface="Arial" panose="020B0604020202020204" pitchFamily="34" charset="0"/>
                        <a:buChar char="•"/>
                        <a:defRPr/>
                      </a:pPr>
                      <a:r>
                        <a:rPr lang="es-ES" sz="1600" dirty="0" smtClean="0">
                          <a:solidFill>
                            <a:schemeClr val="tx1"/>
                          </a:solidFill>
                        </a:rPr>
                        <a:t>El órgano de administración: gestiona y representa a la sociedad en todos los actos pertinentes</a:t>
                      </a:r>
                    </a:p>
                  </a:txBody>
                  <a:tcPr>
                    <a:solidFill>
                      <a:schemeClr val="accent6">
                        <a:lumMod val="60000"/>
                        <a:lumOff val="40000"/>
                      </a:schemeClr>
                    </a:solidFill>
                  </a:tcPr>
                </a:tc>
              </a:tr>
            </a:tbl>
          </a:graphicData>
        </a:graphic>
      </p:graphicFrame>
      <p:pic>
        <p:nvPicPr>
          <p:cNvPr id="1026" name="Picture 2"/>
          <p:cNvPicPr>
            <a:picLocks noChangeAspect="1" noChangeArrowheads="1"/>
          </p:cNvPicPr>
          <p:nvPr/>
        </p:nvPicPr>
        <p:blipFill>
          <a:blip r:embed="rId3"/>
          <a:srcRect/>
          <a:stretch>
            <a:fillRect/>
          </a:stretch>
        </p:blipFill>
        <p:spPr bwMode="auto">
          <a:xfrm>
            <a:off x="3071802" y="500048"/>
            <a:ext cx="500066" cy="500066"/>
          </a:xfrm>
          <a:prstGeom prst="rect">
            <a:avLst/>
          </a:prstGeom>
          <a:noFill/>
          <a:ln w="9525">
            <a:noFill/>
            <a:miter lim="800000"/>
            <a:headEnd/>
            <a:tailEnd/>
          </a:ln>
          <a:effectLst/>
        </p:spPr>
      </p:pic>
    </p:spTree>
    <p:extLst>
      <p:ext uri="{BB962C8B-B14F-4D97-AF65-F5344CB8AC3E}">
        <p14:creationId xmlns="" xmlns:p14="http://schemas.microsoft.com/office/powerpoint/2010/main" val="40768775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LAS SOCIEDADES DE CAPITAL</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0" name="9 Rectángulo redondeado"/>
          <p:cNvSpPr/>
          <p:nvPr/>
        </p:nvSpPr>
        <p:spPr>
          <a:xfrm>
            <a:off x="251520" y="857238"/>
            <a:ext cx="8641654" cy="71438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La SLNE se concibió con la idea de </a:t>
            </a:r>
            <a:r>
              <a:rPr lang="es-ES" sz="1400" u="sng" dirty="0" smtClean="0">
                <a:solidFill>
                  <a:schemeClr val="tx1"/>
                </a:solidFill>
              </a:rPr>
              <a:t>reducir los largos trámites que se exigen para crear una empresa</a:t>
            </a:r>
            <a:r>
              <a:rPr lang="es-ES" sz="1400" dirty="0" smtClean="0">
                <a:solidFill>
                  <a:schemeClr val="tx1"/>
                </a:solidFill>
              </a:rPr>
              <a:t>. Se pensó en una constitución por medios telemáticos, a través del </a:t>
            </a:r>
            <a:r>
              <a:rPr lang="es-ES" sz="1400" b="1" dirty="0" smtClean="0">
                <a:solidFill>
                  <a:schemeClr val="tx1"/>
                </a:solidFill>
              </a:rPr>
              <a:t>Documento Único Electrónico </a:t>
            </a:r>
            <a:r>
              <a:rPr lang="es-ES" sz="1400" dirty="0" smtClean="0">
                <a:solidFill>
                  <a:schemeClr val="tx1"/>
                </a:solidFill>
              </a:rPr>
              <a:t>(</a:t>
            </a:r>
            <a:r>
              <a:rPr lang="es-ES" sz="1400" b="1" dirty="0" smtClean="0">
                <a:solidFill>
                  <a:schemeClr val="tx1"/>
                </a:solidFill>
              </a:rPr>
              <a:t>DUE</a:t>
            </a:r>
            <a:r>
              <a:rPr lang="es-ES" sz="1400" dirty="0" smtClean="0">
                <a:solidFill>
                  <a:schemeClr val="tx1"/>
                </a:solidFill>
              </a:rPr>
              <a:t>).</a:t>
            </a:r>
          </a:p>
        </p:txBody>
      </p:sp>
      <p:sp>
        <p:nvSpPr>
          <p:cNvPr id="11" name="17 CuadroTexto"/>
          <p:cNvSpPr txBox="1">
            <a:spLocks noChangeArrowheads="1"/>
          </p:cNvSpPr>
          <p:nvPr/>
        </p:nvSpPr>
        <p:spPr bwMode="auto">
          <a:xfrm>
            <a:off x="431822" y="500048"/>
            <a:ext cx="3782988"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5.2 La Sociedad Limitada Nueva Empresa (SLNE)</a:t>
            </a:r>
            <a:endParaRPr lang="es-ES" sz="1400" b="1" dirty="0">
              <a:solidFill>
                <a:schemeClr val="tx1"/>
              </a:solidFill>
              <a:latin typeface="+mj-lt"/>
              <a:cs typeface="Arial" charset="0"/>
            </a:endParaRPr>
          </a:p>
        </p:txBody>
      </p:sp>
      <p:graphicFrame>
        <p:nvGraphicFramePr>
          <p:cNvPr id="15" name="14 Tabla"/>
          <p:cNvGraphicFramePr>
            <a:graphicFrameLocks noGrp="1"/>
          </p:cNvGraphicFramePr>
          <p:nvPr/>
        </p:nvGraphicFramePr>
        <p:xfrm>
          <a:off x="142844" y="1643056"/>
          <a:ext cx="8858312" cy="3267084"/>
        </p:xfrm>
        <a:graphic>
          <a:graphicData uri="http://schemas.openxmlformats.org/drawingml/2006/table">
            <a:tbl>
              <a:tblPr firstRow="1" bandRow="1">
                <a:tableStyleId>{5C22544A-7EE6-4342-B048-85BDC9FD1C3A}</a:tableStyleId>
              </a:tblPr>
              <a:tblGrid>
                <a:gridCol w="1771662"/>
                <a:gridCol w="7086650"/>
              </a:tblGrid>
              <a:tr h="357190">
                <a:tc gridSpan="2">
                  <a:txBody>
                    <a:bodyPr/>
                    <a:lstStyle/>
                    <a:p>
                      <a:pPr algn="ctr"/>
                      <a:r>
                        <a:rPr lang="es-ES" sz="1600" dirty="0" smtClean="0">
                          <a:solidFill>
                            <a:schemeClr val="tx2">
                              <a:lumMod val="75000"/>
                            </a:schemeClr>
                          </a:solidFill>
                        </a:rPr>
                        <a:t>Características específicas de la SLNE</a:t>
                      </a:r>
                      <a:endParaRPr lang="es-ES" sz="1600" dirty="0">
                        <a:solidFill>
                          <a:schemeClr val="tx2">
                            <a:lumMod val="75000"/>
                          </a:schemeClr>
                        </a:solidFill>
                      </a:endParaRPr>
                    </a:p>
                  </a:txBody>
                  <a:tcPr>
                    <a:solidFill>
                      <a:srgbClr val="FFFF66"/>
                    </a:solidFill>
                  </a:tcPr>
                </a:tc>
                <a:tc hMerge="1">
                  <a:txBody>
                    <a:bodyPr/>
                    <a:lstStyle/>
                    <a:p>
                      <a:endParaRPr lang="es-ES"/>
                    </a:p>
                  </a:txBody>
                  <a:tcPr/>
                </a:tc>
              </a:tr>
              <a:tr h="511972">
                <a:tc>
                  <a:txBody>
                    <a:bodyPr/>
                    <a:lstStyle/>
                    <a:p>
                      <a:pPr algn="ctr"/>
                      <a:r>
                        <a:rPr lang="es-ES" sz="1400" b="1" u="none" dirty="0" smtClean="0">
                          <a:solidFill>
                            <a:schemeClr val="tx2">
                              <a:lumMod val="75000"/>
                            </a:schemeClr>
                          </a:solidFill>
                        </a:rPr>
                        <a:t>Socios</a:t>
                      </a:r>
                      <a:endParaRPr lang="es-ES" sz="1400" u="none" dirty="0">
                        <a:solidFill>
                          <a:schemeClr val="tx2">
                            <a:lumMod val="75000"/>
                          </a:schemeClr>
                        </a:solidFill>
                      </a:endParaRPr>
                    </a:p>
                  </a:txBody>
                  <a:tcPr anchor="ctr">
                    <a:solidFill>
                      <a:srgbClr val="FFFF66"/>
                    </a:solidFill>
                  </a:tcPr>
                </a:tc>
                <a:tc>
                  <a:txBody>
                    <a:bodyPr/>
                    <a:lstStyle/>
                    <a:p>
                      <a:pPr algn="just"/>
                      <a:r>
                        <a:rPr lang="es-ES" sz="1400" dirty="0" smtClean="0">
                          <a:solidFill>
                            <a:schemeClr val="tx1"/>
                          </a:solidFill>
                        </a:rPr>
                        <a:t>Solo pueden ser socios las personas físicas. Número de socios en el momento de constitución: mínimo 1 y máximo 5</a:t>
                      </a:r>
                      <a:endParaRPr lang="es-ES" sz="1400" dirty="0"/>
                    </a:p>
                  </a:txBody>
                  <a:tcPr anchor="ctr">
                    <a:solidFill>
                      <a:srgbClr val="FFFF99"/>
                    </a:solidFill>
                  </a:tcPr>
                </a:tc>
              </a:tr>
              <a:tr h="410534">
                <a:tc>
                  <a:txBody>
                    <a:bodyPr/>
                    <a:lstStyle/>
                    <a:p>
                      <a:pPr algn="ctr"/>
                      <a:r>
                        <a:rPr lang="es-ES" sz="1400" b="1" u="none" dirty="0" smtClean="0">
                          <a:solidFill>
                            <a:schemeClr val="tx2">
                              <a:lumMod val="75000"/>
                            </a:schemeClr>
                          </a:solidFill>
                        </a:rPr>
                        <a:t>Capital</a:t>
                      </a:r>
                      <a:r>
                        <a:rPr lang="es-ES" sz="1400" b="1" u="none" baseline="0" dirty="0" smtClean="0">
                          <a:solidFill>
                            <a:schemeClr val="tx2">
                              <a:lumMod val="75000"/>
                            </a:schemeClr>
                          </a:solidFill>
                        </a:rPr>
                        <a:t> Social</a:t>
                      </a:r>
                      <a:endParaRPr lang="es-ES" sz="1400" u="none" dirty="0">
                        <a:solidFill>
                          <a:schemeClr val="tx2">
                            <a:lumMod val="75000"/>
                          </a:schemeClr>
                        </a:solidFill>
                      </a:endParaRPr>
                    </a:p>
                  </a:txBody>
                  <a:tcPr anchor="ctr">
                    <a:solidFill>
                      <a:srgbClr val="FFFF66"/>
                    </a:solidFill>
                  </a:tcPr>
                </a:tc>
                <a:tc>
                  <a:txBody>
                    <a:bodyPr/>
                    <a:lstStyle/>
                    <a:p>
                      <a:pPr algn="just"/>
                      <a:r>
                        <a:rPr lang="es-ES" sz="1400" dirty="0" smtClean="0">
                          <a:solidFill>
                            <a:schemeClr val="tx1"/>
                          </a:solidFill>
                        </a:rPr>
                        <a:t>Constituido solo por aportaciones dinerarias (Mínimo: 3.000€ y Máximo: 120.000€)</a:t>
                      </a:r>
                      <a:endParaRPr lang="es-ES" sz="1400" dirty="0"/>
                    </a:p>
                  </a:txBody>
                  <a:tcPr anchor="ctr">
                    <a:solidFill>
                      <a:srgbClr val="FFFF99"/>
                    </a:solidFill>
                  </a:tcPr>
                </a:tc>
              </a:tr>
              <a:tr h="511972">
                <a:tc>
                  <a:txBody>
                    <a:bodyPr/>
                    <a:lstStyle/>
                    <a:p>
                      <a:pPr algn="ctr"/>
                      <a:r>
                        <a:rPr lang="es-ES" sz="1400" b="1" u="none" kern="1200" dirty="0" smtClean="0">
                          <a:solidFill>
                            <a:schemeClr val="tx2">
                              <a:lumMod val="75000"/>
                            </a:schemeClr>
                          </a:solidFill>
                          <a:latin typeface="+mn-lt"/>
                          <a:ea typeface="+mn-ea"/>
                          <a:cs typeface="+mn-cs"/>
                        </a:rPr>
                        <a:t>Denominación</a:t>
                      </a:r>
                    </a:p>
                  </a:txBody>
                  <a:tcPr anchor="ctr">
                    <a:solidFill>
                      <a:srgbClr val="FFFF66"/>
                    </a:solidFill>
                  </a:tcPr>
                </a:tc>
                <a:tc>
                  <a:txBody>
                    <a:bodyPr/>
                    <a:lstStyle/>
                    <a:p>
                      <a:pPr algn="just"/>
                      <a:r>
                        <a:rPr lang="es-ES" sz="1400" dirty="0" smtClean="0">
                          <a:solidFill>
                            <a:schemeClr val="tx1"/>
                          </a:solidFill>
                        </a:rPr>
                        <a:t>Estará compuesto por los dos apellidos y el nombre de uno de los socios fundadores + un código alfanumérico + la expresión Sociedad Limitada Nueva Empresa o las siglas SLNE</a:t>
                      </a:r>
                      <a:endParaRPr lang="es-ES" sz="1400" dirty="0"/>
                    </a:p>
                  </a:txBody>
                  <a:tcPr anchor="ctr">
                    <a:solidFill>
                      <a:srgbClr val="FFFF99"/>
                    </a:solidFill>
                  </a:tcPr>
                </a:tc>
              </a:tr>
              <a:tr h="511972">
                <a:tc>
                  <a:txBody>
                    <a:bodyPr/>
                    <a:lstStyle/>
                    <a:p>
                      <a:pPr algn="ctr"/>
                      <a:r>
                        <a:rPr lang="es-ES" sz="1400" b="1" u="none" dirty="0" smtClean="0">
                          <a:solidFill>
                            <a:schemeClr val="tx2">
                              <a:lumMod val="75000"/>
                            </a:schemeClr>
                          </a:solidFill>
                        </a:rPr>
                        <a:t>Transmisión de las participaciones</a:t>
                      </a:r>
                      <a:endParaRPr lang="es-ES" sz="1400" u="none" dirty="0">
                        <a:solidFill>
                          <a:schemeClr val="tx2">
                            <a:lumMod val="75000"/>
                          </a:schemeClr>
                        </a:solidFill>
                      </a:endParaRPr>
                    </a:p>
                  </a:txBody>
                  <a:tcPr anchor="ctr">
                    <a:solidFill>
                      <a:srgbClr val="FFFF66"/>
                    </a:solidFill>
                  </a:tcPr>
                </a:tc>
                <a:tc>
                  <a:txBody>
                    <a:bodyPr/>
                    <a:lstStyle/>
                    <a:p>
                      <a:pPr algn="just"/>
                      <a:r>
                        <a:rPr lang="es-ES" sz="1400" dirty="0" smtClean="0">
                          <a:solidFill>
                            <a:schemeClr val="tx1"/>
                          </a:solidFill>
                        </a:rPr>
                        <a:t>Como consecuencia de este aspecto, podrá superarse el número de 5 socios. La venta solo podrá hacerse a favor de personas físicas. Si las participaciones fueran adquiridas por personas jurídicas, deberán venderse a personas físicas en el plazo de 3 meses; en otro caso la SLNE pasará a ser una S.L.</a:t>
                      </a:r>
                      <a:endParaRPr lang="es-ES" sz="1400" dirty="0"/>
                    </a:p>
                  </a:txBody>
                  <a:tcPr anchor="ctr">
                    <a:solidFill>
                      <a:srgbClr val="FFFF99"/>
                    </a:solidFill>
                  </a:tcPr>
                </a:tc>
              </a:tr>
              <a:tr h="5119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b="1" u="none" dirty="0" smtClean="0">
                          <a:solidFill>
                            <a:schemeClr val="tx2">
                              <a:lumMod val="75000"/>
                            </a:schemeClr>
                          </a:solidFill>
                        </a:rPr>
                        <a:t>Ventajas fiscales y financieras</a:t>
                      </a:r>
                      <a:endParaRPr lang="es-ES" sz="1400" u="none" dirty="0" smtClean="0">
                        <a:solidFill>
                          <a:schemeClr val="tx2">
                            <a:lumMod val="75000"/>
                          </a:schemeClr>
                        </a:solidFill>
                      </a:endParaRPr>
                    </a:p>
                  </a:txBody>
                  <a:tcPr anchor="ctr">
                    <a:solidFill>
                      <a:srgbClr val="FFFF66"/>
                    </a:solidFill>
                  </a:tcPr>
                </a:tc>
                <a:tc>
                  <a:txBody>
                    <a:bodyPr/>
                    <a:lstStyle/>
                    <a:p>
                      <a:r>
                        <a:rPr lang="es-ES" sz="1400" dirty="0" smtClean="0">
                          <a:solidFill>
                            <a:schemeClr val="tx1"/>
                          </a:solidFill>
                        </a:rPr>
                        <a:t>Aplazamiento en el pago de varios impuestos (IS, Retenciones a cuenta IRPF)</a:t>
                      </a:r>
                      <a:endParaRPr lang="es-ES" sz="1400" dirty="0"/>
                    </a:p>
                  </a:txBody>
                  <a:tcPr anchor="ctr">
                    <a:solidFill>
                      <a:srgbClr val="FFFF99"/>
                    </a:solidFill>
                  </a:tcPr>
                </a:tc>
              </a:tr>
            </a:tbl>
          </a:graphicData>
        </a:graphic>
      </p:graphicFrame>
    </p:spTree>
    <p:extLst>
      <p:ext uri="{BB962C8B-B14F-4D97-AF65-F5344CB8AC3E}">
        <p14:creationId xmlns="" xmlns:p14="http://schemas.microsoft.com/office/powerpoint/2010/main" val="40768775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LAS SOCIEDADES DE CAPITAL</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7 CuadroTexto"/>
          <p:cNvSpPr txBox="1">
            <a:spLocks noChangeArrowheads="1"/>
          </p:cNvSpPr>
          <p:nvPr/>
        </p:nvSpPr>
        <p:spPr bwMode="auto">
          <a:xfrm>
            <a:off x="357158" y="549461"/>
            <a:ext cx="2051946"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5.3 La Sociedad Anónima</a:t>
            </a:r>
            <a:endParaRPr lang="es-ES" sz="1400" b="1" dirty="0">
              <a:solidFill>
                <a:schemeClr val="tx1"/>
              </a:solidFill>
              <a:latin typeface="+mj-lt"/>
              <a:cs typeface="Arial" charset="0"/>
            </a:endParaRPr>
          </a:p>
        </p:txBody>
      </p:sp>
      <p:sp>
        <p:nvSpPr>
          <p:cNvPr id="16" name="15 Rectángulo redondeado"/>
          <p:cNvSpPr/>
          <p:nvPr/>
        </p:nvSpPr>
        <p:spPr>
          <a:xfrm>
            <a:off x="357158" y="928676"/>
            <a:ext cx="1785950" cy="428628"/>
          </a:xfrm>
          <a:prstGeom prst="roundRect">
            <a:avLst/>
          </a:prstGeom>
          <a:solidFill>
            <a:schemeClr val="tx2">
              <a:lumMod val="5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Socios</a:t>
            </a:r>
            <a:endParaRPr lang="es-ES" sz="1200" b="1" dirty="0"/>
          </a:p>
        </p:txBody>
      </p:sp>
      <p:sp>
        <p:nvSpPr>
          <p:cNvPr id="17" name="16 Rectángulo redondeado"/>
          <p:cNvSpPr/>
          <p:nvPr/>
        </p:nvSpPr>
        <p:spPr>
          <a:xfrm>
            <a:off x="2285984" y="928676"/>
            <a:ext cx="6572296" cy="428628"/>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Los socios pueden guardar su anonimato si así lo desean. No es necesario llevar un libro de registro de socios (Número mínimo socios: 1)</a:t>
            </a:r>
            <a:endParaRPr lang="es-ES" sz="1400" dirty="0">
              <a:solidFill>
                <a:schemeClr val="tx1"/>
              </a:solidFill>
            </a:endParaRPr>
          </a:p>
        </p:txBody>
      </p:sp>
      <p:sp>
        <p:nvSpPr>
          <p:cNvPr id="19" name="18 Rectángulo redondeado"/>
          <p:cNvSpPr/>
          <p:nvPr/>
        </p:nvSpPr>
        <p:spPr>
          <a:xfrm>
            <a:off x="357158" y="1500180"/>
            <a:ext cx="1785950" cy="357190"/>
          </a:xfrm>
          <a:prstGeom prst="roundRect">
            <a:avLst/>
          </a:prstGeom>
          <a:solidFill>
            <a:schemeClr val="tx2">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Capital Social</a:t>
            </a:r>
            <a:endParaRPr lang="es-ES" sz="1400" b="1" dirty="0"/>
          </a:p>
        </p:txBody>
      </p:sp>
      <p:sp>
        <p:nvSpPr>
          <p:cNvPr id="20" name="19 Rectángulo redondeado"/>
          <p:cNvSpPr/>
          <p:nvPr/>
        </p:nvSpPr>
        <p:spPr>
          <a:xfrm>
            <a:off x="2285984" y="1500180"/>
            <a:ext cx="6572296" cy="35719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Se divide en acciones (Mínimo 60.000€)</a:t>
            </a:r>
            <a:endParaRPr lang="es-ES" sz="1400" dirty="0">
              <a:solidFill>
                <a:schemeClr val="tx1"/>
              </a:solidFill>
            </a:endParaRPr>
          </a:p>
        </p:txBody>
      </p:sp>
      <p:sp>
        <p:nvSpPr>
          <p:cNvPr id="21" name="20 Rectángulo redondeado"/>
          <p:cNvSpPr/>
          <p:nvPr/>
        </p:nvSpPr>
        <p:spPr>
          <a:xfrm>
            <a:off x="339266" y="2000246"/>
            <a:ext cx="1803842" cy="500066"/>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Denominación</a:t>
            </a:r>
            <a:endParaRPr lang="es-ES" sz="1200" dirty="0"/>
          </a:p>
        </p:txBody>
      </p:sp>
      <p:sp>
        <p:nvSpPr>
          <p:cNvPr id="22" name="21 Rectángulo redondeado"/>
          <p:cNvSpPr/>
          <p:nvPr/>
        </p:nvSpPr>
        <p:spPr>
          <a:xfrm>
            <a:off x="2285984" y="2071666"/>
            <a:ext cx="6572296" cy="428646"/>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Nombre libre, obligatorio añadir “Sociedad Anónima” o  Siglas S.A</a:t>
            </a:r>
            <a:endParaRPr lang="es-ES" sz="1400" dirty="0">
              <a:solidFill>
                <a:schemeClr val="tx1"/>
              </a:solidFill>
            </a:endParaRPr>
          </a:p>
        </p:txBody>
      </p:sp>
      <p:sp>
        <p:nvSpPr>
          <p:cNvPr id="23" name="22 Rectángulo redondeado"/>
          <p:cNvSpPr/>
          <p:nvPr/>
        </p:nvSpPr>
        <p:spPr>
          <a:xfrm>
            <a:off x="285720" y="2643188"/>
            <a:ext cx="1857388" cy="714380"/>
          </a:xfrm>
          <a:prstGeom prst="round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Transmisión de las participaciones</a:t>
            </a:r>
            <a:endParaRPr lang="es-ES" sz="1400" b="1" dirty="0"/>
          </a:p>
        </p:txBody>
      </p:sp>
      <p:sp>
        <p:nvSpPr>
          <p:cNvPr id="24" name="23 Rectángulo redondeado"/>
          <p:cNvSpPr/>
          <p:nvPr/>
        </p:nvSpPr>
        <p:spPr>
          <a:xfrm>
            <a:off x="2285984" y="2786064"/>
            <a:ext cx="6572296" cy="428628"/>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rPr>
              <a:t>Se pueden vender libremente</a:t>
            </a:r>
            <a:endParaRPr lang="es-ES" sz="1400" dirty="0">
              <a:solidFill>
                <a:sysClr val="windowText" lastClr="000000"/>
              </a:solidFill>
            </a:endParaRPr>
          </a:p>
        </p:txBody>
      </p:sp>
      <p:sp>
        <p:nvSpPr>
          <p:cNvPr id="25" name="24 Rectángulo redondeado"/>
          <p:cNvSpPr/>
          <p:nvPr/>
        </p:nvSpPr>
        <p:spPr>
          <a:xfrm>
            <a:off x="285720" y="3500444"/>
            <a:ext cx="1857388" cy="857256"/>
          </a:xfrm>
          <a:prstGeom prst="roundRect">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Órganos de Gobierno de la Sociedad</a:t>
            </a:r>
            <a:endParaRPr lang="es-ES" sz="1400" b="1" dirty="0">
              <a:solidFill>
                <a:schemeClr val="tx1"/>
              </a:solidFill>
            </a:endParaRPr>
          </a:p>
        </p:txBody>
      </p:sp>
      <p:sp>
        <p:nvSpPr>
          <p:cNvPr id="27" name="26 Rectángulo redondeado"/>
          <p:cNvSpPr/>
          <p:nvPr/>
        </p:nvSpPr>
        <p:spPr>
          <a:xfrm>
            <a:off x="2285984" y="3429006"/>
            <a:ext cx="6572296" cy="928694"/>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95250" algn="just">
              <a:buFont typeface="Arial" panose="020B0604020202020204" pitchFamily="34" charset="0"/>
              <a:buChar char="•"/>
              <a:defRPr/>
            </a:pPr>
            <a:r>
              <a:rPr lang="es-ES" sz="1400" dirty="0" smtClean="0">
                <a:solidFill>
                  <a:schemeClr val="tx1"/>
                </a:solidFill>
              </a:rPr>
              <a:t>Junta general: compuesta por el conjunto de socios. Los socios deciden por mayoría los acuerdos que son de su competencia</a:t>
            </a:r>
          </a:p>
          <a:p>
            <a:pPr marL="177800" indent="-95250" algn="just">
              <a:buFont typeface="Arial" panose="020B0604020202020204" pitchFamily="34" charset="0"/>
              <a:buChar char="•"/>
              <a:defRPr/>
            </a:pPr>
            <a:r>
              <a:rPr lang="es-ES" sz="1400" dirty="0" smtClean="0">
                <a:solidFill>
                  <a:schemeClr val="tx1"/>
                </a:solidFill>
              </a:rPr>
              <a:t>El órgano de administración: gestiona y representa a la sociedad en todos los actos que así determinen los estatutos</a:t>
            </a:r>
          </a:p>
        </p:txBody>
      </p:sp>
    </p:spTree>
    <p:extLst>
      <p:ext uri="{BB962C8B-B14F-4D97-AF65-F5344CB8AC3E}">
        <p14:creationId xmlns="" xmlns:p14="http://schemas.microsoft.com/office/powerpoint/2010/main" val="20112290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einmark_prof\AppData\Local\Microsoft\Windows\INetCache\IE\DIETNDXU\grupo[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00118" y="2788904"/>
            <a:ext cx="3095600" cy="230312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LA SOCIEDAD LABORAL Y LA COOPERATIVA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9 Rectángulo redondeado"/>
          <p:cNvSpPr/>
          <p:nvPr/>
        </p:nvSpPr>
        <p:spPr>
          <a:xfrm>
            <a:off x="251520" y="1563638"/>
            <a:ext cx="8641654" cy="151216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a:buFont typeface="Wingdings" panose="05000000000000000000" pitchFamily="2" charset="2"/>
              <a:buChar char="q"/>
              <a:defRPr/>
            </a:pPr>
            <a:endParaRPr lang="es-ES" sz="1400" b="1" u="sng" dirty="0" smtClean="0">
              <a:solidFill>
                <a:schemeClr val="tx1"/>
              </a:solidFill>
            </a:endParaRPr>
          </a:p>
          <a:p>
            <a:pPr algn="just">
              <a:defRPr/>
            </a:pPr>
            <a:r>
              <a:rPr lang="es-ES" sz="1400" dirty="0" smtClean="0">
                <a:solidFill>
                  <a:schemeClr val="tx1"/>
                </a:solidFill>
              </a:rPr>
              <a:t>Podemos encontrar:</a:t>
            </a:r>
          </a:p>
          <a:p>
            <a:pPr marL="285750" indent="-285750" algn="just">
              <a:buFont typeface="Wingdings" panose="05000000000000000000" pitchFamily="2" charset="2"/>
              <a:buChar char="Ø"/>
              <a:defRPr/>
            </a:pPr>
            <a:r>
              <a:rPr lang="es-ES" sz="1400" u="sng" dirty="0" smtClean="0">
                <a:solidFill>
                  <a:schemeClr val="tx1"/>
                </a:solidFill>
              </a:rPr>
              <a:t>Socios </a:t>
            </a:r>
            <a:r>
              <a:rPr lang="es-ES" sz="1400" u="sng" dirty="0">
                <a:solidFill>
                  <a:schemeClr val="tx1"/>
                </a:solidFill>
              </a:rPr>
              <a:t>trabajadores</a:t>
            </a:r>
            <a:r>
              <a:rPr lang="es-ES" sz="1400" dirty="0">
                <a:solidFill>
                  <a:schemeClr val="tx1"/>
                </a:solidFill>
              </a:rPr>
              <a:t>: aportan capital y trabajo. Poseen la mayoría del capital social, pero ningún socio, individualmente, puede tener acciones o participaciones que representen más de 1/3 del Capital social.</a:t>
            </a:r>
          </a:p>
          <a:p>
            <a:pPr marL="285750" indent="-285750" algn="just">
              <a:buFont typeface="Wingdings" panose="05000000000000000000" pitchFamily="2" charset="2"/>
              <a:buChar char="Ø"/>
              <a:defRPr/>
            </a:pPr>
            <a:r>
              <a:rPr lang="es-ES" sz="1400" u="sng" dirty="0" smtClean="0">
                <a:solidFill>
                  <a:schemeClr val="tx1"/>
                </a:solidFill>
              </a:rPr>
              <a:t>Socios </a:t>
            </a:r>
            <a:r>
              <a:rPr lang="es-ES" sz="1400" u="sng" dirty="0">
                <a:solidFill>
                  <a:schemeClr val="tx1"/>
                </a:solidFill>
              </a:rPr>
              <a:t>no trabajadores</a:t>
            </a:r>
            <a:r>
              <a:rPr lang="es-ES" sz="1400" dirty="0">
                <a:solidFill>
                  <a:schemeClr val="tx1"/>
                </a:solidFill>
              </a:rPr>
              <a:t>: solo aportan capital</a:t>
            </a:r>
          </a:p>
          <a:p>
            <a:pPr marL="285750" indent="-285750" algn="just">
              <a:buFont typeface="Wingdings" panose="05000000000000000000" pitchFamily="2" charset="2"/>
              <a:buChar char="Ø"/>
              <a:defRPr/>
            </a:pPr>
            <a:r>
              <a:rPr lang="es-ES" sz="1400" u="sng" dirty="0" smtClean="0">
                <a:solidFill>
                  <a:schemeClr val="tx1"/>
                </a:solidFill>
              </a:rPr>
              <a:t>Trabajadores </a:t>
            </a:r>
            <a:r>
              <a:rPr lang="es-ES" sz="1400" u="sng" dirty="0">
                <a:solidFill>
                  <a:schemeClr val="tx1"/>
                </a:solidFill>
              </a:rPr>
              <a:t>indefinidos</a:t>
            </a:r>
            <a:r>
              <a:rPr lang="es-ES" sz="1400" dirty="0">
                <a:solidFill>
                  <a:schemeClr val="tx1"/>
                </a:solidFill>
              </a:rPr>
              <a:t>: (no socios) no pueden trabajar más del 15% del total de horas al año que trabajan los socios trabajadores</a:t>
            </a:r>
          </a:p>
          <a:p>
            <a:pPr marL="285750" indent="-285750" algn="just">
              <a:buFont typeface="Wingdings" panose="05000000000000000000" pitchFamily="2" charset="2"/>
              <a:buChar char="Ø"/>
              <a:defRPr/>
            </a:pPr>
            <a:endParaRPr lang="es-ES" sz="1400" dirty="0">
              <a:solidFill>
                <a:schemeClr val="tx1"/>
              </a:solidFill>
            </a:endParaRPr>
          </a:p>
        </p:txBody>
      </p:sp>
      <p:sp>
        <p:nvSpPr>
          <p:cNvPr id="11" name="17 CuadroTexto"/>
          <p:cNvSpPr txBox="1">
            <a:spLocks noChangeArrowheads="1"/>
          </p:cNvSpPr>
          <p:nvPr/>
        </p:nvSpPr>
        <p:spPr bwMode="auto">
          <a:xfrm>
            <a:off x="431822" y="1327869"/>
            <a:ext cx="1907930"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6.1 La Sociedad Laboral</a:t>
            </a:r>
            <a:endParaRPr lang="es-ES" sz="1400" b="1" dirty="0">
              <a:solidFill>
                <a:schemeClr val="tx1"/>
              </a:solidFill>
              <a:latin typeface="+mj-lt"/>
              <a:cs typeface="Arial" charset="0"/>
            </a:endParaRPr>
          </a:p>
        </p:txBody>
      </p:sp>
      <p:sp>
        <p:nvSpPr>
          <p:cNvPr id="16" name="15 Rectángulo redondeado"/>
          <p:cNvSpPr/>
          <p:nvPr/>
        </p:nvSpPr>
        <p:spPr>
          <a:xfrm>
            <a:off x="251521" y="627534"/>
            <a:ext cx="8641653" cy="488094"/>
          </a:xfrm>
          <a:prstGeom prst="roundRect">
            <a:avLst/>
          </a:prstGeom>
          <a:solidFill>
            <a:srgbClr val="FFCC6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Se caracterizan por la participación de los trabajadores en la propiedad de la empresa, es decir, la mayoría de los socios trabajadores en la compañía (aportan capital y trabajo).</a:t>
            </a:r>
            <a:endParaRPr lang="es-ES" sz="1400" dirty="0" smtClean="0">
              <a:solidFill>
                <a:schemeClr val="tx1"/>
              </a:solidFill>
            </a:endParaRPr>
          </a:p>
        </p:txBody>
      </p:sp>
    </p:spTree>
    <p:extLst>
      <p:ext uri="{BB962C8B-B14F-4D97-AF65-F5344CB8AC3E}">
        <p14:creationId xmlns="" xmlns:p14="http://schemas.microsoft.com/office/powerpoint/2010/main" val="20941051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LA SOCIEDAD LABORAL Y LA COOPERATIVA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1" name="17 CuadroTexto"/>
          <p:cNvSpPr txBox="1">
            <a:spLocks noChangeArrowheads="1"/>
          </p:cNvSpPr>
          <p:nvPr/>
        </p:nvSpPr>
        <p:spPr bwMode="auto">
          <a:xfrm>
            <a:off x="431822" y="549461"/>
            <a:ext cx="1907930"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6.1 La Sociedad Laboral</a:t>
            </a:r>
            <a:endParaRPr lang="es-ES" sz="1400" b="1" dirty="0">
              <a:solidFill>
                <a:schemeClr val="tx1"/>
              </a:solidFill>
              <a:latin typeface="+mj-lt"/>
              <a:cs typeface="Arial" charset="0"/>
            </a:endParaRPr>
          </a:p>
        </p:txBody>
      </p:sp>
      <p:sp>
        <p:nvSpPr>
          <p:cNvPr id="10" name="9 Rectángulo redondeado"/>
          <p:cNvSpPr/>
          <p:nvPr/>
        </p:nvSpPr>
        <p:spPr>
          <a:xfrm>
            <a:off x="357158" y="928676"/>
            <a:ext cx="1785950" cy="35719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Socios</a:t>
            </a:r>
            <a:endParaRPr lang="es-ES" sz="1200" b="1" dirty="0"/>
          </a:p>
        </p:txBody>
      </p:sp>
      <p:sp>
        <p:nvSpPr>
          <p:cNvPr id="16" name="15 Rectángulo redondeado"/>
          <p:cNvSpPr/>
          <p:nvPr/>
        </p:nvSpPr>
        <p:spPr>
          <a:xfrm>
            <a:off x="2285984" y="928676"/>
            <a:ext cx="6572296" cy="357190"/>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Mínimo 3 </a:t>
            </a:r>
            <a:r>
              <a:rPr lang="es-ES" sz="1400" dirty="0" smtClean="0">
                <a:solidFill>
                  <a:schemeClr val="tx1"/>
                </a:solidFill>
                <a:sym typeface="Wingdings" pitchFamily="2" charset="2"/>
              </a:rPr>
              <a:t> inicialmente 2 socios trabajadores con contrato indefinido</a:t>
            </a:r>
            <a:r>
              <a:rPr lang="es-ES" sz="1400" dirty="0" smtClean="0">
                <a:solidFill>
                  <a:schemeClr val="tx1"/>
                </a:solidFill>
              </a:rPr>
              <a:t> </a:t>
            </a:r>
            <a:endParaRPr lang="es-ES" sz="1400" dirty="0">
              <a:solidFill>
                <a:schemeClr val="tx1"/>
              </a:solidFill>
            </a:endParaRPr>
          </a:p>
        </p:txBody>
      </p:sp>
      <p:sp>
        <p:nvSpPr>
          <p:cNvPr id="17" name="16 Rectángulo redondeado"/>
          <p:cNvSpPr/>
          <p:nvPr/>
        </p:nvSpPr>
        <p:spPr>
          <a:xfrm>
            <a:off x="357158" y="1428742"/>
            <a:ext cx="1785950" cy="571504"/>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Responsabilidad</a:t>
            </a:r>
            <a:endParaRPr lang="es-ES" sz="1200" b="1" dirty="0"/>
          </a:p>
        </p:txBody>
      </p:sp>
      <p:sp>
        <p:nvSpPr>
          <p:cNvPr id="18" name="17 Rectángulo redondeado"/>
          <p:cNvSpPr/>
          <p:nvPr/>
        </p:nvSpPr>
        <p:spPr>
          <a:xfrm>
            <a:off x="2285984" y="1500180"/>
            <a:ext cx="6572296" cy="428628"/>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3050" lvl="1" indent="-190500" algn="just">
              <a:buFont typeface="Arial" pitchFamily="34" charset="0"/>
              <a:buChar char="•"/>
              <a:defRPr/>
            </a:pPr>
            <a:r>
              <a:rPr lang="es-ES" sz="1200" b="1" u="sng" dirty="0" smtClean="0">
                <a:solidFill>
                  <a:schemeClr val="tx1"/>
                </a:solidFill>
              </a:rPr>
              <a:t>Socios trabajadores y no trabajadores</a:t>
            </a:r>
            <a:r>
              <a:rPr lang="es-ES" sz="1200" dirty="0" smtClean="0">
                <a:solidFill>
                  <a:schemeClr val="tx1"/>
                </a:solidFill>
              </a:rPr>
              <a:t>: limitada al capital aportado, subsidiaria y solidaria</a:t>
            </a:r>
          </a:p>
          <a:p>
            <a:pPr marL="273050" lvl="1" indent="-190500" algn="just">
              <a:buFont typeface="Arial" pitchFamily="34" charset="0"/>
              <a:buChar char="•"/>
              <a:defRPr/>
            </a:pPr>
            <a:r>
              <a:rPr lang="es-ES" sz="1200" b="1" u="sng" dirty="0" smtClean="0">
                <a:solidFill>
                  <a:schemeClr val="tx1"/>
                </a:solidFill>
              </a:rPr>
              <a:t>Asalariados</a:t>
            </a:r>
            <a:r>
              <a:rPr lang="es-ES" sz="1200" dirty="0" smtClean="0">
                <a:solidFill>
                  <a:schemeClr val="tx1"/>
                </a:solidFill>
              </a:rPr>
              <a:t>: ninguna responsabilidad</a:t>
            </a:r>
            <a:endParaRPr lang="es-ES" sz="1200" b="1" u="sng" dirty="0" smtClean="0">
              <a:solidFill>
                <a:schemeClr val="tx1"/>
              </a:solidFill>
            </a:endParaRPr>
          </a:p>
        </p:txBody>
      </p:sp>
      <p:sp>
        <p:nvSpPr>
          <p:cNvPr id="19" name="18 Rectángulo redondeado"/>
          <p:cNvSpPr/>
          <p:nvPr/>
        </p:nvSpPr>
        <p:spPr>
          <a:xfrm>
            <a:off x="339266" y="2143122"/>
            <a:ext cx="1803842" cy="357190"/>
          </a:xfrm>
          <a:prstGeom prst="roundRect">
            <a:avLst/>
          </a:prstGeom>
          <a:solidFill>
            <a:srgbClr val="33CC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Capital Social</a:t>
            </a:r>
            <a:endParaRPr lang="es-ES" sz="1400" b="1" dirty="0"/>
          </a:p>
        </p:txBody>
      </p:sp>
      <p:sp>
        <p:nvSpPr>
          <p:cNvPr id="20" name="19 Rectángulo redondeado"/>
          <p:cNvSpPr/>
          <p:nvPr/>
        </p:nvSpPr>
        <p:spPr>
          <a:xfrm>
            <a:off x="2285984" y="2143122"/>
            <a:ext cx="6572296" cy="357190"/>
          </a:xfrm>
          <a:prstGeom prst="round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SAL igual que la SA / SLL igual que la SL</a:t>
            </a:r>
          </a:p>
        </p:txBody>
      </p:sp>
      <p:sp>
        <p:nvSpPr>
          <p:cNvPr id="21" name="20 Rectángulo redondeado"/>
          <p:cNvSpPr/>
          <p:nvPr/>
        </p:nvSpPr>
        <p:spPr>
          <a:xfrm>
            <a:off x="357158" y="2643188"/>
            <a:ext cx="1785950" cy="428628"/>
          </a:xfrm>
          <a:prstGeom prst="round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Denominación</a:t>
            </a:r>
            <a:endParaRPr lang="es-ES" sz="1200" b="1" dirty="0"/>
          </a:p>
        </p:txBody>
      </p:sp>
      <p:sp>
        <p:nvSpPr>
          <p:cNvPr id="22" name="21 Rectángulo redondeado"/>
          <p:cNvSpPr/>
          <p:nvPr/>
        </p:nvSpPr>
        <p:spPr>
          <a:xfrm>
            <a:off x="2285984" y="2643188"/>
            <a:ext cx="6572296" cy="357190"/>
          </a:xfrm>
          <a:prstGeom prst="round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rPr>
              <a:t>Nombre libre + la denominación SAL o SRLL o SLL</a:t>
            </a:r>
            <a:endParaRPr lang="es-ES" sz="1400" dirty="0">
              <a:solidFill>
                <a:sysClr val="windowText" lastClr="000000"/>
              </a:solidFill>
            </a:endParaRPr>
          </a:p>
        </p:txBody>
      </p:sp>
      <p:sp>
        <p:nvSpPr>
          <p:cNvPr id="23" name="22 Rectángulo redondeado"/>
          <p:cNvSpPr/>
          <p:nvPr/>
        </p:nvSpPr>
        <p:spPr>
          <a:xfrm>
            <a:off x="357158" y="3214692"/>
            <a:ext cx="1785950" cy="571504"/>
          </a:xfrm>
          <a:prstGeom prst="round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Transmisión de las participaciones</a:t>
            </a:r>
            <a:endParaRPr lang="es-ES" sz="1400" dirty="0"/>
          </a:p>
        </p:txBody>
      </p:sp>
      <p:sp>
        <p:nvSpPr>
          <p:cNvPr id="24" name="23 Rectángulo redondeado"/>
          <p:cNvSpPr/>
          <p:nvPr/>
        </p:nvSpPr>
        <p:spPr>
          <a:xfrm>
            <a:off x="2285984" y="3143254"/>
            <a:ext cx="6572296" cy="714380"/>
          </a:xfrm>
          <a:prstGeom prst="round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200" dirty="0" smtClean="0">
                <a:solidFill>
                  <a:sysClr val="windowText" lastClr="000000"/>
                </a:solidFill>
              </a:rPr>
              <a:t> </a:t>
            </a:r>
            <a:r>
              <a:rPr lang="es-ES" sz="1200" dirty="0" smtClean="0">
                <a:solidFill>
                  <a:schemeClr val="tx1"/>
                </a:solidFill>
              </a:rPr>
              <a:t>Si un socio trabajador transmite a un socio no trabajador sus acciones o participaciones, tiene que comunicarlo a la sociedad, para que estas se ofrezcan también a los trabajadores no socios (con contrato indefinido), con derecho de adquisición preferente. Si nadie ejercita este derecho, se ofrecerán a los socios trabajadores y, si ninguno las adquiere acudiremos al mercado</a:t>
            </a:r>
            <a:r>
              <a:rPr lang="es-ES" sz="1200" dirty="0" smtClean="0">
                <a:solidFill>
                  <a:sysClr val="windowText" lastClr="000000"/>
                </a:solidFill>
              </a:rPr>
              <a:t> </a:t>
            </a:r>
            <a:endParaRPr lang="es-ES" sz="1200" dirty="0">
              <a:solidFill>
                <a:sysClr val="windowText" lastClr="000000"/>
              </a:solidFill>
            </a:endParaRPr>
          </a:p>
        </p:txBody>
      </p:sp>
      <p:sp>
        <p:nvSpPr>
          <p:cNvPr id="25" name="24 Rectángulo redondeado"/>
          <p:cNvSpPr/>
          <p:nvPr/>
        </p:nvSpPr>
        <p:spPr>
          <a:xfrm>
            <a:off x="357158" y="4000510"/>
            <a:ext cx="1785950" cy="357190"/>
          </a:xfrm>
          <a:prstGeom prst="round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Seguridad Social</a:t>
            </a:r>
            <a:endParaRPr lang="es-ES" sz="1400" b="1" dirty="0"/>
          </a:p>
        </p:txBody>
      </p:sp>
      <p:sp>
        <p:nvSpPr>
          <p:cNvPr id="27" name="26 Rectángulo redondeado"/>
          <p:cNvSpPr/>
          <p:nvPr/>
        </p:nvSpPr>
        <p:spPr>
          <a:xfrm>
            <a:off x="2285984" y="3929072"/>
            <a:ext cx="6572296" cy="57150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3050" lvl="1" indent="-190500" algn="just">
              <a:buFont typeface="Arial" pitchFamily="34" charset="0"/>
              <a:buChar char="•"/>
              <a:defRPr/>
            </a:pPr>
            <a:r>
              <a:rPr lang="es-ES" sz="1200" b="1" u="sng" dirty="0" smtClean="0">
                <a:solidFill>
                  <a:schemeClr val="tx1"/>
                </a:solidFill>
              </a:rPr>
              <a:t>Socios trabajadores y asalariados</a:t>
            </a:r>
            <a:r>
              <a:rPr lang="es-ES" sz="1200" dirty="0" smtClean="0">
                <a:solidFill>
                  <a:schemeClr val="tx1"/>
                </a:solidFill>
              </a:rPr>
              <a:t>: régimen general de la Seguridad Social</a:t>
            </a:r>
          </a:p>
          <a:p>
            <a:pPr marL="273050" lvl="1" indent="-190500" algn="just">
              <a:buFont typeface="Arial" pitchFamily="34" charset="0"/>
              <a:buChar char="•"/>
              <a:defRPr/>
            </a:pPr>
            <a:r>
              <a:rPr lang="es-ES" sz="1200" b="1" u="sng" dirty="0" smtClean="0">
                <a:solidFill>
                  <a:schemeClr val="tx1"/>
                </a:solidFill>
              </a:rPr>
              <a:t>Socios que no trabajan:</a:t>
            </a:r>
            <a:r>
              <a:rPr lang="es-ES" sz="1200" dirty="0" smtClean="0">
                <a:solidFill>
                  <a:schemeClr val="tx1"/>
                </a:solidFill>
              </a:rPr>
              <a:t> no tienen por qué darse de alta en la Seguridad Social</a:t>
            </a:r>
          </a:p>
          <a:p>
            <a:pPr marL="273050" lvl="1" indent="-190500" algn="just">
              <a:buFont typeface="Arial" pitchFamily="34" charset="0"/>
              <a:buChar char="•"/>
              <a:defRPr/>
            </a:pPr>
            <a:r>
              <a:rPr lang="es-ES" sz="1200" b="1" u="sng" dirty="0" smtClean="0">
                <a:solidFill>
                  <a:schemeClr val="tx1"/>
                </a:solidFill>
              </a:rPr>
              <a:t>El administrador</a:t>
            </a:r>
            <a:r>
              <a:rPr lang="es-ES" sz="1200" dirty="0" smtClean="0">
                <a:solidFill>
                  <a:schemeClr val="tx1"/>
                </a:solidFill>
              </a:rPr>
              <a:t>: régimen especial de autónomos</a:t>
            </a:r>
            <a:endParaRPr lang="es-ES" sz="1200" b="1" u="sng" dirty="0" smtClean="0">
              <a:solidFill>
                <a:schemeClr val="tx1"/>
              </a:solidFill>
            </a:endParaRPr>
          </a:p>
        </p:txBody>
      </p:sp>
      <p:sp>
        <p:nvSpPr>
          <p:cNvPr id="28" name="27 Rectángulo redondeado"/>
          <p:cNvSpPr/>
          <p:nvPr/>
        </p:nvSpPr>
        <p:spPr>
          <a:xfrm>
            <a:off x="357158" y="4572014"/>
            <a:ext cx="1785950" cy="357190"/>
          </a:xfrm>
          <a:prstGeom prst="roundRect">
            <a:avLst/>
          </a:prstGeom>
          <a:solidFill>
            <a:srgbClr val="008080"/>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t>Órganos de Gobierno</a:t>
            </a:r>
            <a:endParaRPr lang="es-ES" sz="1400" b="1" dirty="0"/>
          </a:p>
        </p:txBody>
      </p:sp>
      <p:sp>
        <p:nvSpPr>
          <p:cNvPr id="29" name="28 Rectángulo redondeado"/>
          <p:cNvSpPr/>
          <p:nvPr/>
        </p:nvSpPr>
        <p:spPr>
          <a:xfrm>
            <a:off x="2285984" y="4572014"/>
            <a:ext cx="6572296" cy="357190"/>
          </a:xfrm>
          <a:prstGeom prst="roundRect">
            <a:avLst/>
          </a:prstGeom>
          <a:no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rPr>
              <a:t>SAL los mismos que los de una SA / SRLL y SLL los mismos que los de una SL</a:t>
            </a:r>
            <a:endParaRPr lang="es-ES" sz="1400" dirty="0">
              <a:solidFill>
                <a:sysClr val="windowText" lastClr="000000"/>
              </a:solidFill>
            </a:endParaRPr>
          </a:p>
        </p:txBody>
      </p:sp>
    </p:spTree>
    <p:extLst>
      <p:ext uri="{BB962C8B-B14F-4D97-AF65-F5344CB8AC3E}">
        <p14:creationId xmlns="" xmlns:p14="http://schemas.microsoft.com/office/powerpoint/2010/main" val="20941051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einmark_prof\AppData\Local\Microsoft\Windows\INetCache\IE\DIETNDXU\Responsabilidad-de-los-socios-de-las-cooperativas[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5856" y="3786196"/>
            <a:ext cx="1724772" cy="135189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LA SOCIEDAD LABORAL Y LA COOPERATIVA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9 Rectángulo redondeado"/>
          <p:cNvSpPr/>
          <p:nvPr/>
        </p:nvSpPr>
        <p:spPr>
          <a:xfrm>
            <a:off x="428596" y="928676"/>
            <a:ext cx="2034464" cy="3571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Los socios pueden ser:</a:t>
            </a:r>
          </a:p>
        </p:txBody>
      </p:sp>
      <p:sp>
        <p:nvSpPr>
          <p:cNvPr id="11" name="17 CuadroTexto"/>
          <p:cNvSpPr txBox="1">
            <a:spLocks noChangeArrowheads="1"/>
          </p:cNvSpPr>
          <p:nvPr/>
        </p:nvSpPr>
        <p:spPr bwMode="auto">
          <a:xfrm>
            <a:off x="431822" y="555526"/>
            <a:ext cx="2339978"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6.2 La Sociedad Cooperativa</a:t>
            </a:r>
            <a:endParaRPr lang="es-ES" sz="1400" b="1" dirty="0">
              <a:solidFill>
                <a:schemeClr val="tx1"/>
              </a:solidFill>
              <a:latin typeface="+mj-lt"/>
              <a:cs typeface="Arial" charset="0"/>
            </a:endParaRPr>
          </a:p>
        </p:txBody>
      </p:sp>
      <p:sp>
        <p:nvSpPr>
          <p:cNvPr id="15" name="14 Rectángulo redondeado"/>
          <p:cNvSpPr/>
          <p:nvPr/>
        </p:nvSpPr>
        <p:spPr>
          <a:xfrm>
            <a:off x="500034" y="1285866"/>
            <a:ext cx="8429684" cy="428628"/>
          </a:xfrm>
          <a:prstGeom prst="roundRect">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u="sng" dirty="0" smtClean="0">
                <a:solidFill>
                  <a:schemeClr val="tx1"/>
                </a:solidFill>
              </a:rPr>
              <a:t>Socios cooperativistas</a:t>
            </a:r>
            <a:r>
              <a:rPr lang="es-ES" sz="1400" dirty="0" smtClean="0">
                <a:solidFill>
                  <a:schemeClr val="tx1"/>
                </a:solidFill>
              </a:rPr>
              <a:t>: aportan capital y trabajo. Cada socio no debe poseer más de un tercio del capital social</a:t>
            </a:r>
            <a:endParaRPr lang="es-ES" sz="1400" b="1" u="sng" dirty="0">
              <a:solidFill>
                <a:schemeClr val="tx1"/>
              </a:solidFill>
            </a:endParaRPr>
          </a:p>
        </p:txBody>
      </p:sp>
      <p:sp>
        <p:nvSpPr>
          <p:cNvPr id="16" name="15 Rectángulo redondeado"/>
          <p:cNvSpPr/>
          <p:nvPr/>
        </p:nvSpPr>
        <p:spPr>
          <a:xfrm>
            <a:off x="500034" y="1857370"/>
            <a:ext cx="8429684" cy="1143008"/>
          </a:xfrm>
          <a:prstGeom prst="roundRect">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u="sng" dirty="0" smtClean="0">
                <a:solidFill>
                  <a:schemeClr val="tx1"/>
                </a:solidFill>
              </a:rPr>
              <a:t>Socios adheridos o colaboradores</a:t>
            </a:r>
            <a:r>
              <a:rPr lang="es-ES" sz="1400" dirty="0" smtClean="0">
                <a:solidFill>
                  <a:schemeClr val="tx1"/>
                </a:solidFill>
              </a:rPr>
              <a:t>:</a:t>
            </a:r>
          </a:p>
          <a:p>
            <a:pPr marL="355600" indent="-177800" algn="just">
              <a:buFont typeface="Arial" panose="020B0604020202020204" pitchFamily="34" charset="0"/>
              <a:buChar char="•"/>
              <a:defRPr/>
            </a:pPr>
            <a:r>
              <a:rPr lang="es-ES" sz="1400" dirty="0" smtClean="0">
                <a:solidFill>
                  <a:schemeClr val="tx1"/>
                </a:solidFill>
              </a:rPr>
              <a:t>Aportan dinero: aportaciones como máximo del 45% de las aportaciones totales de los socios cooperativistas</a:t>
            </a:r>
          </a:p>
          <a:p>
            <a:pPr marL="355600" indent="-177800" algn="just">
              <a:buFont typeface="Arial" panose="020B0604020202020204" pitchFamily="34" charset="0"/>
              <a:buChar char="•"/>
              <a:defRPr/>
            </a:pPr>
            <a:r>
              <a:rPr lang="es-ES" sz="1400" dirty="0" smtClean="0">
                <a:solidFill>
                  <a:schemeClr val="tx1"/>
                </a:solidFill>
              </a:rPr>
              <a:t>El conjunto de votos que corresponden a los socios adheridos no podrá superar el 30% de los votos</a:t>
            </a:r>
          </a:p>
          <a:p>
            <a:pPr marL="355600" indent="-177800" algn="just">
              <a:buFont typeface="Arial" panose="020B0604020202020204" pitchFamily="34" charset="0"/>
              <a:buChar char="•"/>
              <a:defRPr/>
            </a:pPr>
            <a:r>
              <a:rPr lang="es-ES" sz="1400" dirty="0" smtClean="0">
                <a:solidFill>
                  <a:schemeClr val="tx1"/>
                </a:solidFill>
              </a:rPr>
              <a:t>Pueden ser personas físicas o jurídicas</a:t>
            </a:r>
          </a:p>
        </p:txBody>
      </p:sp>
      <p:sp>
        <p:nvSpPr>
          <p:cNvPr id="17" name="16 Rectángulo redondeado"/>
          <p:cNvSpPr/>
          <p:nvPr/>
        </p:nvSpPr>
        <p:spPr>
          <a:xfrm>
            <a:off x="500034" y="3143254"/>
            <a:ext cx="8429684" cy="714380"/>
          </a:xfrm>
          <a:prstGeom prst="roundRect">
            <a:avLst/>
          </a:prstGeom>
          <a:solidFill>
            <a:srgbClr val="FFFFCC"/>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u="sng" dirty="0" smtClean="0">
                <a:solidFill>
                  <a:schemeClr val="tx1"/>
                </a:solidFill>
              </a:rPr>
              <a:t>Socios asalariados</a:t>
            </a:r>
            <a:r>
              <a:rPr lang="es-ES" sz="1400" dirty="0" smtClean="0">
                <a:solidFill>
                  <a:schemeClr val="tx1"/>
                </a:solidFill>
              </a:rPr>
              <a:t> (no son socios): </a:t>
            </a:r>
          </a:p>
          <a:p>
            <a:pPr marL="534988" indent="-179388" algn="just">
              <a:buFont typeface="Arial" panose="020B0604020202020204" pitchFamily="34" charset="0"/>
              <a:buChar char="•"/>
              <a:defRPr/>
            </a:pPr>
            <a:r>
              <a:rPr lang="es-ES" sz="1400" dirty="0" smtClean="0">
                <a:solidFill>
                  <a:schemeClr val="tx1"/>
                </a:solidFill>
              </a:rPr>
              <a:t>No pueden ser más del 10% del total de los socios cooperativistas y en ningún caso más de 50</a:t>
            </a:r>
          </a:p>
          <a:p>
            <a:pPr marL="534988" indent="-179388" algn="just">
              <a:buFont typeface="Arial" panose="020B0604020202020204" pitchFamily="34" charset="0"/>
              <a:buChar char="•"/>
              <a:defRPr/>
            </a:pPr>
            <a:r>
              <a:rPr lang="es-ES" sz="1400" dirty="0" smtClean="0">
                <a:solidFill>
                  <a:schemeClr val="tx1"/>
                </a:solidFill>
              </a:rPr>
              <a:t>No pueden trabajar más del 30% de las horas al año que trabajan los socios trabajadores</a:t>
            </a:r>
          </a:p>
        </p:txBody>
      </p:sp>
    </p:spTree>
    <p:extLst>
      <p:ext uri="{BB962C8B-B14F-4D97-AF65-F5344CB8AC3E}">
        <p14:creationId xmlns="" xmlns:p14="http://schemas.microsoft.com/office/powerpoint/2010/main" val="109782424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LA SOCIEDAD LABORAL Y LA COOPERATIVA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1" name="17 CuadroTexto"/>
          <p:cNvSpPr txBox="1">
            <a:spLocks noChangeArrowheads="1"/>
          </p:cNvSpPr>
          <p:nvPr/>
        </p:nvSpPr>
        <p:spPr bwMode="auto">
          <a:xfrm>
            <a:off x="431822" y="500048"/>
            <a:ext cx="2282790"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6.2 La Sociedad Cooperativa</a:t>
            </a:r>
            <a:endParaRPr lang="es-ES" sz="1400" b="1" dirty="0">
              <a:solidFill>
                <a:schemeClr val="tx1"/>
              </a:solidFill>
              <a:latin typeface="+mj-lt"/>
              <a:cs typeface="Arial" charset="0"/>
            </a:endParaRPr>
          </a:p>
        </p:txBody>
      </p:sp>
      <p:sp>
        <p:nvSpPr>
          <p:cNvPr id="10" name="9 Rectángulo redondeado"/>
          <p:cNvSpPr/>
          <p:nvPr/>
        </p:nvSpPr>
        <p:spPr>
          <a:xfrm>
            <a:off x="357158" y="928676"/>
            <a:ext cx="1785950" cy="500066"/>
          </a:xfrm>
          <a:prstGeom prst="round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Nº Socios</a:t>
            </a:r>
            <a:endParaRPr lang="es-ES" sz="1200" b="1" dirty="0">
              <a:solidFill>
                <a:schemeClr val="tx1"/>
              </a:solidFill>
            </a:endParaRPr>
          </a:p>
        </p:txBody>
      </p:sp>
      <p:sp>
        <p:nvSpPr>
          <p:cNvPr id="16" name="15 Rectángulo redondeado"/>
          <p:cNvSpPr/>
          <p:nvPr/>
        </p:nvSpPr>
        <p:spPr>
          <a:xfrm>
            <a:off x="2285984" y="928676"/>
            <a:ext cx="6572296" cy="500066"/>
          </a:xfrm>
          <a:prstGeom prst="round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buFont typeface="Arial" pitchFamily="34" charset="0"/>
              <a:buChar char="•"/>
            </a:pPr>
            <a:r>
              <a:rPr lang="es-ES" sz="1400" dirty="0" smtClean="0">
                <a:solidFill>
                  <a:schemeClr val="tx1"/>
                </a:solidFill>
              </a:rPr>
              <a:t> Cooperativas de primer grado: integradas por personas físicas. Mínimo: 3</a:t>
            </a:r>
          </a:p>
          <a:p>
            <a:pPr marL="0" lvl="1" algn="just">
              <a:buFont typeface="Arial" pitchFamily="34" charset="0"/>
              <a:buChar char="•"/>
            </a:pPr>
            <a:r>
              <a:rPr lang="es-ES" sz="1400" dirty="0" smtClean="0">
                <a:solidFill>
                  <a:schemeClr val="tx1"/>
                </a:solidFill>
              </a:rPr>
              <a:t> Cooperativas de segundo grado: integradas por personas jurídicas. Mínimo: 2</a:t>
            </a:r>
          </a:p>
        </p:txBody>
      </p:sp>
      <p:sp>
        <p:nvSpPr>
          <p:cNvPr id="17" name="16 Rectángulo redondeado"/>
          <p:cNvSpPr/>
          <p:nvPr/>
        </p:nvSpPr>
        <p:spPr>
          <a:xfrm>
            <a:off x="357158" y="1500180"/>
            <a:ext cx="1785950" cy="500066"/>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Responsabilidad</a:t>
            </a:r>
            <a:endParaRPr lang="es-ES" sz="1200" b="1" dirty="0">
              <a:solidFill>
                <a:sysClr val="windowText" lastClr="000000"/>
              </a:solidFill>
            </a:endParaRPr>
          </a:p>
        </p:txBody>
      </p:sp>
      <p:sp>
        <p:nvSpPr>
          <p:cNvPr id="18" name="17 Rectángulo redondeado"/>
          <p:cNvSpPr/>
          <p:nvPr/>
        </p:nvSpPr>
        <p:spPr>
          <a:xfrm>
            <a:off x="2285984" y="1500180"/>
            <a:ext cx="6572296" cy="500066"/>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buFont typeface="Arial" pitchFamily="34" charset="0"/>
              <a:buChar char="•"/>
            </a:pPr>
            <a:r>
              <a:rPr lang="es-ES" sz="1400" dirty="0" smtClean="0">
                <a:solidFill>
                  <a:schemeClr val="tx1"/>
                </a:solidFill>
              </a:rPr>
              <a:t> </a:t>
            </a:r>
            <a:r>
              <a:rPr lang="es-ES" sz="1400" b="1" u="sng" dirty="0" smtClean="0">
                <a:solidFill>
                  <a:schemeClr val="tx1"/>
                </a:solidFill>
              </a:rPr>
              <a:t>Socios cooperativistas y adheridos</a:t>
            </a:r>
            <a:r>
              <a:rPr lang="es-ES" sz="1400" dirty="0" smtClean="0">
                <a:solidFill>
                  <a:schemeClr val="tx1"/>
                </a:solidFill>
              </a:rPr>
              <a:t>: limitada, subsidiaria y solidaria</a:t>
            </a:r>
            <a:endParaRPr lang="es-ES" sz="1400" b="1" u="sng" dirty="0" smtClean="0">
              <a:solidFill>
                <a:schemeClr val="tx1"/>
              </a:solidFill>
            </a:endParaRPr>
          </a:p>
          <a:p>
            <a:pPr marL="0" lvl="1" algn="just">
              <a:buFont typeface="Arial" pitchFamily="34" charset="0"/>
              <a:buChar char="•"/>
            </a:pPr>
            <a:r>
              <a:rPr lang="es-ES" sz="1400" dirty="0" smtClean="0">
                <a:solidFill>
                  <a:schemeClr val="tx1"/>
                </a:solidFill>
              </a:rPr>
              <a:t> </a:t>
            </a:r>
            <a:r>
              <a:rPr lang="es-ES" sz="1400" b="1" u="sng" dirty="0" smtClean="0">
                <a:solidFill>
                  <a:schemeClr val="tx1"/>
                </a:solidFill>
              </a:rPr>
              <a:t>Asalariados</a:t>
            </a:r>
            <a:r>
              <a:rPr lang="es-ES" sz="1400" dirty="0" smtClean="0">
                <a:solidFill>
                  <a:schemeClr val="tx1"/>
                </a:solidFill>
              </a:rPr>
              <a:t>: ninguna responsabilidad</a:t>
            </a:r>
            <a:endParaRPr lang="es-ES" sz="1400" b="1" u="sng" dirty="0" smtClean="0">
              <a:solidFill>
                <a:schemeClr val="tx1"/>
              </a:solidFill>
            </a:endParaRPr>
          </a:p>
        </p:txBody>
      </p:sp>
      <p:sp>
        <p:nvSpPr>
          <p:cNvPr id="19" name="18 Rectángulo redondeado"/>
          <p:cNvSpPr/>
          <p:nvPr/>
        </p:nvSpPr>
        <p:spPr>
          <a:xfrm>
            <a:off x="357158" y="2071684"/>
            <a:ext cx="1785950"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Capital Social</a:t>
            </a:r>
            <a:endParaRPr lang="es-ES" sz="1200" b="1" dirty="0">
              <a:solidFill>
                <a:sysClr val="windowText" lastClr="000000"/>
              </a:solidFill>
            </a:endParaRPr>
          </a:p>
        </p:txBody>
      </p:sp>
      <p:sp>
        <p:nvSpPr>
          <p:cNvPr id="20" name="19 Rectángulo redondeado"/>
          <p:cNvSpPr/>
          <p:nvPr/>
        </p:nvSpPr>
        <p:spPr>
          <a:xfrm>
            <a:off x="2285984" y="2071684"/>
            <a:ext cx="6572296"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ES" sz="1400" dirty="0" smtClean="0">
                <a:solidFill>
                  <a:schemeClr val="tx1"/>
                </a:solidFill>
              </a:rPr>
              <a:t> Los estatutos de cada cooperativa fijarán el capital social mínimo </a:t>
            </a:r>
            <a:endParaRPr lang="es-ES" sz="1400" b="1" u="sng" dirty="0" smtClean="0">
              <a:solidFill>
                <a:schemeClr val="tx1"/>
              </a:solidFill>
            </a:endParaRPr>
          </a:p>
        </p:txBody>
      </p:sp>
      <p:sp>
        <p:nvSpPr>
          <p:cNvPr id="21" name="20 Rectángulo redondeado"/>
          <p:cNvSpPr/>
          <p:nvPr/>
        </p:nvSpPr>
        <p:spPr>
          <a:xfrm>
            <a:off x="357158" y="2500312"/>
            <a:ext cx="1785950"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Denominación</a:t>
            </a:r>
            <a:endParaRPr lang="es-ES" sz="1200" b="1" dirty="0">
              <a:solidFill>
                <a:sysClr val="windowText" lastClr="000000"/>
              </a:solidFill>
            </a:endParaRPr>
          </a:p>
        </p:txBody>
      </p:sp>
      <p:sp>
        <p:nvSpPr>
          <p:cNvPr id="22" name="21 Rectángulo redondeado"/>
          <p:cNvSpPr/>
          <p:nvPr/>
        </p:nvSpPr>
        <p:spPr>
          <a:xfrm>
            <a:off x="2285984" y="2500312"/>
            <a:ext cx="6572296"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ES" sz="1400" dirty="0" smtClean="0">
                <a:solidFill>
                  <a:schemeClr val="tx1"/>
                </a:solidFill>
              </a:rPr>
              <a:t>Nombre libre + la denominación Sociedad Cooperativa o S. </a:t>
            </a:r>
            <a:r>
              <a:rPr lang="es-ES" sz="1400" dirty="0" err="1" smtClean="0">
                <a:solidFill>
                  <a:schemeClr val="tx1"/>
                </a:solidFill>
              </a:rPr>
              <a:t>Coop</a:t>
            </a:r>
            <a:endParaRPr lang="es-ES" sz="1400" b="1" u="sng" dirty="0" smtClean="0">
              <a:solidFill>
                <a:schemeClr val="tx1"/>
              </a:solidFill>
            </a:endParaRPr>
          </a:p>
        </p:txBody>
      </p:sp>
      <p:sp>
        <p:nvSpPr>
          <p:cNvPr id="23" name="22 Rectángulo redondeado"/>
          <p:cNvSpPr/>
          <p:nvPr/>
        </p:nvSpPr>
        <p:spPr>
          <a:xfrm>
            <a:off x="357158" y="2928940"/>
            <a:ext cx="1785950" cy="71438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Transmisión de las participaciones</a:t>
            </a:r>
            <a:endParaRPr lang="es-ES" sz="1200" b="1" dirty="0">
              <a:solidFill>
                <a:sysClr val="windowText" lastClr="000000"/>
              </a:solidFill>
            </a:endParaRPr>
          </a:p>
        </p:txBody>
      </p:sp>
      <p:sp>
        <p:nvSpPr>
          <p:cNvPr id="24" name="23 Rectángulo redondeado"/>
          <p:cNvSpPr/>
          <p:nvPr/>
        </p:nvSpPr>
        <p:spPr>
          <a:xfrm>
            <a:off x="2285984" y="2928940"/>
            <a:ext cx="6572296" cy="71438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ES" sz="1400" dirty="0" smtClean="0">
                <a:solidFill>
                  <a:schemeClr val="tx1"/>
                </a:solidFill>
              </a:rPr>
              <a:t>El socio tiene derecho a darse de baja voluntariamente en cualquier momento. Solo tiene que dar el preaviso al consejo rector en el plazo correspondiente. La admisión de nuevos socios se tiene que solicitar por escrito al consejo rector</a:t>
            </a:r>
            <a:endParaRPr lang="es-ES" sz="1400" b="1" u="sng" dirty="0" smtClean="0">
              <a:solidFill>
                <a:schemeClr val="tx1"/>
              </a:solidFill>
            </a:endParaRPr>
          </a:p>
        </p:txBody>
      </p:sp>
      <p:sp>
        <p:nvSpPr>
          <p:cNvPr id="25" name="24 Rectángulo redondeado"/>
          <p:cNvSpPr/>
          <p:nvPr/>
        </p:nvSpPr>
        <p:spPr>
          <a:xfrm>
            <a:off x="357158" y="3714758"/>
            <a:ext cx="1785950"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Seguridad Social</a:t>
            </a:r>
            <a:endParaRPr lang="es-ES" sz="1200" b="1" dirty="0">
              <a:solidFill>
                <a:sysClr val="windowText" lastClr="000000"/>
              </a:solidFill>
            </a:endParaRPr>
          </a:p>
        </p:txBody>
      </p:sp>
      <p:sp>
        <p:nvSpPr>
          <p:cNvPr id="27" name="26 Rectángulo redondeado"/>
          <p:cNvSpPr/>
          <p:nvPr/>
        </p:nvSpPr>
        <p:spPr>
          <a:xfrm>
            <a:off x="2285984" y="3714758"/>
            <a:ext cx="6572296" cy="357190"/>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ES" sz="1400" dirty="0" smtClean="0">
                <a:solidFill>
                  <a:schemeClr val="tx1"/>
                </a:solidFill>
              </a:rPr>
              <a:t>Los socios cooperativistas pueden elegir entre el </a:t>
            </a:r>
            <a:r>
              <a:rPr lang="es-ES" sz="1400" u="sng" dirty="0" smtClean="0">
                <a:solidFill>
                  <a:schemeClr val="tx1"/>
                </a:solidFill>
              </a:rPr>
              <a:t>régimen general</a:t>
            </a:r>
            <a:r>
              <a:rPr lang="es-ES" sz="1400" dirty="0" smtClean="0">
                <a:solidFill>
                  <a:schemeClr val="tx1"/>
                </a:solidFill>
              </a:rPr>
              <a:t> y el de </a:t>
            </a:r>
            <a:r>
              <a:rPr lang="es-ES" sz="1400" u="sng" dirty="0" smtClean="0">
                <a:solidFill>
                  <a:schemeClr val="tx1"/>
                </a:solidFill>
              </a:rPr>
              <a:t>autónomos</a:t>
            </a:r>
            <a:endParaRPr lang="es-ES" sz="1400" b="1" u="sng" dirty="0" smtClean="0">
              <a:solidFill>
                <a:schemeClr val="tx1"/>
              </a:solidFill>
            </a:endParaRPr>
          </a:p>
        </p:txBody>
      </p:sp>
      <p:sp>
        <p:nvSpPr>
          <p:cNvPr id="28" name="27 Rectángulo redondeado"/>
          <p:cNvSpPr/>
          <p:nvPr/>
        </p:nvSpPr>
        <p:spPr>
          <a:xfrm>
            <a:off x="357158" y="4143386"/>
            <a:ext cx="1785950" cy="857256"/>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ysClr val="windowText" lastClr="000000"/>
                </a:solidFill>
              </a:rPr>
              <a:t>Órganos de Gobierno</a:t>
            </a:r>
            <a:endParaRPr lang="es-ES" sz="1200" b="1" dirty="0">
              <a:solidFill>
                <a:sysClr val="windowText" lastClr="000000"/>
              </a:solidFill>
            </a:endParaRPr>
          </a:p>
        </p:txBody>
      </p:sp>
      <p:sp>
        <p:nvSpPr>
          <p:cNvPr id="29" name="28 Rectángulo redondeado"/>
          <p:cNvSpPr/>
          <p:nvPr/>
        </p:nvSpPr>
        <p:spPr>
          <a:xfrm>
            <a:off x="2285984" y="4143386"/>
            <a:ext cx="6572296" cy="857256"/>
          </a:xfrm>
          <a:prstGeom prst="round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2" indent="-177800" algn="just">
              <a:buFont typeface="Wingdings" pitchFamily="2" charset="2"/>
              <a:buChar char="q"/>
              <a:defRPr/>
            </a:pPr>
            <a:r>
              <a:rPr lang="es-ES" sz="1300" b="1" u="sng" dirty="0" smtClean="0">
                <a:solidFill>
                  <a:schemeClr val="tx1"/>
                </a:solidFill>
              </a:rPr>
              <a:t>Asamblea general</a:t>
            </a:r>
            <a:r>
              <a:rPr lang="es-ES" sz="1300" dirty="0" smtClean="0">
                <a:solidFill>
                  <a:schemeClr val="tx1"/>
                </a:solidFill>
              </a:rPr>
              <a:t>: compuesta por el conjunto de socios. Deciden por mayoría los acuerdos que son de su competencia</a:t>
            </a:r>
          </a:p>
          <a:p>
            <a:pPr marL="177800" lvl="2" indent="-177800" algn="just">
              <a:buFont typeface="Wingdings" pitchFamily="2" charset="2"/>
              <a:buChar char="q"/>
              <a:defRPr/>
            </a:pPr>
            <a:r>
              <a:rPr lang="es-ES" sz="1300" b="1" u="sng" dirty="0" smtClean="0">
                <a:solidFill>
                  <a:schemeClr val="tx1"/>
                </a:solidFill>
              </a:rPr>
              <a:t>Consejo rector</a:t>
            </a:r>
            <a:r>
              <a:rPr lang="es-ES" sz="1300" dirty="0" smtClean="0">
                <a:solidFill>
                  <a:schemeClr val="tx1"/>
                </a:solidFill>
              </a:rPr>
              <a:t>: órgano colegiado que gobierna y representa a la cooperativa</a:t>
            </a:r>
          </a:p>
          <a:p>
            <a:pPr marL="177800" lvl="2" indent="-177800" algn="just">
              <a:buFont typeface="Wingdings" pitchFamily="2" charset="2"/>
              <a:buChar char="q"/>
              <a:defRPr/>
            </a:pPr>
            <a:r>
              <a:rPr lang="es-ES" sz="1300" b="1" u="sng" dirty="0" smtClean="0">
                <a:solidFill>
                  <a:schemeClr val="tx1"/>
                </a:solidFill>
              </a:rPr>
              <a:t>Interventor</a:t>
            </a:r>
            <a:r>
              <a:rPr lang="es-ES" sz="1300" dirty="0" smtClean="0">
                <a:solidFill>
                  <a:schemeClr val="tx1"/>
                </a:solidFill>
              </a:rPr>
              <a:t>: órgano de fiscalización de la cooperativa</a:t>
            </a:r>
            <a:endParaRPr lang="es-ES" sz="1300" b="1" u="sng" dirty="0" smtClean="0">
              <a:solidFill>
                <a:schemeClr val="tx1"/>
              </a:solidFill>
            </a:endParaRPr>
          </a:p>
        </p:txBody>
      </p:sp>
    </p:spTree>
    <p:extLst>
      <p:ext uri="{BB962C8B-B14F-4D97-AF65-F5344CB8AC3E}">
        <p14:creationId xmlns="" xmlns:p14="http://schemas.microsoft.com/office/powerpoint/2010/main" val="20941051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7. PROTECCIÓN JURÍDICA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0" name="9 Rectángulo redondeado"/>
          <p:cNvSpPr/>
          <p:nvPr/>
        </p:nvSpPr>
        <p:spPr>
          <a:xfrm>
            <a:off x="251521" y="627534"/>
            <a:ext cx="8641654" cy="57606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emprendedor deberá considerar si le interesa proteger jurídicamente su idea frente a posibles copias o imitaciones. Para ello, cuenta con los siguientes instrumentos:</a:t>
            </a:r>
            <a:endParaRPr lang="es-ES" sz="1400" dirty="0">
              <a:solidFill>
                <a:schemeClr val="tx1"/>
              </a:solidFill>
            </a:endParaRPr>
          </a:p>
        </p:txBody>
      </p:sp>
      <p:sp>
        <p:nvSpPr>
          <p:cNvPr id="11" name="17 CuadroTexto"/>
          <p:cNvSpPr txBox="1">
            <a:spLocks noChangeArrowheads="1"/>
          </p:cNvSpPr>
          <p:nvPr/>
        </p:nvSpPr>
        <p:spPr bwMode="auto">
          <a:xfrm>
            <a:off x="395536" y="1327869"/>
            <a:ext cx="936104" cy="307777"/>
          </a:xfrm>
          <a:prstGeom prst="rect">
            <a:avLst/>
          </a:prstGeom>
          <a:solidFill>
            <a:srgbClr val="99FF99"/>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7.1 Marca</a:t>
            </a:r>
            <a:endParaRPr lang="es-ES" sz="1400" b="1" dirty="0">
              <a:solidFill>
                <a:schemeClr val="tx1"/>
              </a:solidFill>
              <a:latin typeface="+mj-lt"/>
              <a:cs typeface="Arial" charset="0"/>
            </a:endParaRPr>
          </a:p>
        </p:txBody>
      </p:sp>
      <p:sp>
        <p:nvSpPr>
          <p:cNvPr id="15" name="14 Rectángulo redondeado"/>
          <p:cNvSpPr/>
          <p:nvPr/>
        </p:nvSpPr>
        <p:spPr>
          <a:xfrm>
            <a:off x="251520" y="1707654"/>
            <a:ext cx="8641654" cy="576064"/>
          </a:xfrm>
          <a:prstGeom prst="roundRect">
            <a:avLst/>
          </a:prstGeom>
          <a:solidFill>
            <a:schemeClr val="accent3">
              <a:lumMod val="20000"/>
              <a:lumOff val="80000"/>
            </a:schemeClr>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Es todo signo susceptible de representación gráfica que sirve para distinguir en el mercado los productos o servicios de una empresa de los de otras.</a:t>
            </a:r>
            <a:endParaRPr lang="es-ES" sz="1400" dirty="0">
              <a:solidFill>
                <a:schemeClr val="tx1"/>
              </a:solidFill>
            </a:endParaRPr>
          </a:p>
        </p:txBody>
      </p:sp>
      <p:sp>
        <p:nvSpPr>
          <p:cNvPr id="16" name="17 CuadroTexto"/>
          <p:cNvSpPr txBox="1">
            <a:spLocks noChangeArrowheads="1"/>
          </p:cNvSpPr>
          <p:nvPr/>
        </p:nvSpPr>
        <p:spPr bwMode="auto">
          <a:xfrm>
            <a:off x="395536" y="2407989"/>
            <a:ext cx="1890448" cy="307777"/>
          </a:xfrm>
          <a:prstGeom prst="rect">
            <a:avLst/>
          </a:prstGeom>
          <a:solidFill>
            <a:schemeClr val="accent4">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7.2 Nombre comercial</a:t>
            </a:r>
            <a:endParaRPr lang="es-ES" sz="1400" b="1" dirty="0">
              <a:solidFill>
                <a:schemeClr val="tx1"/>
              </a:solidFill>
              <a:latin typeface="+mj-lt"/>
              <a:cs typeface="Arial" charset="0"/>
            </a:endParaRPr>
          </a:p>
        </p:txBody>
      </p:sp>
      <p:sp>
        <p:nvSpPr>
          <p:cNvPr id="17" name="16 Rectángulo redondeado"/>
          <p:cNvSpPr/>
          <p:nvPr/>
        </p:nvSpPr>
        <p:spPr>
          <a:xfrm>
            <a:off x="251520" y="2787774"/>
            <a:ext cx="8641654" cy="79208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La solicitud de registro de una marca o un nombre comercial se presenta ante el órgano competente de la comunidad autónoma donde el solicitante tenga su domicilio y se otorga por 10 años, pudiéndose renovar por periodos sucesivos.</a:t>
            </a:r>
            <a:endParaRPr lang="es-ES" sz="1400" dirty="0">
              <a:solidFill>
                <a:schemeClr val="tx1"/>
              </a:solidFill>
            </a:endParaRPr>
          </a:p>
        </p:txBody>
      </p:sp>
      <p:sp>
        <p:nvSpPr>
          <p:cNvPr id="18" name="17 CuadroTexto"/>
          <p:cNvSpPr txBox="1">
            <a:spLocks noChangeArrowheads="1"/>
          </p:cNvSpPr>
          <p:nvPr/>
        </p:nvSpPr>
        <p:spPr bwMode="auto">
          <a:xfrm>
            <a:off x="395536" y="3704133"/>
            <a:ext cx="1104630" cy="307777"/>
          </a:xfrm>
          <a:prstGeom prst="rect">
            <a:avLst/>
          </a:prstGeom>
          <a:solidFill>
            <a:schemeClr val="accent6">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7.3 Patente</a:t>
            </a:r>
            <a:endParaRPr lang="es-ES" sz="1400" b="1" dirty="0">
              <a:solidFill>
                <a:schemeClr val="tx1"/>
              </a:solidFill>
              <a:latin typeface="+mj-lt"/>
              <a:cs typeface="Arial" charset="0"/>
            </a:endParaRPr>
          </a:p>
        </p:txBody>
      </p:sp>
      <p:sp>
        <p:nvSpPr>
          <p:cNvPr id="19" name="18 Rectángulo redondeado"/>
          <p:cNvSpPr/>
          <p:nvPr/>
        </p:nvSpPr>
        <p:spPr>
          <a:xfrm>
            <a:off x="251520" y="4065678"/>
            <a:ext cx="8641654" cy="792088"/>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Es el derecho a explotar en exclusiva un invento susceptible de aplicación industrial o un procedimiento de fabricación. El registro de una patente, marca o nombre comercial confiere a su titular el derecho exclusivo de utilización.</a:t>
            </a:r>
            <a:endParaRPr lang="es-ES" sz="1400" dirty="0">
              <a:solidFill>
                <a:schemeClr val="tx1"/>
              </a:solidFill>
            </a:endParaRPr>
          </a:p>
        </p:txBody>
      </p:sp>
    </p:spTree>
    <p:extLst>
      <p:ext uri="{BB962C8B-B14F-4D97-AF65-F5344CB8AC3E}">
        <p14:creationId xmlns="" xmlns:p14="http://schemas.microsoft.com/office/powerpoint/2010/main" val="171275977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27534"/>
            <a:ext cx="8641654" cy="388843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Cuando una persona decide trabajar por cuenta propia, puede hacerlo:</a:t>
            </a:r>
          </a:p>
          <a:p>
            <a:pPr marL="355600" indent="-177800" algn="just">
              <a:buFont typeface="Arial" panose="020B0604020202020204" pitchFamily="34" charset="0"/>
              <a:buChar char="•"/>
              <a:defRPr/>
            </a:pPr>
            <a:r>
              <a:rPr lang="es-ES" sz="1400" dirty="0" smtClean="0">
                <a:solidFill>
                  <a:schemeClr val="tx1"/>
                </a:solidFill>
              </a:rPr>
              <a:t>Constituyendo </a:t>
            </a:r>
            <a:r>
              <a:rPr lang="es-ES" sz="1400" dirty="0">
                <a:solidFill>
                  <a:schemeClr val="tx1"/>
                </a:solidFill>
              </a:rPr>
              <a:t>una </a:t>
            </a:r>
            <a:r>
              <a:rPr lang="es-ES" sz="1400" b="1" dirty="0">
                <a:solidFill>
                  <a:schemeClr val="tx1"/>
                </a:solidFill>
              </a:rPr>
              <a:t>sociedad</a:t>
            </a:r>
            <a:r>
              <a:rPr lang="es-ES" sz="1400" dirty="0">
                <a:solidFill>
                  <a:schemeClr val="tx1"/>
                </a:solidFill>
              </a:rPr>
              <a:t> con personalidad jurídica propia (SA, SL, Soc. comanditaria, cooperativa, etc.)</a:t>
            </a:r>
          </a:p>
          <a:p>
            <a:pPr marL="355600" indent="-177800" algn="just">
              <a:buFont typeface="Arial" panose="020B0604020202020204" pitchFamily="34" charset="0"/>
              <a:buChar char="•"/>
              <a:defRPr/>
            </a:pPr>
            <a:r>
              <a:rPr lang="es-ES" sz="1400" dirty="0" smtClean="0">
                <a:solidFill>
                  <a:schemeClr val="tx1"/>
                </a:solidFill>
              </a:rPr>
              <a:t>Como </a:t>
            </a:r>
            <a:r>
              <a:rPr lang="es-ES" sz="1400" dirty="0">
                <a:solidFill>
                  <a:schemeClr val="tx1"/>
                </a:solidFill>
              </a:rPr>
              <a:t>trabajador </a:t>
            </a:r>
            <a:r>
              <a:rPr lang="es-ES" sz="1400" b="1" dirty="0">
                <a:solidFill>
                  <a:schemeClr val="tx1"/>
                </a:solidFill>
              </a:rPr>
              <a:t>autónomo </a:t>
            </a:r>
          </a:p>
          <a:p>
            <a:pPr algn="just">
              <a:defRPr/>
            </a:pPr>
            <a:endParaRPr lang="es-ES" sz="1400" dirty="0" smtClean="0">
              <a:solidFill>
                <a:schemeClr val="tx1"/>
              </a:solidFill>
            </a:endParaRPr>
          </a:p>
          <a:p>
            <a:pPr algn="just">
              <a:defRPr/>
            </a:pPr>
            <a:r>
              <a:rPr lang="es-ES" sz="1400" dirty="0">
                <a:solidFill>
                  <a:schemeClr val="tx1"/>
                </a:solidFill>
              </a:rPr>
              <a:t>Lo primero que debes considerar a la hora de escoger una forma jurídica para tu empresa es </a:t>
            </a:r>
            <a:r>
              <a:rPr lang="es-ES" sz="1400" b="1" u="sng" dirty="0">
                <a:solidFill>
                  <a:schemeClr val="tx1"/>
                </a:solidFill>
              </a:rPr>
              <a:t>cómo se regulan los siguientes aspectos</a:t>
            </a:r>
            <a:r>
              <a:rPr lang="es-ES" sz="1400" dirty="0">
                <a:solidFill>
                  <a:schemeClr val="tx1"/>
                </a:solidFill>
              </a:rPr>
              <a:t> en cada </a:t>
            </a:r>
            <a:r>
              <a:rPr lang="es-ES" sz="1400" dirty="0" smtClean="0">
                <a:solidFill>
                  <a:schemeClr val="tx1"/>
                </a:solidFill>
              </a:rPr>
              <a:t>una:</a:t>
            </a:r>
          </a:p>
          <a:p>
            <a:pPr marL="285750" indent="-285750" algn="just">
              <a:buFont typeface="Wingdings" panose="05000000000000000000" pitchFamily="2" charset="2"/>
              <a:buChar char="§"/>
              <a:defRPr/>
            </a:pPr>
            <a:r>
              <a:rPr lang="es-ES" sz="1400" dirty="0" smtClean="0">
                <a:solidFill>
                  <a:schemeClr val="tx1"/>
                </a:solidFill>
              </a:rPr>
              <a:t>La </a:t>
            </a:r>
            <a:r>
              <a:rPr lang="es-ES" sz="1400" b="1" dirty="0">
                <a:solidFill>
                  <a:schemeClr val="tx1"/>
                </a:solidFill>
              </a:rPr>
              <a:t>responsabilidad</a:t>
            </a:r>
            <a:r>
              <a:rPr lang="es-ES" sz="1400" dirty="0">
                <a:solidFill>
                  <a:schemeClr val="tx1"/>
                </a:solidFill>
              </a:rPr>
              <a:t> de los socios, que puede ser:</a:t>
            </a:r>
          </a:p>
          <a:p>
            <a:pPr marL="450850" indent="-177800" algn="just">
              <a:buFont typeface="Courier New" panose="02070309020205020404" pitchFamily="49" charset="0"/>
              <a:buChar char="o"/>
              <a:defRPr/>
            </a:pPr>
            <a:r>
              <a:rPr lang="es-ES" sz="1400" u="sng" dirty="0" smtClean="0">
                <a:solidFill>
                  <a:schemeClr val="tx1"/>
                </a:solidFill>
              </a:rPr>
              <a:t>Ilimitada</a:t>
            </a:r>
            <a:r>
              <a:rPr lang="es-ES" sz="1400" dirty="0">
                <a:solidFill>
                  <a:schemeClr val="tx1"/>
                </a:solidFill>
              </a:rPr>
              <a:t>: los socios responden con sus propios bienes frente a las deudas de la empresa.</a:t>
            </a:r>
          </a:p>
          <a:p>
            <a:pPr marL="450850" indent="-177800" algn="just">
              <a:buFont typeface="Courier New" panose="02070309020205020404" pitchFamily="49" charset="0"/>
              <a:buChar char="o"/>
              <a:defRPr/>
            </a:pPr>
            <a:r>
              <a:rPr lang="es-ES" sz="1400" u="sng" dirty="0" smtClean="0">
                <a:solidFill>
                  <a:schemeClr val="tx1"/>
                </a:solidFill>
              </a:rPr>
              <a:t>Limitada</a:t>
            </a:r>
            <a:r>
              <a:rPr lang="es-ES" sz="1400" dirty="0">
                <a:solidFill>
                  <a:schemeClr val="tx1"/>
                </a:solidFill>
              </a:rPr>
              <a:t>: los socios sólo responden con las deudas de la empresa por el importe del capital que aportaron para crear la compañía</a:t>
            </a:r>
          </a:p>
          <a:p>
            <a:pPr marL="450850" indent="-177800" algn="just">
              <a:buFont typeface="Courier New" panose="02070309020205020404" pitchFamily="49" charset="0"/>
              <a:buChar char="o"/>
              <a:defRPr/>
            </a:pPr>
            <a:r>
              <a:rPr lang="es-ES" sz="1400" u="sng" dirty="0" smtClean="0">
                <a:solidFill>
                  <a:schemeClr val="tx1"/>
                </a:solidFill>
              </a:rPr>
              <a:t>Subsidiaria</a:t>
            </a:r>
            <a:r>
              <a:rPr lang="es-ES" sz="1400" dirty="0">
                <a:solidFill>
                  <a:schemeClr val="tx1"/>
                </a:solidFill>
              </a:rPr>
              <a:t>: el patrimonio de la sociedad se hace cargo de las deudas de la empresa; cuando este no es suficiente, se paga el resto de la deuda con aportaciones de los </a:t>
            </a:r>
            <a:r>
              <a:rPr lang="es-ES" sz="1400" dirty="0" smtClean="0">
                <a:solidFill>
                  <a:schemeClr val="tx1"/>
                </a:solidFill>
              </a:rPr>
              <a:t>socios</a:t>
            </a:r>
          </a:p>
          <a:p>
            <a:pPr marL="450850" indent="-177800" algn="just">
              <a:buFont typeface="Courier New" panose="02070309020205020404" pitchFamily="49" charset="0"/>
              <a:buChar char="o"/>
              <a:defRPr/>
            </a:pPr>
            <a:r>
              <a:rPr lang="es-ES" sz="1400" u="sng" dirty="0" smtClean="0">
                <a:solidFill>
                  <a:schemeClr val="tx1"/>
                </a:solidFill>
              </a:rPr>
              <a:t>Solidaria</a:t>
            </a:r>
            <a:r>
              <a:rPr lang="es-ES" sz="1400" dirty="0">
                <a:solidFill>
                  <a:schemeClr val="tx1"/>
                </a:solidFill>
              </a:rPr>
              <a:t>: pueden ser exigidas las deudas a todos y a cada uno de los socios , es decir, los deudores tienen dos opciones:</a:t>
            </a:r>
          </a:p>
          <a:p>
            <a:pPr marL="808038" indent="-95250" algn="just">
              <a:buFont typeface="Wingdings" panose="05000000000000000000" pitchFamily="2" charset="2"/>
              <a:buChar char="§"/>
              <a:defRPr/>
            </a:pPr>
            <a:r>
              <a:rPr lang="es-ES" sz="1400" dirty="0" smtClean="0">
                <a:solidFill>
                  <a:schemeClr val="tx1"/>
                </a:solidFill>
              </a:rPr>
              <a:t>Pedir </a:t>
            </a:r>
            <a:r>
              <a:rPr lang="es-ES" sz="1400" dirty="0">
                <a:solidFill>
                  <a:schemeClr val="tx1"/>
                </a:solidFill>
              </a:rPr>
              <a:t>a cada socio su parte proporcional</a:t>
            </a:r>
          </a:p>
          <a:p>
            <a:pPr marL="808038" indent="-95250" algn="just">
              <a:buFont typeface="Wingdings" panose="05000000000000000000" pitchFamily="2" charset="2"/>
              <a:buChar char="§"/>
              <a:defRPr/>
            </a:pPr>
            <a:r>
              <a:rPr lang="es-ES" sz="1400" dirty="0" smtClean="0">
                <a:solidFill>
                  <a:schemeClr val="tx1"/>
                </a:solidFill>
              </a:rPr>
              <a:t>Pedir </a:t>
            </a:r>
            <a:r>
              <a:rPr lang="es-ES" sz="1400" dirty="0">
                <a:solidFill>
                  <a:schemeClr val="tx1"/>
                </a:solidFill>
              </a:rPr>
              <a:t>el importe total de la deuda a uno de ellos, quien, posteriormente, podrá exigir al resto que le reintegre la parte que aportó por </a:t>
            </a:r>
            <a:r>
              <a:rPr lang="es-ES" sz="1400" dirty="0" smtClean="0">
                <a:solidFill>
                  <a:schemeClr val="tx1"/>
                </a:solidFill>
              </a:rPr>
              <a:t>ellos</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FORMA JURÍDICA DE LA EMPRESA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963719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27534"/>
            <a:ext cx="8641654" cy="165618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s-ES" sz="1400" dirty="0" smtClean="0">
              <a:solidFill>
                <a:schemeClr val="tx1"/>
              </a:solidFill>
            </a:endParaRPr>
          </a:p>
          <a:p>
            <a:pPr algn="just">
              <a:defRPr/>
            </a:pPr>
            <a:r>
              <a:rPr lang="es-ES" sz="1400" dirty="0">
                <a:solidFill>
                  <a:schemeClr val="tx1"/>
                </a:solidFill>
              </a:rPr>
              <a:t>Lo primero que debes considerar a la hora de escoger una forma jurídica para tu empresa es </a:t>
            </a:r>
            <a:r>
              <a:rPr lang="es-ES" sz="1400" b="1" u="sng" dirty="0">
                <a:solidFill>
                  <a:schemeClr val="tx1"/>
                </a:solidFill>
              </a:rPr>
              <a:t>cómo se regulan los siguientes aspectos</a:t>
            </a:r>
            <a:r>
              <a:rPr lang="es-ES" sz="1400" dirty="0">
                <a:solidFill>
                  <a:schemeClr val="tx1"/>
                </a:solidFill>
              </a:rPr>
              <a:t> en cada </a:t>
            </a:r>
            <a:r>
              <a:rPr lang="es-ES" sz="1400" dirty="0" smtClean="0">
                <a:solidFill>
                  <a:schemeClr val="tx1"/>
                </a:solidFill>
              </a:rPr>
              <a:t>una:</a:t>
            </a:r>
          </a:p>
          <a:p>
            <a:pPr marL="285750" indent="-285750" algn="just">
              <a:buFont typeface="Wingdings" panose="05000000000000000000" pitchFamily="2" charset="2"/>
              <a:buChar char="§"/>
              <a:defRPr/>
            </a:pPr>
            <a:r>
              <a:rPr lang="es-ES" sz="1400" dirty="0" smtClean="0">
                <a:solidFill>
                  <a:schemeClr val="tx1"/>
                </a:solidFill>
              </a:rPr>
              <a:t>El </a:t>
            </a:r>
            <a:r>
              <a:rPr lang="es-ES" sz="1400" b="1" dirty="0">
                <a:solidFill>
                  <a:schemeClr val="tx1"/>
                </a:solidFill>
              </a:rPr>
              <a:t>número</a:t>
            </a:r>
            <a:r>
              <a:rPr lang="es-ES" sz="1400" dirty="0">
                <a:solidFill>
                  <a:schemeClr val="tx1"/>
                </a:solidFill>
              </a:rPr>
              <a:t> mínimo y máximo de socios que debe componer la empresa</a:t>
            </a:r>
          </a:p>
          <a:p>
            <a:pPr marL="285750" indent="-285750" algn="just">
              <a:buFont typeface="Wingdings" panose="05000000000000000000" pitchFamily="2" charset="2"/>
              <a:buChar char="§"/>
              <a:defRPr/>
            </a:pPr>
            <a:r>
              <a:rPr lang="es-ES" sz="1400" dirty="0" smtClean="0">
                <a:solidFill>
                  <a:schemeClr val="tx1"/>
                </a:solidFill>
              </a:rPr>
              <a:t>El </a:t>
            </a:r>
            <a:r>
              <a:rPr lang="es-ES" sz="1400" b="1" dirty="0">
                <a:solidFill>
                  <a:schemeClr val="tx1"/>
                </a:solidFill>
              </a:rPr>
              <a:t>capital</a:t>
            </a:r>
            <a:r>
              <a:rPr lang="es-ES" sz="1400" dirty="0">
                <a:solidFill>
                  <a:schemeClr val="tx1"/>
                </a:solidFill>
              </a:rPr>
              <a:t> mínimo necesario para constituir la empresa</a:t>
            </a:r>
          </a:p>
          <a:p>
            <a:pPr marL="285750" indent="-285750" algn="just">
              <a:buFont typeface="Wingdings" panose="05000000000000000000" pitchFamily="2" charset="2"/>
              <a:buChar char="§"/>
              <a:defRPr/>
            </a:pPr>
            <a:r>
              <a:rPr lang="es-ES" sz="1400" dirty="0" smtClean="0">
                <a:solidFill>
                  <a:schemeClr val="tx1"/>
                </a:solidFill>
              </a:rPr>
              <a:t>El </a:t>
            </a:r>
            <a:r>
              <a:rPr lang="es-ES" sz="1400" dirty="0">
                <a:solidFill>
                  <a:schemeClr val="tx1"/>
                </a:solidFill>
              </a:rPr>
              <a:t>pago de </a:t>
            </a:r>
            <a:r>
              <a:rPr lang="es-ES" sz="1400" b="1" dirty="0">
                <a:solidFill>
                  <a:schemeClr val="tx1"/>
                </a:solidFill>
              </a:rPr>
              <a:t>impuestos</a:t>
            </a:r>
            <a:r>
              <a:rPr lang="es-ES" sz="1400" dirty="0">
                <a:solidFill>
                  <a:schemeClr val="tx1"/>
                </a:solidFill>
              </a:rPr>
              <a:t>:</a:t>
            </a:r>
          </a:p>
          <a:p>
            <a:pPr marL="641350" indent="-285750" algn="just">
              <a:buFont typeface="Courier New" panose="02070309020205020404" pitchFamily="49" charset="0"/>
              <a:buChar char="o"/>
              <a:defRPr/>
            </a:pPr>
            <a:r>
              <a:rPr lang="es-ES" sz="1400" dirty="0" smtClean="0">
                <a:solidFill>
                  <a:schemeClr val="tx1"/>
                </a:solidFill>
              </a:rPr>
              <a:t>Los </a:t>
            </a:r>
            <a:r>
              <a:rPr lang="es-ES" sz="1400" u="sng" dirty="0">
                <a:solidFill>
                  <a:schemeClr val="tx1"/>
                </a:solidFill>
              </a:rPr>
              <a:t>autónomos</a:t>
            </a:r>
            <a:r>
              <a:rPr lang="es-ES" sz="1400" dirty="0">
                <a:solidFill>
                  <a:schemeClr val="tx1"/>
                </a:solidFill>
              </a:rPr>
              <a:t> pagan el IRPF, cuyo % varía en función de los ingresos obtenidos</a:t>
            </a:r>
          </a:p>
          <a:p>
            <a:pPr marL="641350" indent="-285750" algn="just">
              <a:buFont typeface="Courier New" panose="02070309020205020404" pitchFamily="49" charset="0"/>
              <a:buChar char="o"/>
              <a:defRPr/>
            </a:pPr>
            <a:r>
              <a:rPr lang="es-ES" sz="1400" dirty="0" smtClean="0">
                <a:solidFill>
                  <a:schemeClr val="tx1"/>
                </a:solidFill>
              </a:rPr>
              <a:t>Las </a:t>
            </a:r>
            <a:r>
              <a:rPr lang="es-ES" sz="1400" u="sng" dirty="0">
                <a:solidFill>
                  <a:schemeClr val="tx1"/>
                </a:solidFill>
              </a:rPr>
              <a:t>sociedades</a:t>
            </a:r>
            <a:r>
              <a:rPr lang="es-ES" sz="1400" dirty="0">
                <a:solidFill>
                  <a:schemeClr val="tx1"/>
                </a:solidFill>
              </a:rPr>
              <a:t> pagan el impuesto sobre sociedades (IS), que grava los beneficios de la empresa</a:t>
            </a:r>
          </a:p>
          <a:p>
            <a:pPr algn="just">
              <a:defRPr/>
            </a:pP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FORMA JURÍDICA DE LA EMPRESA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 name="Picture 2" descr="C:\Users\ceinmark_prof\AppData\Local\Microsoft\Windows\INetCache\IE\1FDI9HX8\impuestos2[1].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72828" y="2283718"/>
            <a:ext cx="1763068" cy="2407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082715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LA FIGURA DEL AUTÓNOMO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graphicFrame>
        <p:nvGraphicFramePr>
          <p:cNvPr id="3" name="2 Tabla"/>
          <p:cNvGraphicFramePr>
            <a:graphicFrameLocks noGrp="1"/>
          </p:cNvGraphicFramePr>
          <p:nvPr>
            <p:extLst>
              <p:ext uri="{D42A27DB-BD31-4B8C-83A1-F6EECF244321}">
                <p14:modId xmlns="" xmlns:p14="http://schemas.microsoft.com/office/powerpoint/2010/main" val="1762262862"/>
              </p:ext>
            </p:extLst>
          </p:nvPr>
        </p:nvGraphicFramePr>
        <p:xfrm>
          <a:off x="179512" y="519142"/>
          <a:ext cx="8784976" cy="4500880"/>
        </p:xfrm>
        <a:graphic>
          <a:graphicData uri="http://schemas.openxmlformats.org/drawingml/2006/table">
            <a:tbl>
              <a:tblPr firstRow="1" bandRow="1">
                <a:tableStyleId>{5C22544A-7EE6-4342-B048-85BDC9FD1C3A}</a:tableStyleId>
              </a:tblPr>
              <a:tblGrid>
                <a:gridCol w="1512168"/>
                <a:gridCol w="7272808"/>
              </a:tblGrid>
              <a:tr h="370840">
                <a:tc gridSpan="2">
                  <a:txBody>
                    <a:bodyPr/>
                    <a:lstStyle/>
                    <a:p>
                      <a:pPr algn="ctr"/>
                      <a:r>
                        <a:rPr lang="es-ES" dirty="0" smtClean="0"/>
                        <a:t>ASPECTOS</a:t>
                      </a:r>
                      <a:r>
                        <a:rPr lang="es-ES" baseline="0" dirty="0" smtClean="0"/>
                        <a:t> COMUNES SOBRE LOS AUTÓNOMOS</a:t>
                      </a:r>
                      <a:endParaRPr lang="es-ES" dirty="0"/>
                    </a:p>
                  </a:txBody>
                  <a:tcPr/>
                </a:tc>
                <a:tc hMerge="1">
                  <a:txBody>
                    <a:bodyPr/>
                    <a:lstStyle/>
                    <a:p>
                      <a:endParaRPr lang="es-ES" dirty="0"/>
                    </a:p>
                  </a:txBody>
                  <a:tcPr/>
                </a:tc>
              </a:tr>
              <a:tr h="370840">
                <a:tc>
                  <a:txBody>
                    <a:bodyPr/>
                    <a:lstStyle/>
                    <a:p>
                      <a:pPr algn="ctr"/>
                      <a:r>
                        <a:rPr lang="es-ES" sz="1400" dirty="0" smtClean="0"/>
                        <a:t>¿Quién puede ser autónomo?</a:t>
                      </a:r>
                      <a:endParaRPr lang="es-ES" sz="1400" dirty="0"/>
                    </a:p>
                  </a:txBody>
                  <a:tcPr anchor="ctr"/>
                </a:tc>
                <a:tc>
                  <a:txBody>
                    <a:bodyPr/>
                    <a:lstStyle/>
                    <a:p>
                      <a:pPr marL="285750" indent="-285750">
                        <a:buFont typeface="Arial" panose="020B0604020202020204" pitchFamily="34" charset="0"/>
                        <a:buChar char="•"/>
                      </a:pPr>
                      <a:r>
                        <a:rPr lang="es-ES" sz="1400" dirty="0" smtClean="0"/>
                        <a:t>Mayores 18</a:t>
                      </a:r>
                      <a:r>
                        <a:rPr lang="es-ES" sz="1400" baseline="0" dirty="0" smtClean="0"/>
                        <a:t> años</a:t>
                      </a:r>
                    </a:p>
                    <a:p>
                      <a:pPr marL="285750" indent="-285750">
                        <a:buFont typeface="Arial" panose="020B0604020202020204" pitchFamily="34" charset="0"/>
                        <a:buChar char="•"/>
                      </a:pPr>
                      <a:r>
                        <a:rPr lang="es-ES" sz="1400" baseline="0" dirty="0" smtClean="0"/>
                        <a:t>Menores emancipados</a:t>
                      </a:r>
                      <a:endParaRPr lang="es-ES" sz="1400" dirty="0"/>
                    </a:p>
                  </a:txBody>
                  <a:tcPr/>
                </a:tc>
              </a:tr>
              <a:tr h="370840">
                <a:tc>
                  <a:txBody>
                    <a:bodyPr/>
                    <a:lstStyle/>
                    <a:p>
                      <a:pPr algn="ctr"/>
                      <a:r>
                        <a:rPr lang="es-ES" sz="1400" dirty="0" smtClean="0"/>
                        <a:t>Responsabilidad</a:t>
                      </a:r>
                      <a:endParaRPr lang="es-ES" sz="1400" dirty="0"/>
                    </a:p>
                  </a:txBody>
                  <a:tcPr anchor="ctr"/>
                </a:tc>
                <a:tc>
                  <a:txBody>
                    <a:bodyPr/>
                    <a:lstStyle/>
                    <a:p>
                      <a:r>
                        <a:rPr lang="es-ES" sz="1400" dirty="0" smtClean="0"/>
                        <a:t>Ilimitada</a:t>
                      </a:r>
                      <a:r>
                        <a:rPr lang="es-ES" sz="1400" baseline="0" dirty="0" smtClean="0"/>
                        <a:t> y subsidiaria</a:t>
                      </a:r>
                      <a:endParaRPr lang="es-ES" sz="1400" dirty="0"/>
                    </a:p>
                  </a:txBody>
                  <a:tcPr/>
                </a:tc>
              </a:tr>
              <a:tr h="370840">
                <a:tc>
                  <a:txBody>
                    <a:bodyPr/>
                    <a:lstStyle/>
                    <a:p>
                      <a:pPr algn="ctr"/>
                      <a:r>
                        <a:rPr lang="es-ES" sz="1400" dirty="0" smtClean="0"/>
                        <a:t>Capital Social</a:t>
                      </a:r>
                      <a:endParaRPr lang="es-ES" sz="1400" dirty="0"/>
                    </a:p>
                  </a:txBody>
                  <a:tcPr anchor="ctr"/>
                </a:tc>
                <a:tc>
                  <a:txBody>
                    <a:bodyPr/>
                    <a:lstStyle/>
                    <a:p>
                      <a:r>
                        <a:rPr lang="es-ES" sz="1400" dirty="0" smtClean="0"/>
                        <a:t>No se exige un capital mínimo</a:t>
                      </a:r>
                      <a:endParaRPr lang="es-ES" sz="1400" dirty="0"/>
                    </a:p>
                  </a:txBody>
                  <a:tcPr/>
                </a:tc>
              </a:tr>
              <a:tr h="370840">
                <a:tc>
                  <a:txBody>
                    <a:bodyPr/>
                    <a:lstStyle/>
                    <a:p>
                      <a:pPr algn="ctr"/>
                      <a:r>
                        <a:rPr lang="es-ES" sz="1400" dirty="0" smtClean="0"/>
                        <a:t>Denominación</a:t>
                      </a:r>
                      <a:endParaRPr lang="es-ES" sz="1400" dirty="0"/>
                    </a:p>
                  </a:txBody>
                  <a:tcPr anchor="ctr"/>
                </a:tc>
                <a:tc>
                  <a:txBody>
                    <a:bodyPr/>
                    <a:lstStyle/>
                    <a:p>
                      <a:r>
                        <a:rPr lang="es-ES" sz="1400" dirty="0" smtClean="0"/>
                        <a:t>Libre</a:t>
                      </a:r>
                      <a:endParaRPr lang="es-ES" sz="1400" dirty="0"/>
                    </a:p>
                  </a:txBody>
                  <a:tcPr/>
                </a:tc>
              </a:tr>
              <a:tr h="370840">
                <a:tc>
                  <a:txBody>
                    <a:bodyPr/>
                    <a:lstStyle/>
                    <a:p>
                      <a:pPr algn="ctr"/>
                      <a:r>
                        <a:rPr lang="es-ES" sz="1400" dirty="0" smtClean="0"/>
                        <a:t>Impuestos</a:t>
                      </a:r>
                      <a:endParaRPr lang="es-ES" sz="1400" dirty="0"/>
                    </a:p>
                  </a:txBody>
                  <a:tcPr anchor="ctr"/>
                </a:tc>
                <a:tc>
                  <a:txBody>
                    <a:bodyPr/>
                    <a:lstStyle/>
                    <a:p>
                      <a:r>
                        <a:rPr lang="es-ES" sz="1400" dirty="0" smtClean="0"/>
                        <a:t>IRPF (se realiza liquidación trimestral y anual)</a:t>
                      </a:r>
                    </a:p>
                    <a:p>
                      <a:r>
                        <a:rPr lang="es-ES" sz="1400" dirty="0" smtClean="0"/>
                        <a:t>IVA (se realizan pagos trimestrales y se presenta un resumen</a:t>
                      </a:r>
                      <a:r>
                        <a:rPr lang="es-ES" sz="1400" baseline="0" dirty="0" smtClean="0"/>
                        <a:t> anual)</a:t>
                      </a:r>
                    </a:p>
                    <a:p>
                      <a:r>
                        <a:rPr lang="es-ES" sz="1400" baseline="0" dirty="0" smtClean="0"/>
                        <a:t>IAE (no se paga si el nivel de facturación es inferior a 1.000.000€)</a:t>
                      </a:r>
                      <a:endParaRPr lang="es-ES" sz="1400" dirty="0"/>
                    </a:p>
                  </a:txBody>
                  <a:tcPr/>
                </a:tc>
              </a:tr>
              <a:tr h="370840">
                <a:tc>
                  <a:txBody>
                    <a:bodyPr/>
                    <a:lstStyle/>
                    <a:p>
                      <a:pPr algn="ctr"/>
                      <a:r>
                        <a:rPr lang="es-ES" sz="1400" dirty="0" smtClean="0"/>
                        <a:t>Seguridad</a:t>
                      </a:r>
                      <a:r>
                        <a:rPr lang="es-ES" sz="1400" baseline="0" dirty="0" smtClean="0"/>
                        <a:t> Social</a:t>
                      </a:r>
                      <a:endParaRPr lang="es-ES" sz="1400" dirty="0"/>
                    </a:p>
                  </a:txBody>
                  <a:tcPr anchor="ctr"/>
                </a:tc>
                <a:tc>
                  <a:txBody>
                    <a:bodyPr/>
                    <a:lstStyle/>
                    <a:p>
                      <a:r>
                        <a:rPr lang="es-ES" sz="1400" dirty="0" smtClean="0"/>
                        <a:t>Deben</a:t>
                      </a:r>
                      <a:r>
                        <a:rPr lang="es-ES" sz="1400" baseline="0" dirty="0" smtClean="0"/>
                        <a:t> darse de alta en el régimen especial de trabajadores autónomos (RETA), y pagar mensualmente las cuotas correspondientes a la Seguridad Social</a:t>
                      </a:r>
                      <a:endParaRPr lang="es-ES" sz="1400" dirty="0"/>
                    </a:p>
                  </a:txBody>
                  <a:tcPr/>
                </a:tc>
              </a:tr>
              <a:tr h="370840">
                <a:tc>
                  <a:txBody>
                    <a:bodyPr/>
                    <a:lstStyle/>
                    <a:p>
                      <a:pPr algn="ctr"/>
                      <a:r>
                        <a:rPr lang="es-ES" sz="1400" dirty="0" smtClean="0"/>
                        <a:t>Trámites</a:t>
                      </a:r>
                      <a:r>
                        <a:rPr lang="es-ES" sz="1400" baseline="0" dirty="0" smtClean="0"/>
                        <a:t> de Constitución</a:t>
                      </a:r>
                      <a:endParaRPr lang="es-ES" sz="1400" dirty="0"/>
                    </a:p>
                  </a:txBody>
                  <a:tcPr anchor="ctr"/>
                </a:tc>
                <a:tc>
                  <a:txBody>
                    <a:bodyPr/>
                    <a:lstStyle/>
                    <a:p>
                      <a:r>
                        <a:rPr lang="es-ES" sz="1400" dirty="0" smtClean="0"/>
                        <a:t>Darse</a:t>
                      </a:r>
                      <a:r>
                        <a:rPr lang="es-ES" sz="1400" baseline="0" dirty="0" smtClean="0"/>
                        <a:t> de alta en el régimen especial de trabajadores autónomos de la Seguridad Social (RETA) y en Hacienda</a:t>
                      </a:r>
                      <a:endParaRPr lang="es-ES" sz="1400" dirty="0"/>
                    </a:p>
                  </a:txBody>
                  <a:tcPr/>
                </a:tc>
              </a:tr>
              <a:tr h="370840">
                <a:tc>
                  <a:txBody>
                    <a:bodyPr/>
                    <a:lstStyle/>
                    <a:p>
                      <a:pPr algn="ctr"/>
                      <a:r>
                        <a:rPr lang="es-ES" sz="1400" dirty="0" smtClean="0"/>
                        <a:t>No pueden ejercer como</a:t>
                      </a:r>
                      <a:r>
                        <a:rPr lang="es-ES" sz="1400" baseline="0" dirty="0" smtClean="0"/>
                        <a:t> autónomos</a:t>
                      </a:r>
                      <a:endParaRPr lang="es-ES" sz="1400" dirty="0"/>
                    </a:p>
                  </a:txBody>
                  <a:tcPr anchor="ctr"/>
                </a:tc>
                <a:tc>
                  <a:txBody>
                    <a:bodyPr/>
                    <a:lstStyle/>
                    <a:p>
                      <a:pPr marL="285750" indent="-285750">
                        <a:buFont typeface="Arial" panose="020B0604020202020204" pitchFamily="34" charset="0"/>
                        <a:buChar char="•"/>
                      </a:pPr>
                      <a:r>
                        <a:rPr lang="es-ES" sz="1400" dirty="0" smtClean="0"/>
                        <a:t>Las personas declaradas en quiebra</a:t>
                      </a:r>
                    </a:p>
                    <a:p>
                      <a:pPr marL="285750" indent="-285750">
                        <a:buFont typeface="Arial" panose="020B0604020202020204" pitchFamily="34" charset="0"/>
                        <a:buChar char="•"/>
                      </a:pPr>
                      <a:r>
                        <a:rPr lang="es-ES" sz="1400" dirty="0" smtClean="0"/>
                        <a:t>Personas con cargo público sometidas a un régimen de incompatibilidades que no les permita desarrollar ciertas actividades económicas</a:t>
                      </a:r>
                      <a:endParaRPr lang="es-ES" sz="1400" dirty="0"/>
                    </a:p>
                  </a:txBody>
                  <a:tcPr/>
                </a:tc>
              </a:tr>
            </a:tbl>
          </a:graphicData>
        </a:graphic>
      </p:graphicFrame>
    </p:spTree>
    <p:extLst>
      <p:ext uri="{BB962C8B-B14F-4D97-AF65-F5344CB8AC3E}">
        <p14:creationId xmlns="" xmlns:p14="http://schemas.microsoft.com/office/powerpoint/2010/main" val="40809210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915566"/>
            <a:ext cx="8641654" cy="87036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s-ES" sz="1400" dirty="0" smtClean="0">
              <a:solidFill>
                <a:schemeClr val="tx1"/>
              </a:solidFill>
            </a:endParaRPr>
          </a:p>
          <a:p>
            <a:pPr algn="just">
              <a:defRPr/>
            </a:pPr>
            <a:r>
              <a:rPr lang="es-ES" sz="1400" dirty="0" smtClean="0">
                <a:solidFill>
                  <a:schemeClr val="tx1"/>
                </a:solidFill>
              </a:rPr>
              <a:t>El emprendedor, persona física, cualquiera que sea su actividad, podrá limitar su responsabilidad por las deudas que traigan causa del ejercicio de dicha actividad empresarial o profesional mediante la asunción de la condición de “Emprendedor de Responsabilidad Limitada”</a:t>
            </a:r>
            <a:endParaRPr lang="es-ES" sz="1400" dirty="0">
              <a:solidFill>
                <a:schemeClr val="tx1"/>
              </a:solidFill>
            </a:endParaRPr>
          </a:p>
          <a:p>
            <a:pPr algn="just">
              <a:defRPr/>
            </a:pP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LA FIGURA DEL AUTÓNOMO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17 CuadroTexto"/>
          <p:cNvSpPr txBox="1">
            <a:spLocks noChangeArrowheads="1"/>
          </p:cNvSpPr>
          <p:nvPr/>
        </p:nvSpPr>
        <p:spPr bwMode="auto">
          <a:xfrm>
            <a:off x="431822" y="535781"/>
            <a:ext cx="3782988"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2.1 El emprendedor de responsabilidad limitada</a:t>
            </a:r>
            <a:endParaRPr lang="es-ES" sz="1400" b="1" dirty="0">
              <a:solidFill>
                <a:schemeClr val="tx1"/>
              </a:solidFill>
              <a:latin typeface="+mj-lt"/>
              <a:cs typeface="Arial" charset="0"/>
            </a:endParaRPr>
          </a:p>
        </p:txBody>
      </p:sp>
      <p:sp>
        <p:nvSpPr>
          <p:cNvPr id="11" name="17 CuadroTexto"/>
          <p:cNvSpPr txBox="1">
            <a:spLocks noChangeArrowheads="1"/>
          </p:cNvSpPr>
          <p:nvPr/>
        </p:nvSpPr>
        <p:spPr bwMode="auto">
          <a:xfrm>
            <a:off x="428596" y="1906783"/>
            <a:ext cx="3782988" cy="307777"/>
          </a:xfrm>
          <a:prstGeom prst="rect">
            <a:avLst/>
          </a:prstGeom>
          <a:solidFill>
            <a:schemeClr val="bg2">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A) Características de la responsabilidad limitada</a:t>
            </a:r>
            <a:endParaRPr lang="es-ES" sz="1400" b="1" dirty="0">
              <a:solidFill>
                <a:schemeClr val="tx1"/>
              </a:solidFill>
              <a:latin typeface="+mj-lt"/>
              <a:cs typeface="Arial" charset="0"/>
            </a:endParaRPr>
          </a:p>
        </p:txBody>
      </p:sp>
      <p:sp>
        <p:nvSpPr>
          <p:cNvPr id="15" name="14 Rectángulo redondeado"/>
          <p:cNvSpPr/>
          <p:nvPr/>
        </p:nvSpPr>
        <p:spPr>
          <a:xfrm>
            <a:off x="288064" y="2357436"/>
            <a:ext cx="8641654" cy="185738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Arial" pitchFamily="34" charset="0"/>
              <a:buChar char="•"/>
              <a:defRPr/>
            </a:pPr>
            <a:r>
              <a:rPr lang="es-ES" sz="1400" dirty="0" smtClean="0">
                <a:solidFill>
                  <a:schemeClr val="tx1"/>
                </a:solidFill>
              </a:rPr>
              <a:t> Esta limitación </a:t>
            </a:r>
            <a:r>
              <a:rPr lang="es-ES" sz="1400" b="1" dirty="0" smtClean="0">
                <a:solidFill>
                  <a:schemeClr val="tx1"/>
                </a:solidFill>
              </a:rPr>
              <a:t>solo afectará a la vivienda habitual del deudor siempre que su valor no supere los 300.000€</a:t>
            </a:r>
          </a:p>
          <a:p>
            <a:pPr algn="just">
              <a:buFont typeface="Arial" pitchFamily="34" charset="0"/>
              <a:buChar char="•"/>
              <a:defRPr/>
            </a:pPr>
            <a:r>
              <a:rPr lang="es-ES" sz="1400" dirty="0" smtClean="0">
                <a:solidFill>
                  <a:schemeClr val="tx1"/>
                </a:solidFill>
              </a:rPr>
              <a:t> Para que la vivienda habitual del emprendedor quede exenta de responsabilidad es obligatoria su </a:t>
            </a:r>
            <a:r>
              <a:rPr lang="es-ES" sz="1400" b="1" dirty="0" smtClean="0">
                <a:solidFill>
                  <a:schemeClr val="tx1"/>
                </a:solidFill>
              </a:rPr>
              <a:t>inscripción y publicidad a través del Registro Mercantil y el Registro de la Propiedad</a:t>
            </a:r>
            <a:r>
              <a:rPr lang="es-ES" sz="1400" dirty="0" smtClean="0">
                <a:solidFill>
                  <a:schemeClr val="tx1"/>
                </a:solidFill>
              </a:rPr>
              <a:t>. En la inscripción del emprendedor en el Registro Mercantil correspondiente a su domicilio se indicará el bien inmueble, propio o común, que quedará exento de responsabilidad</a:t>
            </a:r>
          </a:p>
          <a:p>
            <a:pPr algn="just">
              <a:buFont typeface="Arial" pitchFamily="34" charset="0"/>
              <a:buChar char="•"/>
              <a:defRPr/>
            </a:pPr>
            <a:r>
              <a:rPr lang="es-ES" sz="1400" b="1" dirty="0" smtClean="0">
                <a:solidFill>
                  <a:schemeClr val="tx1"/>
                </a:solidFill>
              </a:rPr>
              <a:t> </a:t>
            </a:r>
            <a:r>
              <a:rPr lang="es-ES" sz="1400" dirty="0" smtClean="0">
                <a:solidFill>
                  <a:schemeClr val="tx1"/>
                </a:solidFill>
              </a:rPr>
              <a:t>No podrá beneficiarse de la limitación de responsabilidad el deudor que hubiera actuado con </a:t>
            </a:r>
            <a:r>
              <a:rPr lang="es-ES" sz="1400" b="1" dirty="0" smtClean="0">
                <a:solidFill>
                  <a:schemeClr val="tx1"/>
                </a:solidFill>
              </a:rPr>
              <a:t>fraude o negligencia grave</a:t>
            </a:r>
            <a:r>
              <a:rPr lang="es-ES" sz="1400" dirty="0" smtClean="0">
                <a:solidFill>
                  <a:schemeClr val="tx1"/>
                </a:solidFill>
              </a:rPr>
              <a:t>, si consta acreditado por sentencia firme o en concurso declarado culpable</a:t>
            </a:r>
            <a:endParaRPr lang="es-ES" sz="1400" b="1" dirty="0" smtClean="0">
              <a:solidFill>
                <a:schemeClr val="tx1"/>
              </a:solidFill>
            </a:endParaRPr>
          </a:p>
        </p:txBody>
      </p:sp>
    </p:spTree>
    <p:extLst>
      <p:ext uri="{BB962C8B-B14F-4D97-AF65-F5344CB8AC3E}">
        <p14:creationId xmlns="" xmlns:p14="http://schemas.microsoft.com/office/powerpoint/2010/main" val="18082715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LAS SOCIEDADES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graphicFrame>
        <p:nvGraphicFramePr>
          <p:cNvPr id="2" name="1 Tabla"/>
          <p:cNvGraphicFramePr>
            <a:graphicFrameLocks noGrp="1"/>
          </p:cNvGraphicFramePr>
          <p:nvPr>
            <p:extLst>
              <p:ext uri="{D42A27DB-BD31-4B8C-83A1-F6EECF244321}">
                <p14:modId xmlns="" xmlns:p14="http://schemas.microsoft.com/office/powerpoint/2010/main" val="136085408"/>
              </p:ext>
            </p:extLst>
          </p:nvPr>
        </p:nvGraphicFramePr>
        <p:xfrm>
          <a:off x="212384" y="620742"/>
          <a:ext cx="8680096" cy="4399280"/>
        </p:xfrm>
        <a:graphic>
          <a:graphicData uri="http://schemas.openxmlformats.org/drawingml/2006/table">
            <a:tbl>
              <a:tblPr firstRow="1" bandRow="1">
                <a:tableStyleId>{93296810-A885-4BE3-A3E7-6D5BEEA58F35}</a:tableStyleId>
              </a:tblPr>
              <a:tblGrid>
                <a:gridCol w="1872207"/>
                <a:gridCol w="2592288"/>
                <a:gridCol w="2664296"/>
                <a:gridCol w="1551305"/>
              </a:tblGrid>
              <a:tr h="370840">
                <a:tc>
                  <a:txBody>
                    <a:bodyPr/>
                    <a:lstStyle/>
                    <a:p>
                      <a:pPr algn="ctr"/>
                      <a:r>
                        <a:rPr lang="es-ES" dirty="0" smtClean="0"/>
                        <a:t>FORMA</a:t>
                      </a:r>
                      <a:r>
                        <a:rPr lang="es-ES" baseline="0" dirty="0" smtClean="0"/>
                        <a:t> JURÍDICA</a:t>
                      </a:r>
                      <a:endParaRPr lang="es-ES" dirty="0"/>
                    </a:p>
                  </a:txBody>
                  <a:tcPr/>
                </a:tc>
                <a:tc>
                  <a:txBody>
                    <a:bodyPr/>
                    <a:lstStyle/>
                    <a:p>
                      <a:pPr algn="ctr"/>
                      <a:r>
                        <a:rPr lang="es-ES" dirty="0" smtClean="0"/>
                        <a:t>RESPONSABILIDAD</a:t>
                      </a:r>
                      <a:endParaRPr lang="es-ES" dirty="0"/>
                    </a:p>
                  </a:txBody>
                  <a:tcPr/>
                </a:tc>
                <a:tc>
                  <a:txBody>
                    <a:bodyPr/>
                    <a:lstStyle/>
                    <a:p>
                      <a:pPr algn="ctr"/>
                      <a:r>
                        <a:rPr lang="es-ES" dirty="0" smtClean="0"/>
                        <a:t>CAPITAL SOCIAL</a:t>
                      </a:r>
                      <a:endParaRPr lang="es-ES" dirty="0"/>
                    </a:p>
                  </a:txBody>
                  <a:tcPr/>
                </a:tc>
                <a:tc>
                  <a:txBody>
                    <a:bodyPr/>
                    <a:lstStyle/>
                    <a:p>
                      <a:pPr algn="ctr"/>
                      <a:r>
                        <a:rPr lang="es-ES" dirty="0" smtClean="0"/>
                        <a:t>Nº DE SOCIOS</a:t>
                      </a:r>
                      <a:endParaRPr lang="es-ES" dirty="0"/>
                    </a:p>
                  </a:txBody>
                  <a:tcPr/>
                </a:tc>
              </a:tr>
              <a:tr h="370840">
                <a:tc>
                  <a:txBody>
                    <a:bodyPr/>
                    <a:lstStyle/>
                    <a:p>
                      <a:pPr algn="ctr"/>
                      <a:r>
                        <a:rPr lang="es-ES" sz="1400" dirty="0" smtClean="0"/>
                        <a:t>Sociedad Limitada</a:t>
                      </a:r>
                      <a:endParaRPr lang="es-ES" sz="1400" dirty="0"/>
                    </a:p>
                  </a:txBody>
                  <a:tcPr anchor="ctr"/>
                </a:tc>
                <a:tc>
                  <a:txBody>
                    <a:bodyPr/>
                    <a:lstStyle/>
                    <a:p>
                      <a:r>
                        <a:rPr lang="es-ES" sz="1400" dirty="0" smtClean="0"/>
                        <a:t>Limitada,</a:t>
                      </a:r>
                      <a:r>
                        <a:rPr lang="es-ES" sz="1400" baseline="0" dirty="0" smtClean="0"/>
                        <a:t> solidaria y subsidiaria</a:t>
                      </a:r>
                      <a:endParaRPr lang="es-ES" sz="1400" dirty="0"/>
                    </a:p>
                  </a:txBody>
                  <a:tcPr/>
                </a:tc>
                <a:tc>
                  <a:txBody>
                    <a:bodyPr/>
                    <a:lstStyle/>
                    <a:p>
                      <a:r>
                        <a:rPr lang="es-ES" sz="1400" dirty="0" smtClean="0"/>
                        <a:t>Mínimo: 3.000€</a:t>
                      </a:r>
                      <a:endParaRPr lang="es-ES" sz="1400" dirty="0"/>
                    </a:p>
                  </a:txBody>
                  <a:tcPr/>
                </a:tc>
                <a:tc>
                  <a:txBody>
                    <a:bodyPr/>
                    <a:lstStyle/>
                    <a:p>
                      <a:r>
                        <a:rPr lang="es-ES" sz="1400" dirty="0" smtClean="0"/>
                        <a:t>Mínimo: 1</a:t>
                      </a:r>
                      <a:endParaRPr lang="es-ES" sz="1400" dirty="0"/>
                    </a:p>
                  </a:txBody>
                  <a:tcPr/>
                </a:tc>
              </a:tr>
              <a:tr h="370840">
                <a:tc>
                  <a:txBody>
                    <a:bodyPr/>
                    <a:lstStyle/>
                    <a:p>
                      <a:pPr algn="ctr"/>
                      <a:r>
                        <a:rPr lang="es-ES" sz="1400" dirty="0" smtClean="0"/>
                        <a:t>Sociedad Anónima</a:t>
                      </a:r>
                      <a:endParaRPr lang="es-E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Limitada,</a:t>
                      </a:r>
                      <a:r>
                        <a:rPr lang="es-ES" sz="1400" baseline="0" dirty="0" smtClean="0"/>
                        <a:t> solidaria y subsidiaria</a:t>
                      </a:r>
                      <a:endParaRPr lang="es-ES" sz="1400" dirty="0" smtClean="0"/>
                    </a:p>
                  </a:txBody>
                  <a:tcPr/>
                </a:tc>
                <a:tc>
                  <a:txBody>
                    <a:bodyPr/>
                    <a:lstStyle/>
                    <a:p>
                      <a:r>
                        <a:rPr lang="es-ES" sz="1400" dirty="0" smtClean="0"/>
                        <a:t>Mínimo: 60.000€</a:t>
                      </a:r>
                      <a:endParaRPr lang="es-ES" sz="1400" baseline="0" dirty="0" smtClean="0"/>
                    </a:p>
                    <a:p>
                      <a:r>
                        <a:rPr lang="es-ES" sz="1400" baseline="0" dirty="0" smtClean="0"/>
                        <a:t>Se permite desembolsar  un 25% (15.000€) plazo máx. de 5 años</a:t>
                      </a:r>
                      <a:endParaRPr lang="es-ES" sz="1400" dirty="0"/>
                    </a:p>
                  </a:txBody>
                  <a:tcPr/>
                </a:tc>
                <a:tc>
                  <a:txBody>
                    <a:bodyPr/>
                    <a:lstStyle/>
                    <a:p>
                      <a:r>
                        <a:rPr lang="es-ES" sz="1400" dirty="0" smtClean="0"/>
                        <a:t>Mínimo: 1</a:t>
                      </a:r>
                      <a:endParaRPr lang="es-ES" sz="1400" dirty="0"/>
                    </a:p>
                  </a:txBody>
                  <a:tcPr/>
                </a:tc>
              </a:tr>
              <a:tr h="370840">
                <a:tc>
                  <a:txBody>
                    <a:bodyPr/>
                    <a:lstStyle/>
                    <a:p>
                      <a:pPr algn="ctr"/>
                      <a:r>
                        <a:rPr lang="es-ES" sz="1400" dirty="0" smtClean="0"/>
                        <a:t>Sociedad Laboral</a:t>
                      </a:r>
                      <a:endParaRPr lang="es-E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Limitada,</a:t>
                      </a:r>
                      <a:r>
                        <a:rPr lang="es-ES" sz="1400" baseline="0" dirty="0" smtClean="0"/>
                        <a:t> solidaria y subsidiaria</a:t>
                      </a:r>
                      <a:endParaRPr lang="es-ES" sz="1400" dirty="0" smtClean="0"/>
                    </a:p>
                  </a:txBody>
                  <a:tcPr/>
                </a:tc>
                <a:tc>
                  <a:txBody>
                    <a:bodyPr/>
                    <a:lstStyle/>
                    <a:p>
                      <a:r>
                        <a:rPr lang="es-ES" sz="1400" dirty="0" smtClean="0"/>
                        <a:t>Mínimo: 3.000€</a:t>
                      </a:r>
                      <a:endParaRPr lang="es-ES" sz="1400" dirty="0"/>
                    </a:p>
                  </a:txBody>
                  <a:tcPr/>
                </a:tc>
                <a:tc>
                  <a:txBody>
                    <a:bodyPr/>
                    <a:lstStyle/>
                    <a:p>
                      <a:r>
                        <a:rPr lang="es-ES" sz="1400" dirty="0" smtClean="0"/>
                        <a:t>3 socios, </a:t>
                      </a:r>
                      <a:r>
                        <a:rPr lang="es-ES" sz="1400" baseline="0" dirty="0" smtClean="0"/>
                        <a:t>al menos dos serán socios trabajadores</a:t>
                      </a:r>
                      <a:endParaRPr lang="es-ES" sz="1400" dirty="0"/>
                    </a:p>
                  </a:txBody>
                  <a:tcPr/>
                </a:tc>
              </a:tr>
              <a:tr h="370840">
                <a:tc>
                  <a:txBody>
                    <a:bodyPr/>
                    <a:lstStyle/>
                    <a:p>
                      <a:pPr algn="ctr"/>
                      <a:r>
                        <a:rPr lang="es-ES" sz="1400" dirty="0" smtClean="0"/>
                        <a:t>Sociedad Colectiva</a:t>
                      </a:r>
                      <a:endParaRPr lang="es-ES" sz="1400" dirty="0"/>
                    </a:p>
                  </a:txBody>
                  <a:tcPr anchor="ctr"/>
                </a:tc>
                <a:tc>
                  <a:txBody>
                    <a:bodyPr/>
                    <a:lstStyle/>
                    <a:p>
                      <a:r>
                        <a:rPr lang="es-ES" sz="1400" u="sng" dirty="0" smtClean="0"/>
                        <a:t>Socios colectivos</a:t>
                      </a:r>
                      <a:r>
                        <a:rPr lang="es-ES" sz="1400" u="none" dirty="0" smtClean="0"/>
                        <a:t>: ilimitada</a:t>
                      </a:r>
                    </a:p>
                    <a:p>
                      <a:r>
                        <a:rPr lang="es-ES" sz="1400" u="sng" dirty="0" smtClean="0"/>
                        <a:t>Socios industriales</a:t>
                      </a:r>
                      <a:r>
                        <a:rPr lang="es-ES" sz="1400" u="none" dirty="0" smtClean="0"/>
                        <a:t>: no tienen responsabilidad</a:t>
                      </a:r>
                      <a:endParaRPr lang="es-ES" sz="1400" u="sng" dirty="0"/>
                    </a:p>
                  </a:txBody>
                  <a:tcPr/>
                </a:tc>
                <a:tc>
                  <a:txBody>
                    <a:bodyPr/>
                    <a:lstStyle/>
                    <a:p>
                      <a:r>
                        <a:rPr lang="es-ES" sz="1400" dirty="0" smtClean="0"/>
                        <a:t>No se exige un capital mínimo para iniciar la actividad empresarial</a:t>
                      </a:r>
                      <a:endParaRPr lang="es-ES" sz="1400" dirty="0"/>
                    </a:p>
                  </a:txBody>
                  <a:tcPr/>
                </a:tc>
                <a:tc>
                  <a:txBody>
                    <a:bodyPr/>
                    <a:lstStyle/>
                    <a:p>
                      <a:r>
                        <a:rPr lang="es-ES" sz="1400" dirty="0" smtClean="0"/>
                        <a:t>2 socios</a:t>
                      </a:r>
                      <a:endParaRPr lang="es-ES" sz="1400" dirty="0"/>
                    </a:p>
                  </a:txBody>
                  <a:tcPr/>
                </a:tc>
              </a:tr>
              <a:tr h="370840">
                <a:tc>
                  <a:txBody>
                    <a:bodyPr/>
                    <a:lstStyle/>
                    <a:p>
                      <a:pPr algn="ctr"/>
                      <a:r>
                        <a:rPr lang="es-ES" sz="1400" dirty="0" smtClean="0"/>
                        <a:t>Sociedad</a:t>
                      </a:r>
                      <a:r>
                        <a:rPr lang="es-ES" sz="1400" baseline="0" dirty="0" smtClean="0"/>
                        <a:t> Comanditaria</a:t>
                      </a:r>
                      <a:endParaRPr lang="es-ES" sz="1400" dirty="0"/>
                    </a:p>
                  </a:txBody>
                  <a:tcPr anchor="ctr"/>
                </a:tc>
                <a:tc>
                  <a:txBody>
                    <a:bodyPr/>
                    <a:lstStyle/>
                    <a:p>
                      <a:r>
                        <a:rPr lang="es-ES" sz="1400" u="sng" dirty="0" smtClean="0"/>
                        <a:t>Socios colectivos</a:t>
                      </a:r>
                      <a:r>
                        <a:rPr lang="es-ES" sz="1400" u="none" dirty="0" smtClean="0"/>
                        <a:t>: ilimitada, solidaria y subsidiaria</a:t>
                      </a:r>
                    </a:p>
                    <a:p>
                      <a:r>
                        <a:rPr lang="es-ES" sz="1400" u="sng" dirty="0" smtClean="0"/>
                        <a:t>Socios</a:t>
                      </a:r>
                      <a:r>
                        <a:rPr lang="es-ES" sz="1400" u="sng" baseline="0" dirty="0" smtClean="0"/>
                        <a:t> comanditarios</a:t>
                      </a:r>
                      <a:r>
                        <a:rPr lang="es-ES" sz="1400" u="none" baseline="0" dirty="0" smtClean="0"/>
                        <a:t>: limitada, solidaria y subsidiaria</a:t>
                      </a:r>
                      <a:endParaRPr lang="es-ES" sz="1400" u="sng" dirty="0"/>
                    </a:p>
                  </a:txBody>
                  <a:tcPr/>
                </a:tc>
                <a:tc>
                  <a:txBody>
                    <a:bodyPr/>
                    <a:lstStyle/>
                    <a:p>
                      <a:r>
                        <a:rPr lang="es-ES" sz="1400" dirty="0" smtClean="0"/>
                        <a:t>No se exige</a:t>
                      </a:r>
                      <a:r>
                        <a:rPr lang="es-ES" sz="1400" baseline="0" dirty="0" smtClean="0"/>
                        <a:t> capital mínimo</a:t>
                      </a:r>
                      <a:endParaRPr lang="es-ES" sz="1400" dirty="0"/>
                    </a:p>
                  </a:txBody>
                  <a:tcPr/>
                </a:tc>
                <a:tc>
                  <a:txBody>
                    <a:bodyPr/>
                    <a:lstStyle/>
                    <a:p>
                      <a:r>
                        <a:rPr lang="es-ES" sz="1400" dirty="0" smtClean="0"/>
                        <a:t>2 socios</a:t>
                      </a:r>
                      <a:endParaRPr lang="es-ES" sz="1400" dirty="0"/>
                    </a:p>
                  </a:txBody>
                  <a:tcPr/>
                </a:tc>
              </a:tr>
              <a:tr h="370840">
                <a:tc>
                  <a:txBody>
                    <a:bodyPr/>
                    <a:lstStyle/>
                    <a:p>
                      <a:pPr algn="ctr"/>
                      <a:r>
                        <a:rPr lang="es-ES" sz="1400" dirty="0" smtClean="0"/>
                        <a:t>Cooperativa</a:t>
                      </a:r>
                      <a:endParaRPr lang="es-E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Limitada,</a:t>
                      </a:r>
                      <a:r>
                        <a:rPr lang="es-ES" sz="1400" baseline="0" dirty="0" smtClean="0"/>
                        <a:t> solidaria y subsidiaria</a:t>
                      </a:r>
                      <a:endParaRPr lang="es-ES" sz="1400" dirty="0" smtClean="0"/>
                    </a:p>
                  </a:txBody>
                  <a:tcPr/>
                </a:tc>
                <a:tc>
                  <a:txBody>
                    <a:bodyPr/>
                    <a:lstStyle/>
                    <a:p>
                      <a:r>
                        <a:rPr lang="es-ES" sz="1400" dirty="0" smtClean="0"/>
                        <a:t>Cada socio no</a:t>
                      </a:r>
                      <a:r>
                        <a:rPr lang="es-ES" sz="1400" baseline="0" dirty="0" smtClean="0"/>
                        <a:t> debe poseer más de un tercio del capital social</a:t>
                      </a:r>
                      <a:endParaRPr lang="es-ES" sz="1400" dirty="0"/>
                    </a:p>
                  </a:txBody>
                  <a:tcPr/>
                </a:tc>
                <a:tc>
                  <a:txBody>
                    <a:bodyPr/>
                    <a:lstStyle/>
                    <a:p>
                      <a:r>
                        <a:rPr lang="es-ES" sz="1400" dirty="0" smtClean="0"/>
                        <a:t>2</a:t>
                      </a:r>
                      <a:r>
                        <a:rPr lang="es-ES" sz="1400" baseline="0" dirty="0" smtClean="0"/>
                        <a:t> socios</a:t>
                      </a:r>
                      <a:endParaRPr lang="es-ES" sz="1400" dirty="0"/>
                    </a:p>
                  </a:txBody>
                  <a:tcPr/>
                </a:tc>
              </a:tr>
            </a:tbl>
          </a:graphicData>
        </a:graphic>
      </p:graphicFrame>
    </p:spTree>
    <p:extLst>
      <p:ext uri="{BB962C8B-B14F-4D97-AF65-F5344CB8AC3E}">
        <p14:creationId xmlns="" xmlns:p14="http://schemas.microsoft.com/office/powerpoint/2010/main" val="37221550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LAS SOCIEDADES PERSONALISTAS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0" name="17 CuadroTexto"/>
          <p:cNvSpPr txBox="1">
            <a:spLocks noChangeArrowheads="1"/>
          </p:cNvSpPr>
          <p:nvPr/>
        </p:nvSpPr>
        <p:spPr bwMode="auto">
          <a:xfrm>
            <a:off x="431822" y="535781"/>
            <a:ext cx="1854162" cy="307777"/>
          </a:xfrm>
          <a:prstGeom prst="rect">
            <a:avLst/>
          </a:prstGeom>
          <a:solidFill>
            <a:schemeClr val="accent4">
              <a:lumMod val="60000"/>
              <a:lumOff val="4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SOCIEDAD COLECTIVA</a:t>
            </a:r>
            <a:endParaRPr lang="es-ES" sz="1400" b="1" dirty="0">
              <a:solidFill>
                <a:schemeClr val="tx1"/>
              </a:solidFill>
              <a:latin typeface="+mj-lt"/>
              <a:cs typeface="Arial" charset="0"/>
            </a:endParaRPr>
          </a:p>
        </p:txBody>
      </p:sp>
      <p:graphicFrame>
        <p:nvGraphicFramePr>
          <p:cNvPr id="11" name="10 Tabla"/>
          <p:cNvGraphicFramePr>
            <a:graphicFrameLocks noGrp="1"/>
          </p:cNvGraphicFramePr>
          <p:nvPr/>
        </p:nvGraphicFramePr>
        <p:xfrm>
          <a:off x="214282" y="928676"/>
          <a:ext cx="8715436" cy="1112520"/>
        </p:xfrm>
        <a:graphic>
          <a:graphicData uri="http://schemas.openxmlformats.org/drawingml/2006/table">
            <a:tbl>
              <a:tblPr firstRow="1" bandRow="1">
                <a:tableStyleId>{00A15C55-8517-42AA-B614-E9B94910E393}</a:tableStyleId>
              </a:tblPr>
              <a:tblGrid>
                <a:gridCol w="1500198"/>
                <a:gridCol w="7215238"/>
              </a:tblGrid>
              <a:tr h="370840">
                <a:tc gridSpan="2">
                  <a:txBody>
                    <a:bodyPr/>
                    <a:lstStyle/>
                    <a:p>
                      <a:pPr algn="ctr"/>
                      <a:r>
                        <a:rPr lang="es-ES" dirty="0" smtClean="0"/>
                        <a:t>SOCIOS</a:t>
                      </a:r>
                      <a:endParaRPr lang="es-ES" dirty="0"/>
                    </a:p>
                  </a:txBody>
                  <a:tcPr/>
                </a:tc>
                <a:tc hMerge="1">
                  <a:txBody>
                    <a:bodyPr/>
                    <a:lstStyle/>
                    <a:p>
                      <a:endParaRPr lang="es-ES"/>
                    </a:p>
                  </a:txBody>
                  <a:tcPr/>
                </a:tc>
              </a:tr>
              <a:tr h="370840">
                <a:tc>
                  <a:txBody>
                    <a:bodyPr/>
                    <a:lstStyle/>
                    <a:p>
                      <a:pPr algn="ctr"/>
                      <a:r>
                        <a:rPr lang="es-ES" sz="1400" b="1" dirty="0" smtClean="0"/>
                        <a:t>Colectivos</a:t>
                      </a:r>
                      <a:endParaRPr lang="es-ES" b="1" dirty="0" smtClean="0"/>
                    </a:p>
                  </a:txBody>
                  <a:tcPr/>
                </a:tc>
                <a:tc>
                  <a:txBody>
                    <a:bodyPr/>
                    <a:lstStyle/>
                    <a:p>
                      <a:r>
                        <a:rPr lang="es-ES" sz="1400" dirty="0" smtClean="0">
                          <a:solidFill>
                            <a:schemeClr val="tx1"/>
                          </a:solidFill>
                        </a:rPr>
                        <a:t>aportan trabajo y capital, participan en la gestión de la sociedad y responsabilidad ilimitada</a:t>
                      </a:r>
                      <a:endParaRPr lang="es-ES" sz="1400" dirty="0" smtClean="0"/>
                    </a:p>
                  </a:txBody>
                  <a:tcPr/>
                </a:tc>
              </a:tr>
              <a:tr h="370840">
                <a:tc>
                  <a:txBody>
                    <a:bodyPr/>
                    <a:lstStyle/>
                    <a:p>
                      <a:pPr algn="ctr"/>
                      <a:r>
                        <a:rPr lang="es-ES" sz="1400" b="1" dirty="0" smtClean="0"/>
                        <a:t>Industriales</a:t>
                      </a:r>
                      <a:endParaRPr lang="es-ES" b="1" dirty="0" smtClean="0"/>
                    </a:p>
                  </a:txBody>
                  <a:tcPr/>
                </a:tc>
                <a:tc>
                  <a:txBody>
                    <a:bodyPr/>
                    <a:lstStyle/>
                    <a:p>
                      <a:r>
                        <a:rPr lang="es-ES" sz="1400" dirty="0" smtClean="0">
                          <a:solidFill>
                            <a:schemeClr val="tx1"/>
                          </a:solidFill>
                        </a:rPr>
                        <a:t>aportan trabajo y no participan en la gestión de la sociedad</a:t>
                      </a:r>
                      <a:endParaRPr lang="es-ES" sz="1400" dirty="0"/>
                    </a:p>
                  </a:txBody>
                  <a:tcPr/>
                </a:tc>
              </a:tr>
            </a:tbl>
          </a:graphicData>
        </a:graphic>
      </p:graphicFrame>
      <p:graphicFrame>
        <p:nvGraphicFramePr>
          <p:cNvPr id="15" name="14 Tabla"/>
          <p:cNvGraphicFramePr>
            <a:graphicFrameLocks noGrp="1"/>
          </p:cNvGraphicFramePr>
          <p:nvPr/>
        </p:nvGraphicFramePr>
        <p:xfrm>
          <a:off x="214282" y="2071684"/>
          <a:ext cx="8715436" cy="1483360"/>
        </p:xfrm>
        <a:graphic>
          <a:graphicData uri="http://schemas.openxmlformats.org/drawingml/2006/table">
            <a:tbl>
              <a:tblPr firstRow="1" bandRow="1">
                <a:tableStyleId>{00A15C55-8517-42AA-B614-E9B94910E393}</a:tableStyleId>
              </a:tblPr>
              <a:tblGrid>
                <a:gridCol w="8715436"/>
              </a:tblGrid>
              <a:tr h="370840">
                <a:tc>
                  <a:txBody>
                    <a:bodyPr/>
                    <a:lstStyle/>
                    <a:p>
                      <a:pPr algn="ctr"/>
                      <a:r>
                        <a:rPr lang="es-ES" dirty="0" smtClean="0"/>
                        <a:t>NOMBRE O RAZÓN SOCIAL DE LA EMPRESA</a:t>
                      </a:r>
                      <a:endParaRPr lang="es-ES" dirty="0"/>
                    </a:p>
                  </a:txBody>
                  <a:tcPr/>
                </a:tc>
              </a:tr>
              <a:tr h="370840">
                <a:tc>
                  <a:txBody>
                    <a:bodyPr/>
                    <a:lstStyle/>
                    <a:p>
                      <a:pPr>
                        <a:buFont typeface="Wingdings" pitchFamily="2" charset="2"/>
                        <a:buChar char="§"/>
                      </a:pPr>
                      <a:r>
                        <a:rPr lang="es-ES" sz="1400" dirty="0" smtClean="0">
                          <a:solidFill>
                            <a:schemeClr val="tx1"/>
                          </a:solidFill>
                        </a:rPr>
                        <a:t> Nombre y apellidos de un socio colectivo y la expresión “y Compañía o y Cía”</a:t>
                      </a:r>
                      <a:endParaRPr lang="es-ES" sz="1400" dirty="0" smtClean="0"/>
                    </a:p>
                  </a:txBody>
                  <a:tcPr/>
                </a:tc>
              </a:tr>
              <a:tr h="370840">
                <a:tc>
                  <a:txBody>
                    <a:bodyPr/>
                    <a:lstStyle/>
                    <a:p>
                      <a:pPr>
                        <a:buFont typeface="Wingdings" pitchFamily="2" charset="2"/>
                        <a:buChar char="§"/>
                      </a:pPr>
                      <a:r>
                        <a:rPr lang="es-ES" sz="1400" dirty="0" smtClean="0">
                          <a:solidFill>
                            <a:schemeClr val="tx1"/>
                          </a:solidFill>
                        </a:rPr>
                        <a:t> Nombres y apellidos de algunos socios colectivos y la expresión “y Compañía o y Cía”</a:t>
                      </a:r>
                      <a:endParaRPr lang="es-ES" sz="1400" dirty="0"/>
                    </a:p>
                  </a:txBody>
                  <a:tcPr/>
                </a:tc>
              </a:tr>
              <a:tr h="370840">
                <a:tc>
                  <a:txBody>
                    <a:bodyPr/>
                    <a:lstStyle/>
                    <a:p>
                      <a:pPr>
                        <a:buFont typeface="Wingdings" pitchFamily="2" charset="2"/>
                        <a:buChar char="§"/>
                      </a:pPr>
                      <a:r>
                        <a:rPr lang="es-ES" sz="1400" dirty="0" smtClean="0"/>
                        <a:t> </a:t>
                      </a:r>
                      <a:r>
                        <a:rPr lang="es-ES" sz="1400" dirty="0" smtClean="0">
                          <a:solidFill>
                            <a:schemeClr val="tx1"/>
                          </a:solidFill>
                        </a:rPr>
                        <a:t>Nombre y apellidos de todos los socios colectivos</a:t>
                      </a:r>
                      <a:endParaRPr lang="es-ES" sz="1400" dirty="0"/>
                    </a:p>
                  </a:txBody>
                  <a:tcPr/>
                </a:tc>
              </a:tr>
            </a:tbl>
          </a:graphicData>
        </a:graphic>
      </p:graphicFrame>
      <p:graphicFrame>
        <p:nvGraphicFramePr>
          <p:cNvPr id="16" name="15 Tabla"/>
          <p:cNvGraphicFramePr>
            <a:graphicFrameLocks noGrp="1"/>
          </p:cNvGraphicFramePr>
          <p:nvPr/>
        </p:nvGraphicFramePr>
        <p:xfrm>
          <a:off x="214282" y="3571882"/>
          <a:ext cx="8715436" cy="741680"/>
        </p:xfrm>
        <a:graphic>
          <a:graphicData uri="http://schemas.openxmlformats.org/drawingml/2006/table">
            <a:tbl>
              <a:tblPr firstRow="1" bandRow="1">
                <a:tableStyleId>{00A15C55-8517-42AA-B614-E9B94910E393}</a:tableStyleId>
              </a:tblPr>
              <a:tblGrid>
                <a:gridCol w="8715436"/>
              </a:tblGrid>
              <a:tr h="370840">
                <a:tc>
                  <a:txBody>
                    <a:bodyPr/>
                    <a:lstStyle/>
                    <a:p>
                      <a:pPr algn="ctr"/>
                      <a:r>
                        <a:rPr lang="es-ES" dirty="0" smtClean="0"/>
                        <a:t>SEGURIDAD SOCIAL</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s-ES" sz="1400" dirty="0" smtClean="0">
                          <a:solidFill>
                            <a:schemeClr val="tx1"/>
                          </a:solidFill>
                        </a:rPr>
                        <a:t>Todos los socios deben darse de alta en el régimen especial de autónomos</a:t>
                      </a:r>
                    </a:p>
                  </a:txBody>
                  <a:tcPr/>
                </a:tc>
              </a:tr>
            </a:tbl>
          </a:graphicData>
        </a:graphic>
      </p:graphicFrame>
      <p:graphicFrame>
        <p:nvGraphicFramePr>
          <p:cNvPr id="17" name="16 Tabla"/>
          <p:cNvGraphicFramePr>
            <a:graphicFrameLocks noGrp="1"/>
          </p:cNvGraphicFramePr>
          <p:nvPr/>
        </p:nvGraphicFramePr>
        <p:xfrm>
          <a:off x="214282" y="4286262"/>
          <a:ext cx="8715436" cy="741680"/>
        </p:xfrm>
        <a:graphic>
          <a:graphicData uri="http://schemas.openxmlformats.org/drawingml/2006/table">
            <a:tbl>
              <a:tblPr firstRow="1" bandRow="1">
                <a:tableStyleId>{00A15C55-8517-42AA-B614-E9B94910E393}</a:tableStyleId>
              </a:tblPr>
              <a:tblGrid>
                <a:gridCol w="8715436"/>
              </a:tblGrid>
              <a:tr h="370840">
                <a:tc>
                  <a:txBody>
                    <a:bodyPr/>
                    <a:lstStyle/>
                    <a:p>
                      <a:pPr algn="ctr"/>
                      <a:r>
                        <a:rPr lang="es-ES" dirty="0" smtClean="0"/>
                        <a:t>TRANSMISIÓN DE LA PARTICIPACIÓN</a:t>
                      </a:r>
                      <a:endParaRPr lang="es-ES" dirty="0"/>
                    </a:p>
                  </a:txBody>
                  <a:tcPr/>
                </a:tc>
              </a:tr>
              <a:tr h="370840">
                <a:tc>
                  <a:txBody>
                    <a:bodyPr/>
                    <a:lstStyle/>
                    <a:p>
                      <a:pPr algn="just">
                        <a:defRPr/>
                      </a:pPr>
                      <a:r>
                        <a:rPr lang="es-ES" sz="1400" dirty="0" smtClean="0">
                          <a:solidFill>
                            <a:schemeClr val="tx1"/>
                          </a:solidFill>
                        </a:rPr>
                        <a:t>Para transmitir o vender la participación en la sociedad, se necesita el consentimiento de los demás socios</a:t>
                      </a:r>
                    </a:p>
                  </a:txBody>
                  <a:tcPr/>
                </a:tc>
              </a:tr>
            </a:tbl>
          </a:graphicData>
        </a:graphic>
      </p:graphicFrame>
    </p:spTree>
    <p:extLst>
      <p:ext uri="{BB962C8B-B14F-4D97-AF65-F5344CB8AC3E}">
        <p14:creationId xmlns="" xmlns:p14="http://schemas.microsoft.com/office/powerpoint/2010/main" val="18082715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LAS SOCIEDADES PERSONALISTAS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 name="17 CuadroTexto"/>
          <p:cNvSpPr txBox="1">
            <a:spLocks noChangeArrowheads="1"/>
          </p:cNvSpPr>
          <p:nvPr/>
        </p:nvSpPr>
        <p:spPr bwMode="auto">
          <a:xfrm>
            <a:off x="431822" y="549461"/>
            <a:ext cx="2211352" cy="307777"/>
          </a:xfrm>
          <a:prstGeom prst="rect">
            <a:avLst/>
          </a:prstGeom>
          <a:solidFill>
            <a:schemeClr val="accent6">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bg1"/>
                </a:solidFill>
                <a:latin typeface="+mj-lt"/>
                <a:cs typeface="Arial" charset="0"/>
              </a:rPr>
              <a:t>SOCIEDAD COMANDITARIA</a:t>
            </a:r>
            <a:endParaRPr lang="es-ES" sz="1400" b="1" dirty="0">
              <a:solidFill>
                <a:schemeClr val="bg1"/>
              </a:solidFill>
              <a:latin typeface="+mj-lt"/>
              <a:cs typeface="Arial" charset="0"/>
            </a:endParaRPr>
          </a:p>
        </p:txBody>
      </p:sp>
      <p:graphicFrame>
        <p:nvGraphicFramePr>
          <p:cNvPr id="12" name="11 Tabla"/>
          <p:cNvGraphicFramePr>
            <a:graphicFrameLocks noGrp="1"/>
          </p:cNvGraphicFramePr>
          <p:nvPr/>
        </p:nvGraphicFramePr>
        <p:xfrm>
          <a:off x="142844" y="1000114"/>
          <a:ext cx="8786874" cy="1259840"/>
        </p:xfrm>
        <a:graphic>
          <a:graphicData uri="http://schemas.openxmlformats.org/drawingml/2006/table">
            <a:tbl>
              <a:tblPr firstRow="1" bandRow="1">
                <a:tableStyleId>{93296810-A885-4BE3-A3E7-6D5BEEA58F35}</a:tableStyleId>
              </a:tblPr>
              <a:tblGrid>
                <a:gridCol w="1643074"/>
                <a:gridCol w="7143800"/>
              </a:tblGrid>
              <a:tr h="370840">
                <a:tc gridSpan="2">
                  <a:txBody>
                    <a:bodyPr/>
                    <a:lstStyle/>
                    <a:p>
                      <a:pPr algn="ctr"/>
                      <a:r>
                        <a:rPr lang="es-ES" dirty="0" smtClean="0"/>
                        <a:t>SOCIOS</a:t>
                      </a:r>
                      <a:endParaRPr lang="es-ES" dirty="0"/>
                    </a:p>
                  </a:txBody>
                  <a:tcPr/>
                </a:tc>
                <a:tc hMerge="1">
                  <a:txBody>
                    <a:bodyPr/>
                    <a:lstStyle/>
                    <a:p>
                      <a:endParaRPr lang="es-ES"/>
                    </a:p>
                  </a:txBody>
                  <a:tcPr/>
                </a:tc>
              </a:tr>
              <a:tr h="370840">
                <a:tc>
                  <a:txBody>
                    <a:bodyPr/>
                    <a:lstStyle/>
                    <a:p>
                      <a:pPr algn="ctr"/>
                      <a:r>
                        <a:rPr lang="es-ES" sz="1400" dirty="0" smtClean="0"/>
                        <a:t>Colectivos</a:t>
                      </a:r>
                      <a:endParaRPr lang="es-ES" sz="1400" b="1" dirty="0"/>
                    </a:p>
                  </a:txBody>
                  <a:tcPr/>
                </a:tc>
                <a:tc>
                  <a:txBody>
                    <a:bodyPr/>
                    <a:lstStyle/>
                    <a:p>
                      <a:r>
                        <a:rPr lang="es-ES" sz="1400" dirty="0" smtClean="0"/>
                        <a:t>aportan trabajo y capital, participan en la gestión de la sociedad y responsabilidad ilimitada</a:t>
                      </a:r>
                      <a:endParaRPr lang="es-ES" sz="1400" dirty="0"/>
                    </a:p>
                  </a:txBody>
                  <a:tcPr/>
                </a:tc>
              </a:tr>
              <a:tr h="370840">
                <a:tc>
                  <a:txBody>
                    <a:bodyPr/>
                    <a:lstStyle/>
                    <a:p>
                      <a:pPr algn="ctr"/>
                      <a:r>
                        <a:rPr lang="es-ES" sz="1400" dirty="0" smtClean="0"/>
                        <a:t>Comanditarios</a:t>
                      </a:r>
                      <a:endParaRPr lang="es-ES" sz="1400" b="1" dirty="0"/>
                    </a:p>
                  </a:txBody>
                  <a:tcPr/>
                </a:tc>
                <a:tc>
                  <a:txBody>
                    <a:bodyPr/>
                    <a:lstStyle/>
                    <a:p>
                      <a:r>
                        <a:rPr lang="es-ES" sz="1400" dirty="0" smtClean="0"/>
                        <a:t>aportan trabajo y capital, no participan en la gestión de la sociedad y responsabilidad limitada al capital aportado</a:t>
                      </a:r>
                      <a:endParaRPr lang="es-ES" sz="1400" dirty="0"/>
                    </a:p>
                  </a:txBody>
                  <a:tcPr/>
                </a:tc>
              </a:tr>
            </a:tbl>
          </a:graphicData>
        </a:graphic>
      </p:graphicFrame>
      <p:graphicFrame>
        <p:nvGraphicFramePr>
          <p:cNvPr id="13" name="12 Tabla"/>
          <p:cNvGraphicFramePr>
            <a:graphicFrameLocks noGrp="1"/>
          </p:cNvGraphicFramePr>
          <p:nvPr/>
        </p:nvGraphicFramePr>
        <p:xfrm>
          <a:off x="142844" y="2316486"/>
          <a:ext cx="8786874" cy="1112520"/>
        </p:xfrm>
        <a:graphic>
          <a:graphicData uri="http://schemas.openxmlformats.org/drawingml/2006/table">
            <a:tbl>
              <a:tblPr firstRow="1" bandRow="1">
                <a:tableStyleId>{93296810-A885-4BE3-A3E7-6D5BEEA58F35}</a:tableStyleId>
              </a:tblPr>
              <a:tblGrid>
                <a:gridCol w="2286016"/>
                <a:gridCol w="6500858"/>
              </a:tblGrid>
              <a:tr h="370840">
                <a:tc gridSpan="2">
                  <a:txBody>
                    <a:bodyPr/>
                    <a:lstStyle/>
                    <a:p>
                      <a:pPr algn="ctr"/>
                      <a:r>
                        <a:rPr lang="es-ES" dirty="0" smtClean="0"/>
                        <a:t>CAPITAL SOCIAL MÍNIMO</a:t>
                      </a:r>
                      <a:endParaRPr lang="es-ES" dirty="0"/>
                    </a:p>
                  </a:txBody>
                  <a:tcPr/>
                </a:tc>
                <a:tc hMerge="1">
                  <a:txBody>
                    <a:bodyPr/>
                    <a:lstStyle/>
                    <a:p>
                      <a:endParaRPr lang="es-ES"/>
                    </a:p>
                  </a:txBody>
                  <a:tcPr/>
                </a:tc>
              </a:tr>
              <a:tr h="370840">
                <a:tc>
                  <a:txBody>
                    <a:bodyPr/>
                    <a:lstStyle/>
                    <a:p>
                      <a:pPr algn="ctr"/>
                      <a:r>
                        <a:rPr lang="es-ES" sz="1400" dirty="0" smtClean="0"/>
                        <a:t>Comanditaria simple</a:t>
                      </a:r>
                      <a:endParaRPr lang="es-ES" sz="1400" b="1" dirty="0"/>
                    </a:p>
                  </a:txBody>
                  <a:tcPr/>
                </a:tc>
                <a:tc>
                  <a:txBody>
                    <a:bodyPr/>
                    <a:lstStyle/>
                    <a:p>
                      <a:r>
                        <a:rPr lang="es-ES" sz="1400" dirty="0" smtClean="0"/>
                        <a:t>no se exige un capital mínimo </a:t>
                      </a:r>
                      <a:endParaRPr lang="es-ES" sz="1400" dirty="0"/>
                    </a:p>
                  </a:txBody>
                  <a:tcPr/>
                </a:tc>
              </a:tr>
              <a:tr h="370840">
                <a:tc>
                  <a:txBody>
                    <a:bodyPr/>
                    <a:lstStyle/>
                    <a:p>
                      <a:pPr algn="ctr"/>
                      <a:r>
                        <a:rPr lang="es-ES" sz="1400" dirty="0" smtClean="0"/>
                        <a:t>Comanditaria</a:t>
                      </a:r>
                      <a:r>
                        <a:rPr lang="es-ES" sz="1400" baseline="0" dirty="0" smtClean="0"/>
                        <a:t> por acciones</a:t>
                      </a:r>
                      <a:endParaRPr lang="es-ES" sz="1400" b="1" dirty="0"/>
                    </a:p>
                  </a:txBody>
                  <a:tcPr/>
                </a:tc>
                <a:tc>
                  <a:txBody>
                    <a:bodyPr/>
                    <a:lstStyle/>
                    <a:p>
                      <a:r>
                        <a:rPr lang="es-ES" sz="1400" dirty="0" smtClean="0"/>
                        <a:t>el capital se divide en acciones</a:t>
                      </a:r>
                      <a:endParaRPr lang="es-ES" sz="1400" dirty="0"/>
                    </a:p>
                  </a:txBody>
                  <a:tcPr/>
                </a:tc>
              </a:tr>
            </a:tbl>
          </a:graphicData>
        </a:graphic>
      </p:graphicFrame>
      <p:graphicFrame>
        <p:nvGraphicFramePr>
          <p:cNvPr id="17" name="16 Tabla"/>
          <p:cNvGraphicFramePr>
            <a:graphicFrameLocks noGrp="1"/>
          </p:cNvGraphicFramePr>
          <p:nvPr/>
        </p:nvGraphicFramePr>
        <p:xfrm>
          <a:off x="142844" y="3517282"/>
          <a:ext cx="8786874" cy="1483360"/>
        </p:xfrm>
        <a:graphic>
          <a:graphicData uri="http://schemas.openxmlformats.org/drawingml/2006/table">
            <a:tbl>
              <a:tblPr firstRow="1" bandRow="1">
                <a:tableStyleId>{93296810-A885-4BE3-A3E7-6D5BEEA58F35}</a:tableStyleId>
              </a:tblPr>
              <a:tblGrid>
                <a:gridCol w="8786874"/>
              </a:tblGrid>
              <a:tr h="370840">
                <a:tc>
                  <a:txBody>
                    <a:bodyPr/>
                    <a:lstStyle/>
                    <a:p>
                      <a:pPr algn="ctr"/>
                      <a:r>
                        <a:rPr lang="es-ES" dirty="0" smtClean="0"/>
                        <a:t>NOMBRE O RAZÓN SOCIAL DE LA</a:t>
                      </a:r>
                      <a:r>
                        <a:rPr lang="es-ES" baseline="0" dirty="0" smtClean="0"/>
                        <a:t> EMPRESA</a:t>
                      </a:r>
                      <a:endParaRPr lang="es-ES" dirty="0"/>
                    </a:p>
                  </a:txBody>
                  <a:tcPr/>
                </a:tc>
              </a:tr>
              <a:tr h="370840">
                <a:tc>
                  <a:txBody>
                    <a:bodyPr/>
                    <a:lstStyle/>
                    <a:p>
                      <a:pPr algn="l">
                        <a:buFont typeface="Arial" pitchFamily="34" charset="0"/>
                        <a:buChar char="•"/>
                      </a:pPr>
                      <a:r>
                        <a:rPr lang="es-ES" sz="1400" dirty="0" smtClean="0"/>
                        <a:t> Nombre y apellidos de un socio colectivo y la expresión “y Compañía o y Cía”</a:t>
                      </a:r>
                      <a:endParaRPr lang="es-ES" sz="1400" b="1" dirty="0"/>
                    </a:p>
                  </a:txBody>
                  <a:tcPr/>
                </a:tc>
              </a:tr>
              <a:tr h="370840">
                <a:tc>
                  <a:txBody>
                    <a:bodyPr/>
                    <a:lstStyle/>
                    <a:p>
                      <a:pPr algn="l">
                        <a:buFont typeface="Arial" pitchFamily="34" charset="0"/>
                        <a:buChar char="•"/>
                      </a:pPr>
                      <a:r>
                        <a:rPr lang="es-ES" sz="1400" dirty="0" smtClean="0"/>
                        <a:t> Nombres y apellidos de algunos socios colectivos y la expresión “y Compañía o y Cía”</a:t>
                      </a:r>
                      <a:endParaRPr lang="es-ES" sz="1400" b="1" dirty="0"/>
                    </a:p>
                  </a:txBody>
                  <a:tcPr/>
                </a:tc>
              </a:tr>
              <a:tr h="370840">
                <a:tc>
                  <a:txBody>
                    <a:bodyPr/>
                    <a:lstStyle/>
                    <a:p>
                      <a:pPr algn="l">
                        <a:buFont typeface="Arial" pitchFamily="34" charset="0"/>
                        <a:buChar char="•"/>
                      </a:pPr>
                      <a:r>
                        <a:rPr lang="es-ES" sz="1400" dirty="0" smtClean="0"/>
                        <a:t> Nombre y apellidos de todos los socios colectivos</a:t>
                      </a:r>
                      <a:endParaRPr lang="es-ES" sz="1400" b="1" dirty="0"/>
                    </a:p>
                  </a:txBody>
                  <a:tcPr/>
                </a:tc>
              </a:tr>
            </a:tbl>
          </a:graphicData>
        </a:graphic>
      </p:graphicFrame>
    </p:spTree>
    <p:extLst>
      <p:ext uri="{BB962C8B-B14F-4D97-AF65-F5344CB8AC3E}">
        <p14:creationId xmlns="" xmlns:p14="http://schemas.microsoft.com/office/powerpoint/2010/main" val="18082715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LAS SOCIEDADES PERSONALISTAS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 name="17 CuadroTexto"/>
          <p:cNvSpPr txBox="1">
            <a:spLocks noChangeArrowheads="1"/>
          </p:cNvSpPr>
          <p:nvPr/>
        </p:nvSpPr>
        <p:spPr bwMode="auto">
          <a:xfrm>
            <a:off x="431822" y="549461"/>
            <a:ext cx="2211352" cy="307777"/>
          </a:xfrm>
          <a:prstGeom prst="rect">
            <a:avLst/>
          </a:prstGeom>
          <a:solidFill>
            <a:schemeClr val="accent6">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bg1"/>
                </a:solidFill>
                <a:latin typeface="+mj-lt"/>
                <a:cs typeface="Arial" charset="0"/>
              </a:rPr>
              <a:t>SOCIEDAD COMANDITARIA</a:t>
            </a:r>
            <a:endParaRPr lang="es-ES" sz="1400" b="1" dirty="0">
              <a:solidFill>
                <a:schemeClr val="bg1"/>
              </a:solidFill>
              <a:latin typeface="+mj-lt"/>
              <a:cs typeface="Arial" charset="0"/>
            </a:endParaRPr>
          </a:p>
        </p:txBody>
      </p:sp>
      <p:graphicFrame>
        <p:nvGraphicFramePr>
          <p:cNvPr id="12" name="11 Tabla"/>
          <p:cNvGraphicFramePr>
            <a:graphicFrameLocks noGrp="1"/>
          </p:cNvGraphicFramePr>
          <p:nvPr/>
        </p:nvGraphicFramePr>
        <p:xfrm>
          <a:off x="142844" y="1000114"/>
          <a:ext cx="8786874" cy="1112520"/>
        </p:xfrm>
        <a:graphic>
          <a:graphicData uri="http://schemas.openxmlformats.org/drawingml/2006/table">
            <a:tbl>
              <a:tblPr firstRow="1" bandRow="1">
                <a:tableStyleId>{93296810-A885-4BE3-A3E7-6D5BEEA58F35}</a:tableStyleId>
              </a:tblPr>
              <a:tblGrid>
                <a:gridCol w="2071702"/>
                <a:gridCol w="6715172"/>
              </a:tblGrid>
              <a:tr h="370840">
                <a:tc gridSpan="2">
                  <a:txBody>
                    <a:bodyPr/>
                    <a:lstStyle/>
                    <a:p>
                      <a:pPr algn="ctr"/>
                      <a:r>
                        <a:rPr lang="es-ES" dirty="0" smtClean="0"/>
                        <a:t>SEGURIDAD</a:t>
                      </a:r>
                      <a:r>
                        <a:rPr lang="es-ES" baseline="0" dirty="0" smtClean="0"/>
                        <a:t> SOCIAL</a:t>
                      </a:r>
                      <a:endParaRPr lang="es-ES" dirty="0"/>
                    </a:p>
                  </a:txBody>
                  <a:tcPr/>
                </a:tc>
                <a:tc hMerge="1">
                  <a:txBody>
                    <a:bodyPr/>
                    <a:lstStyle/>
                    <a:p>
                      <a:endParaRPr lang="es-ES"/>
                    </a:p>
                  </a:txBody>
                  <a:tcPr/>
                </a:tc>
              </a:tr>
              <a:tr h="370840">
                <a:tc>
                  <a:txBody>
                    <a:bodyPr/>
                    <a:lstStyle/>
                    <a:p>
                      <a:pPr algn="ctr"/>
                      <a:r>
                        <a:rPr lang="es-ES" sz="1400" dirty="0" smtClean="0"/>
                        <a:t>Socios Colectivos</a:t>
                      </a:r>
                      <a:endParaRPr lang="es-ES" sz="1400" b="1" dirty="0"/>
                    </a:p>
                  </a:txBody>
                  <a:tcPr/>
                </a:tc>
                <a:tc>
                  <a:txBody>
                    <a:bodyPr/>
                    <a:lstStyle/>
                    <a:p>
                      <a:r>
                        <a:rPr lang="es-ES" sz="1400" dirty="0" smtClean="0"/>
                        <a:t>régimen especial de autónomos </a:t>
                      </a:r>
                      <a:endParaRPr lang="es-ES" sz="1400" dirty="0"/>
                    </a:p>
                  </a:txBody>
                  <a:tcPr/>
                </a:tc>
              </a:tr>
              <a:tr h="370840">
                <a:tc>
                  <a:txBody>
                    <a:bodyPr/>
                    <a:lstStyle/>
                    <a:p>
                      <a:pPr algn="ctr"/>
                      <a:r>
                        <a:rPr lang="es-ES" sz="1400" dirty="0" smtClean="0"/>
                        <a:t>Socios Comanditarios</a:t>
                      </a:r>
                      <a:endParaRPr lang="es-ES" sz="1400" b="1" dirty="0"/>
                    </a:p>
                  </a:txBody>
                  <a:tcPr/>
                </a:tc>
                <a:tc>
                  <a:txBody>
                    <a:bodyPr/>
                    <a:lstStyle/>
                    <a:p>
                      <a:r>
                        <a:rPr lang="es-ES" sz="1400" dirty="0" smtClean="0"/>
                        <a:t>régimen general Seguridad Social</a:t>
                      </a:r>
                      <a:endParaRPr lang="es-ES" sz="1400" dirty="0"/>
                    </a:p>
                  </a:txBody>
                  <a:tcPr/>
                </a:tc>
              </a:tr>
            </a:tbl>
          </a:graphicData>
        </a:graphic>
      </p:graphicFrame>
      <p:graphicFrame>
        <p:nvGraphicFramePr>
          <p:cNvPr id="13" name="12 Tabla"/>
          <p:cNvGraphicFramePr>
            <a:graphicFrameLocks noGrp="1"/>
          </p:cNvGraphicFramePr>
          <p:nvPr/>
        </p:nvGraphicFramePr>
        <p:xfrm>
          <a:off x="142844" y="2316486"/>
          <a:ext cx="8786874" cy="1112520"/>
        </p:xfrm>
        <a:graphic>
          <a:graphicData uri="http://schemas.openxmlformats.org/drawingml/2006/table">
            <a:tbl>
              <a:tblPr firstRow="1" bandRow="1">
                <a:tableStyleId>{93296810-A885-4BE3-A3E7-6D5BEEA58F35}</a:tableStyleId>
              </a:tblPr>
              <a:tblGrid>
                <a:gridCol w="8786874"/>
              </a:tblGrid>
              <a:tr h="370840">
                <a:tc>
                  <a:txBody>
                    <a:bodyPr/>
                    <a:lstStyle/>
                    <a:p>
                      <a:pPr algn="ctr"/>
                      <a:r>
                        <a:rPr lang="es-ES" dirty="0" smtClean="0"/>
                        <a:t>TRANSMISIÓN DE</a:t>
                      </a:r>
                      <a:r>
                        <a:rPr lang="es-ES" baseline="0" dirty="0" smtClean="0"/>
                        <a:t> LA PARTICIPACIÓN</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Los socios colectivos necesitan el consentimiento de los demás socios para vender su participación en la sociedad</a:t>
                      </a:r>
                      <a:endParaRPr lang="es-ES" sz="1400"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Los socios comanditarios tienen libertad</a:t>
                      </a:r>
                      <a:endParaRPr lang="es-ES" sz="1400" dirty="0" smtClean="0">
                        <a:solidFill>
                          <a:schemeClr val="tx1"/>
                        </a:solidFill>
                      </a:endParaRPr>
                    </a:p>
                  </a:txBody>
                  <a:tcPr/>
                </a:tc>
              </a:tr>
            </a:tbl>
          </a:graphicData>
        </a:graphic>
      </p:graphicFrame>
      <p:sp>
        <p:nvSpPr>
          <p:cNvPr id="8" name="7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cxnSp>
        <p:nvCxnSpPr>
          <p:cNvPr id="9" name="8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1"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43452"/>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082715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13659</TotalTime>
  <Words>2462</Words>
  <Application>Microsoft Office PowerPoint</Application>
  <PresentationFormat>Presentación en pantalla (16:9)</PresentationFormat>
  <Paragraphs>265</Paragraphs>
  <Slides>18</Slides>
  <Notes>18</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Lus</dc:creator>
  <cp:lastModifiedBy>Usuario</cp:lastModifiedBy>
  <cp:revision>1312</cp:revision>
  <dcterms:created xsi:type="dcterms:W3CDTF">2013-09-21T08:39:53Z</dcterms:created>
  <dcterms:modified xsi:type="dcterms:W3CDTF">2023-09-08T07:11:16Z</dcterms:modified>
</cp:coreProperties>
</file>