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  <p:sldMasterId id="2147483667" r:id="rId3"/>
  </p:sldMasterIdLst>
  <p:sldIdLst>
    <p:sldId id="1171" r:id="rId4"/>
    <p:sldId id="1180" r:id="rId5"/>
    <p:sldId id="1189" r:id="rId6"/>
    <p:sldId id="1190" r:id="rId7"/>
    <p:sldId id="1191" r:id="rId8"/>
    <p:sldId id="1192" r:id="rId9"/>
    <p:sldId id="1193" r:id="rId10"/>
    <p:sldId id="1196" r:id="rId11"/>
    <p:sldId id="119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7204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8123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385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00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5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7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3924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38750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40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8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>
          <p15:clr>
            <a:srgbClr val="F26B43"/>
          </p15:clr>
        </p15:guide>
        <p15:guide id="6" pos="406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1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>
          <p15:clr>
            <a:srgbClr val="F26B43"/>
          </p15:clr>
        </p15:guide>
        <p15:guide id="6" pos="36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BC97-99E1-4827-A5AA-5E9EBED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578634"/>
            <a:ext cx="8101430" cy="24240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 </a:t>
            </a:r>
            <a:br>
              <a:rPr lang="en-US" dirty="0"/>
            </a:br>
            <a:r>
              <a:rPr lang="ru-RU" sz="2400" dirty="0"/>
              <a:t>по теме</a:t>
            </a:r>
            <a:br>
              <a:rPr lang="en-US" sz="2400" dirty="0"/>
            </a:br>
            <a:r>
              <a:rPr lang="ru-RU" dirty="0"/>
              <a:t>Разработка приложения для организации взаимодействия объектов</a:t>
            </a:r>
            <a:br>
              <a:rPr lang="ru-RU" dirty="0"/>
            </a:br>
            <a:r>
              <a:rPr lang="ru-RU" dirty="0"/>
              <a:t>при заданных критериях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A8D34-BBBA-48A9-9B83-130C3E8D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Выполнил 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ru-RU" dirty="0">
                <a:solidFill>
                  <a:schemeClr val="accent1"/>
                </a:solidFill>
              </a:rPr>
              <a:t>студент гр. </a:t>
            </a:r>
            <a:r>
              <a:rPr lang="en-US" dirty="0">
                <a:solidFill>
                  <a:schemeClr val="accent1"/>
                </a:solidFill>
              </a:rPr>
              <a:t>Z1432K </a:t>
            </a:r>
            <a:r>
              <a:rPr lang="ru-RU" dirty="0">
                <a:solidFill>
                  <a:schemeClr val="accent1"/>
                </a:solidFill>
              </a:rPr>
              <a:t>	</a:t>
            </a:r>
            <a:r>
              <a:rPr lang="ru-RU" dirty="0" err="1">
                <a:solidFill>
                  <a:schemeClr val="accent1"/>
                </a:solidFill>
              </a:rPr>
              <a:t>Штанчаев</a:t>
            </a:r>
            <a:r>
              <a:rPr lang="ru-RU" dirty="0">
                <a:solidFill>
                  <a:schemeClr val="accent1"/>
                </a:solidFill>
              </a:rPr>
              <a:t> Г.М.</a:t>
            </a:r>
          </a:p>
          <a:p>
            <a:r>
              <a:rPr lang="ru-RU" dirty="0">
                <a:solidFill>
                  <a:schemeClr val="accent1"/>
                </a:solidFill>
              </a:rPr>
              <a:t>Преподаватель				</a:t>
            </a:r>
            <a:r>
              <a:rPr lang="ru-RU" dirty="0" err="1">
                <a:solidFill>
                  <a:schemeClr val="accent1"/>
                </a:solidFill>
              </a:rPr>
              <a:t>Шумова</a:t>
            </a:r>
            <a:r>
              <a:rPr lang="ru-RU" dirty="0">
                <a:solidFill>
                  <a:schemeClr val="accent1"/>
                </a:solidFill>
              </a:rPr>
              <a:t> Е.О.</a:t>
            </a:r>
            <a:br>
              <a:rPr lang="ru-RU" dirty="0">
                <a:solidFill>
                  <a:schemeClr val="accent1"/>
                </a:solidFill>
              </a:rPr>
            </a:b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0D3C556-5A01-48DF-A23F-B504A3D9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Предметная область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70F973-3FF0-443E-8D26-6B1885B51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2359355"/>
            <a:ext cx="6721205" cy="1651928"/>
          </a:xfrm>
        </p:spPr>
        <p:txBody>
          <a:bodyPr>
            <a:normAutofit/>
          </a:bodyPr>
          <a:lstStyle/>
          <a:p>
            <a:pPr lvl="3"/>
            <a:r>
              <a:rPr lang="ru-RU" sz="3200" i="1" dirty="0">
                <a:solidFill>
                  <a:schemeClr val="accent1"/>
                </a:solidFill>
              </a:rPr>
              <a:t>Управление кинотеатром </a:t>
            </a:r>
            <a:r>
              <a:rPr lang="ru-RU" sz="3200" dirty="0"/>
              <a:t>—</a:t>
            </a:r>
            <a:r>
              <a:rPr lang="ru-RU" sz="2400" dirty="0"/>
              <a:t>программа для управления фильмами, сеансами и продажей билетов</a:t>
            </a:r>
          </a:p>
        </p:txBody>
      </p:sp>
      <p:pic>
        <p:nvPicPr>
          <p:cNvPr id="1028" name="Picture 4" descr="Полиция возбудила уголовные дела по фактам хищений средств Фонда Кино">
            <a:extLst>
              <a:ext uri="{FF2B5EF4-FFF2-40B4-BE49-F238E27FC236}">
                <a16:creationId xmlns:a16="http://schemas.microsoft.com/office/drawing/2014/main" id="{F5C63328-3A85-4BB6-903C-171ABB4C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64" y="1921187"/>
            <a:ext cx="4690973" cy="30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Общая схема приложения 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752F947-01A6-4307-8862-1860FA69EA37}"/>
              </a:ext>
            </a:extLst>
          </p:cNvPr>
          <p:cNvGrpSpPr/>
          <p:nvPr/>
        </p:nvGrpSpPr>
        <p:grpSpPr>
          <a:xfrm>
            <a:off x="1702503" y="2666429"/>
            <a:ext cx="8786994" cy="1537730"/>
            <a:chOff x="2659783" y="2335530"/>
            <a:chExt cx="7006827" cy="656215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5079EEB-6F3E-4FA4-930E-F062D986B375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4415041" y="2663637"/>
              <a:ext cx="1014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A50D774A-43E9-4A9D-B477-09DA0BAAAD27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6777005" y="2663637"/>
              <a:ext cx="11615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C5658DFB-B42B-4FF4-8170-FEE45D332088}"/>
                </a:ext>
              </a:extLst>
            </p:cNvPr>
            <p:cNvSpPr/>
            <p:nvPr/>
          </p:nvSpPr>
          <p:spPr>
            <a:xfrm>
              <a:off x="2659783" y="2335530"/>
              <a:ext cx="1755258" cy="656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Основная графическая оболочка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2514677B-008E-4CFF-9ABC-B39CA9B9786E}"/>
                </a:ext>
              </a:extLst>
            </p:cNvPr>
            <p:cNvSpPr/>
            <p:nvPr/>
          </p:nvSpPr>
          <p:spPr>
            <a:xfrm>
              <a:off x="5429152" y="2335530"/>
              <a:ext cx="1347853" cy="656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err="1">
                  <a:solidFill>
                    <a:srgbClr val="002C5F"/>
                  </a:solidFill>
                  <a:latin typeface="Arial" panose="020B0604020202020204"/>
                </a:rPr>
                <a:t>SaveAndLoad</a:t>
              </a:r>
              <a:endParaRPr lang="en-US" sz="1400" dirty="0">
                <a:solidFill>
                  <a:srgbClr val="002C5F"/>
                </a:solidFill>
                <a:latin typeface="Arial" panose="020B060402020202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Работа с хранилищем и объектами в системе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AB8DD61-97F7-4AF0-B7E6-12CD0ED54152}"/>
                </a:ext>
              </a:extLst>
            </p:cNvPr>
            <p:cNvSpPr/>
            <p:nvPr/>
          </p:nvSpPr>
          <p:spPr>
            <a:xfrm>
              <a:off x="7938511" y="2335531"/>
              <a:ext cx="1728099" cy="656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База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80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Графический интерфейс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752F947-01A6-4307-8862-1860FA69EA37}"/>
              </a:ext>
            </a:extLst>
          </p:cNvPr>
          <p:cNvGrpSpPr/>
          <p:nvPr/>
        </p:nvGrpSpPr>
        <p:grpSpPr>
          <a:xfrm>
            <a:off x="1025711" y="1943485"/>
            <a:ext cx="9712599" cy="3982197"/>
            <a:chOff x="-5655863" y="-1959302"/>
            <a:chExt cx="15913396" cy="626012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6BC446A-2DD7-4322-A68A-92984DC83B6D}"/>
                </a:ext>
              </a:extLst>
            </p:cNvPr>
            <p:cNvSpPr/>
            <p:nvPr/>
          </p:nvSpPr>
          <p:spPr>
            <a:xfrm>
              <a:off x="-5655863" y="-1340571"/>
              <a:ext cx="5301526" cy="355405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2C5F"/>
                  </a:solidFill>
                  <a:latin typeface="Arial" panose="020B0604020202020204"/>
                </a:rPr>
                <a:t>Cinema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Главное окно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179CABB-2587-4350-87B5-16C4EDA75012}"/>
                </a:ext>
              </a:extLst>
            </p:cNvPr>
            <p:cNvSpPr/>
            <p:nvPr/>
          </p:nvSpPr>
          <p:spPr>
            <a:xfrm>
              <a:off x="-4465666" y="-82917"/>
              <a:ext cx="2924091" cy="19370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pages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9A942803-E35E-4E72-8902-99A185307515}"/>
                </a:ext>
              </a:extLst>
            </p:cNvPr>
            <p:cNvSpPr/>
            <p:nvPr/>
          </p:nvSpPr>
          <p:spPr>
            <a:xfrm>
              <a:off x="3000567" y="-1283318"/>
              <a:ext cx="2496004" cy="656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Главная страница</a:t>
              </a: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96B267A-DAF9-43A5-A2C4-55660DCC031A}"/>
                </a:ext>
              </a:extLst>
            </p:cNvPr>
            <p:cNvSpPr/>
            <p:nvPr/>
          </p:nvSpPr>
          <p:spPr>
            <a:xfrm>
              <a:off x="3000568" y="-314555"/>
              <a:ext cx="2496004" cy="656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Страница сеансов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08894278-22E8-47DB-8590-F757062C45E6}"/>
                </a:ext>
              </a:extLst>
            </p:cNvPr>
            <p:cNvSpPr/>
            <p:nvPr/>
          </p:nvSpPr>
          <p:spPr>
            <a:xfrm>
              <a:off x="3000568" y="557493"/>
              <a:ext cx="2496004" cy="656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Страница фильмов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88FF29C7-6CBF-401A-9FB7-CDBED2E99A18}"/>
                </a:ext>
              </a:extLst>
            </p:cNvPr>
            <p:cNvSpPr/>
            <p:nvPr/>
          </p:nvSpPr>
          <p:spPr>
            <a:xfrm>
              <a:off x="3000568" y="1646655"/>
              <a:ext cx="2496004" cy="656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Страница актеров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008BEFDE-4457-4F22-AF30-676C5AA3120B}"/>
                </a:ext>
              </a:extLst>
            </p:cNvPr>
            <p:cNvSpPr/>
            <p:nvPr/>
          </p:nvSpPr>
          <p:spPr>
            <a:xfrm>
              <a:off x="3000568" y="2639104"/>
              <a:ext cx="2496004" cy="656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Страница режиссеров</a:t>
              </a: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DC8295F1-AE7B-4A07-9ADE-03FDBC341B92}"/>
                </a:ext>
              </a:extLst>
            </p:cNvPr>
            <p:cNvSpPr/>
            <p:nvPr/>
          </p:nvSpPr>
          <p:spPr>
            <a:xfrm>
              <a:off x="3000568" y="3631552"/>
              <a:ext cx="2496004" cy="656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Страница клиентов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D30CC9B5-4843-43C3-9CD9-2B92FA4A2E8D}"/>
                </a:ext>
              </a:extLst>
            </p:cNvPr>
            <p:cNvSpPr/>
            <p:nvPr/>
          </p:nvSpPr>
          <p:spPr>
            <a:xfrm>
              <a:off x="7445420" y="-327617"/>
              <a:ext cx="2812113" cy="682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Просмотр сеанса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BACAC4A0-03D9-46DA-8DE7-F5E7F8F87DC3}"/>
                </a:ext>
              </a:extLst>
            </p:cNvPr>
            <p:cNvSpPr/>
            <p:nvPr/>
          </p:nvSpPr>
          <p:spPr>
            <a:xfrm>
              <a:off x="7445420" y="544431"/>
              <a:ext cx="2812113" cy="682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Просмотр фильма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9E11573A-5AED-49AA-8187-E203C0F340B0}"/>
                </a:ext>
              </a:extLst>
            </p:cNvPr>
            <p:cNvSpPr/>
            <p:nvPr/>
          </p:nvSpPr>
          <p:spPr>
            <a:xfrm>
              <a:off x="7445420" y="1631174"/>
              <a:ext cx="2812113" cy="682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Просмотр актера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B4E3A4AE-1489-4D4E-A093-0E3E3C3E04FE}"/>
                </a:ext>
              </a:extLst>
            </p:cNvPr>
            <p:cNvSpPr/>
            <p:nvPr/>
          </p:nvSpPr>
          <p:spPr>
            <a:xfrm>
              <a:off x="7445420" y="2626042"/>
              <a:ext cx="2812113" cy="682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Просмотр режиссера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12C8F6F5-4030-4120-BA70-997CA71F49BE}"/>
                </a:ext>
              </a:extLst>
            </p:cNvPr>
            <p:cNvSpPr/>
            <p:nvPr/>
          </p:nvSpPr>
          <p:spPr>
            <a:xfrm>
              <a:off x="7445420" y="3618490"/>
              <a:ext cx="2812113" cy="682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Просмотр клиента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81B65329-194A-4771-A145-71AC4699BFF3}"/>
                </a:ext>
              </a:extLst>
            </p:cNvPr>
            <p:cNvSpPr/>
            <p:nvPr/>
          </p:nvSpPr>
          <p:spPr>
            <a:xfrm>
              <a:off x="7445420" y="-1959302"/>
              <a:ext cx="2812113" cy="682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>
                  <a:solidFill>
                    <a:srgbClr val="002C5F"/>
                  </a:solidFill>
                  <a:latin typeface="Arial" panose="020B0604020202020204"/>
                </a:rPr>
                <a:t>Бронирование места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7D98234-9329-4F1D-BBF4-D4B851F61BD8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3536830" y="2582209"/>
            <a:ext cx="2772256" cy="1170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818CA898-9937-4C40-AAA2-4F28EFF9EDA4}"/>
              </a:ext>
            </a:extLst>
          </p:cNvPr>
          <p:cNvCxnSpPr>
            <a:endCxn id="45" idx="1"/>
          </p:cNvCxnSpPr>
          <p:nvPr/>
        </p:nvCxnSpPr>
        <p:spPr>
          <a:xfrm flipV="1">
            <a:off x="3536830" y="3198459"/>
            <a:ext cx="2772256" cy="554727"/>
          </a:xfrm>
          <a:prstGeom prst="bentConnector3">
            <a:avLst>
              <a:gd name="adj1" fmla="val 49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694103EB-B65A-4FF3-95F2-465E4FF88DC1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>
            <a:off x="3536830" y="3753186"/>
            <a:ext cx="27722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79C80494-C6ED-43B5-9DA8-27692ECF48FC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3536830" y="3753186"/>
            <a:ext cx="2772256" cy="692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24EFBBF2-814D-4253-9F40-8426FE828BB3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>
            <a:off x="3536830" y="3753186"/>
            <a:ext cx="2772257" cy="132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4B1E742D-5EEF-4135-9485-A4144EE2C61A}"/>
              </a:ext>
            </a:extLst>
          </p:cNvPr>
          <p:cNvCxnSpPr>
            <a:endCxn id="50" idx="1"/>
          </p:cNvCxnSpPr>
          <p:nvPr/>
        </p:nvCxnSpPr>
        <p:spPr>
          <a:xfrm>
            <a:off x="3536830" y="3753186"/>
            <a:ext cx="2772256" cy="1955474"/>
          </a:xfrm>
          <a:prstGeom prst="bentConnector3">
            <a:avLst>
              <a:gd name="adj1" fmla="val 5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911C181E-9532-4339-891C-91A95CDA0F75}"/>
              </a:ext>
            </a:extLst>
          </p:cNvPr>
          <p:cNvCxnSpPr>
            <a:cxnSpLocks/>
            <a:stCxn id="45" idx="3"/>
            <a:endCxn id="82" idx="1"/>
          </p:cNvCxnSpPr>
          <p:nvPr/>
        </p:nvCxnSpPr>
        <p:spPr>
          <a:xfrm flipV="1">
            <a:off x="7832500" y="3198458"/>
            <a:ext cx="1189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7C36C05C-6A91-44D4-A17A-617EF4520A5D}"/>
              </a:ext>
            </a:extLst>
          </p:cNvPr>
          <p:cNvCxnSpPr>
            <a:stCxn id="46" idx="3"/>
            <a:endCxn id="106" idx="1"/>
          </p:cNvCxnSpPr>
          <p:nvPr/>
        </p:nvCxnSpPr>
        <p:spPr>
          <a:xfrm flipV="1">
            <a:off x="7832500" y="3753186"/>
            <a:ext cx="1189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1BF4FB7F-CE3B-4A1D-8782-9B894EABBABC}"/>
              </a:ext>
            </a:extLst>
          </p:cNvPr>
          <p:cNvCxnSpPr>
            <a:stCxn id="48" idx="3"/>
            <a:endCxn id="107" idx="1"/>
          </p:cNvCxnSpPr>
          <p:nvPr/>
        </p:nvCxnSpPr>
        <p:spPr>
          <a:xfrm flipV="1">
            <a:off x="7832500" y="4444486"/>
            <a:ext cx="1189462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48C99711-C106-4AFC-8157-C7A84A4AE840}"/>
              </a:ext>
            </a:extLst>
          </p:cNvPr>
          <p:cNvCxnSpPr>
            <a:stCxn id="49" idx="3"/>
            <a:endCxn id="120" idx="1"/>
          </p:cNvCxnSpPr>
          <p:nvPr/>
        </p:nvCxnSpPr>
        <p:spPr>
          <a:xfrm flipV="1">
            <a:off x="7832500" y="5077342"/>
            <a:ext cx="1189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66A82E5C-A453-470F-BD1B-2FBCC7CCA306}"/>
              </a:ext>
            </a:extLst>
          </p:cNvPr>
          <p:cNvCxnSpPr>
            <a:stCxn id="50" idx="3"/>
            <a:endCxn id="122" idx="1"/>
          </p:cNvCxnSpPr>
          <p:nvPr/>
        </p:nvCxnSpPr>
        <p:spPr>
          <a:xfrm flipV="1">
            <a:off x="7832500" y="5708659"/>
            <a:ext cx="1189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DD62D93D-00A6-41DF-8BFB-016583512757}"/>
              </a:ext>
            </a:extLst>
          </p:cNvPr>
          <p:cNvCxnSpPr>
            <a:stCxn id="82" idx="0"/>
            <a:endCxn id="149" idx="2"/>
          </p:cNvCxnSpPr>
          <p:nvPr/>
        </p:nvCxnSpPr>
        <p:spPr>
          <a:xfrm flipV="1">
            <a:off x="9880136" y="2377532"/>
            <a:ext cx="0" cy="60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Сущности предметной области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C3ADA1E-2527-45EB-8048-7F89DFB9FBE3}"/>
              </a:ext>
            </a:extLst>
          </p:cNvPr>
          <p:cNvPicPr/>
          <p:nvPr/>
        </p:nvPicPr>
        <p:blipFill rotWithShape="1">
          <a:blip r:embed="rId2"/>
          <a:srcRect l="2178" r="1997"/>
          <a:stretch/>
        </p:blipFill>
        <p:spPr bwMode="auto">
          <a:xfrm>
            <a:off x="2368550" y="1336686"/>
            <a:ext cx="7454900" cy="5113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8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Разработка графического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FAF11A-9A62-4FF1-A912-DF2046829B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2989" y="1550987"/>
            <a:ext cx="8866021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Разработка графического интерфейса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F33343-9563-4F25-BA09-4D45FF446B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9997" y="1757300"/>
            <a:ext cx="5232006" cy="4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4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Разработка графического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64B97-DE06-4BA4-AEBD-3A0FC3486F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2387" y="1255907"/>
            <a:ext cx="6687627" cy="34270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B4F4F-2664-4500-A53C-2697EBE794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863" y="2148759"/>
            <a:ext cx="4310380" cy="42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9219D-55BE-4170-A6F5-796BCF3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4877"/>
            <a:ext cx="9608330" cy="498598"/>
          </a:xfrm>
        </p:spPr>
        <p:txBody>
          <a:bodyPr/>
          <a:lstStyle/>
          <a:p>
            <a:r>
              <a:rPr lang="ru-RU" sz="3600" dirty="0"/>
              <a:t>Тестирование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FD9680-8D9C-4D33-811E-41EF880B80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3767" y="1495425"/>
            <a:ext cx="4736549" cy="45878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1C9D51-8F10-477E-B9D4-B1AF0CC034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1780" y="1198563"/>
            <a:ext cx="4245634" cy="2954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41E5C4-DBC8-4232-811D-F368D2279A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07947" y="1804989"/>
            <a:ext cx="414210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72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112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Wingdings</vt:lpstr>
      <vt:lpstr>Титульная страница</vt:lpstr>
      <vt:lpstr>Текстовые блоки</vt:lpstr>
      <vt:lpstr>Дополнительные блоки</vt:lpstr>
      <vt:lpstr>Курсовой проект  по теме Разработка приложения для организации взаимодействия объектов при заданных критериях</vt:lpstr>
      <vt:lpstr>Предметная область</vt:lpstr>
      <vt:lpstr>Общая схема приложения </vt:lpstr>
      <vt:lpstr>Графический интерфейс</vt:lpstr>
      <vt:lpstr>Сущности предметной области</vt:lpstr>
      <vt:lpstr>Разработка графического интерфейса</vt:lpstr>
      <vt:lpstr>Разработка графического интерфейса</vt:lpstr>
      <vt:lpstr>Разработка графического интерфейса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теме Разработка приложения для организации взаимодействия объектов при заданных критериях</dc:title>
  <dc:creator>Gamzat Shtanchaev</dc:creator>
  <cp:lastModifiedBy>Gamzat Shtanchaev</cp:lastModifiedBy>
  <cp:revision>14</cp:revision>
  <dcterms:created xsi:type="dcterms:W3CDTF">2024-05-15T23:12:38Z</dcterms:created>
  <dcterms:modified xsi:type="dcterms:W3CDTF">2024-05-16T00:02:44Z</dcterms:modified>
</cp:coreProperties>
</file>