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e02087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e02087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e02087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e02087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7a315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7a315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e192d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e192d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e192d2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e192d2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e192d2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e192d2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e192d2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e192d2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e192d2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e192d2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e192d2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e192d2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e192d2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e192d2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e02087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e02087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e192d2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e192d2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e192d2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e192d2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e02087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e02087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e02087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e02087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e020870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e02087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e02087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e02087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e02087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e02087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e020870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e020870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e0208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e0208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№3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Important!</a:t>
            </a:r>
            <a:endParaRPr b="1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String opened with </a:t>
            </a:r>
            <a:r>
              <a:rPr b="1" lang="en"/>
              <a:t>single quote</a:t>
            </a:r>
            <a:r>
              <a:rPr lang="en"/>
              <a:t> can be closed only with a </a:t>
            </a:r>
            <a:r>
              <a:rPr b="1" lang="en"/>
              <a:t>single quote </a:t>
            </a:r>
            <a:r>
              <a:rPr lang="en"/>
              <a:t>and vice versa.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Always</a:t>
            </a:r>
            <a:r>
              <a:rPr lang="en"/>
              <a:t> close the string you’ve opened!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puts</a:t>
            </a:r>
            <a:r>
              <a:rPr b="1" lang="en"/>
              <a:t> </a:t>
            </a:r>
            <a:r>
              <a:rPr b="1" lang="en"/>
              <a:t>'</a:t>
            </a:r>
            <a:r>
              <a:rPr lang="en">
                <a:solidFill>
                  <a:srgbClr val="6AA84F"/>
                </a:solidFill>
              </a:rPr>
              <a:t>Quick</a:t>
            </a:r>
            <a:r>
              <a:rPr lang="en">
                <a:solidFill>
                  <a:srgbClr val="6AA84F"/>
                </a:solidFill>
              </a:rPr>
              <a:t> brown fox</a:t>
            </a:r>
            <a:r>
              <a:rPr b="1" lang="en"/>
              <a:t>'   </a:t>
            </a:r>
            <a:r>
              <a:rPr lang="en"/>
              <a:t>=&gt; 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uts</a:t>
            </a:r>
            <a:r>
              <a:rPr b="1" lang="en"/>
              <a:t> "</a:t>
            </a:r>
            <a:r>
              <a:rPr lang="en">
                <a:solidFill>
                  <a:srgbClr val="6AA84F"/>
                </a:solidFill>
              </a:rPr>
              <a:t>Quick brown fox</a:t>
            </a:r>
            <a:r>
              <a:rPr b="1" lang="en"/>
              <a:t>" </a:t>
            </a:r>
            <a:r>
              <a:rPr lang="en"/>
              <a:t>=&gt; 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uts Quick brown fox     =&gt; 👎 + </a:t>
            </a:r>
            <a:r>
              <a:rPr lang="en">
                <a:solidFill>
                  <a:srgbClr val="FF0000"/>
                </a:solidFill>
              </a:rPr>
              <a:t>Error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uts "</a:t>
            </a:r>
            <a:r>
              <a:rPr lang="en">
                <a:solidFill>
                  <a:srgbClr val="6AA84F"/>
                </a:solidFill>
              </a:rPr>
              <a:t>Quick brown fox</a:t>
            </a:r>
            <a:br>
              <a:rPr lang="en">
                <a:solidFill>
                  <a:srgbClr val="6AA84F"/>
                </a:solidFill>
              </a:rPr>
            </a:br>
            <a:r>
              <a:rPr lang="en">
                <a:solidFill>
                  <a:srgbClr val="6AA84F"/>
                </a:solidFill>
              </a:rPr>
              <a:t>p</a:t>
            </a:r>
            <a:r>
              <a:rPr lang="en">
                <a:solidFill>
                  <a:srgbClr val="6AA84F"/>
                </a:solidFill>
              </a:rPr>
              <a:t>uts 10 + 10               </a:t>
            </a:r>
            <a:r>
              <a:rPr lang="en">
                <a:solidFill>
                  <a:srgbClr val="434343"/>
                </a:solidFill>
              </a:rPr>
              <a:t>=&gt; 👎 + Unavailability to finish the expressio</a:t>
            </a:r>
            <a:r>
              <a:rPr lang="en">
                <a:solidFill>
                  <a:srgbClr val="434343"/>
                </a:solidFill>
              </a:rPr>
              <a:t>n until </a:t>
            </a:r>
            <a:r>
              <a:rPr lang="en">
                <a:solidFill>
                  <a:srgbClr val="FFFFFF"/>
                </a:solidFill>
              </a:rPr>
              <a:t>nnnnnnnnnnnnnnnnnnnnnnnn</a:t>
            </a:r>
            <a:r>
              <a:rPr lang="en">
                <a:solidFill>
                  <a:srgbClr val="434343"/>
                </a:solidFill>
              </a:rPr>
              <a:t>closed with a </a:t>
            </a:r>
            <a:r>
              <a:rPr lang="en">
                <a:solidFill>
                  <a:srgbClr val="FF0000"/>
                </a:solidFill>
              </a:rPr>
              <a:t>"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50">
                <a:solidFill>
                  <a:srgbClr val="434343"/>
                </a:solidFill>
              </a:rPr>
              <a:t>String operations and methods</a:t>
            </a:r>
            <a:endParaRPr sz="35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"def"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"abcdef"</a:t>
            </a:r>
            <a:b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quick brown fox jumps over the lazy dog"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capitalize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"The quick brown fox jumps over the lazy dog"</a:t>
            </a:r>
            <a:b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upcase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"ABC"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"DEF"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downcase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"def"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"abcdef"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reverse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"fedcba"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"ABCdef"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capitalize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"Abcdef"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"dog park"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8</a:t>
            </a:r>
            <a:endParaRPr b="1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30325"/>
            <a:ext cx="8520600" cy="4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1100"/>
              </a:spcBef>
              <a:spcAft>
                <a:spcPts val="170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cat and the hat"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"hat"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"rat"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The cat and the rat</a:t>
            </a:r>
            <a:b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"Another brick in the wall"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"brick in the"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  "Another wall"</a:t>
            </a:r>
            <a:b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own an iPad, iPhone and an iPod"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gsub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'my'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I own an myPad, myPhone and an myPod</a:t>
            </a:r>
            <a:b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 sz="1400">
                <a:solidFill>
                  <a:srgbClr val="008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"the quick brown fox jumps over the lazy dog"</a:t>
            </a:r>
            <a:r>
              <a:rPr b="1" lang="en" sz="1400">
                <a:solidFill>
                  <a:srgbClr val="6666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split(" ")</a:t>
            </a:r>
            <a:b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["the", "quick", "brown", "fox", "jumps", "over", "the", "lazy", "dog"]</a:t>
            </a:r>
            <a:b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own an iPad"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"w"</a:t>
            </a:r>
            <a:b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 sz="14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own an iPad"</a:t>
            </a:r>
            <a:r>
              <a:rPr b="1" lang="en" sz="14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[0..4]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"I own"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434343"/>
                </a:solidFill>
              </a:rPr>
              <a:t>Mixing datatypes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  4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  "22"</a:t>
            </a:r>
            <a:b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  "2abc"</a:t>
            </a:r>
            <a:endParaRPr b="1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lnSpc>
                <a:spcPct val="115000"/>
              </a:lnSpc>
              <a:spcBef>
                <a:spcPts val="110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50">
                <a:solidFill>
                  <a:srgbClr val="292A30"/>
                </a:solidFill>
              </a:rPr>
              <a:t>Conversion methods</a:t>
            </a:r>
            <a:endParaRPr sz="3550"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110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"42"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to_i 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84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"42"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42.to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_s   </a:t>
            </a: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"4242"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Combining strings with interpolation</a:t>
            </a:r>
            <a:endParaRPr sz="3550"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result of 7 + 7 is 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to_s  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  The result of 7 + 7 is 14</a:t>
            </a:r>
            <a:endParaRPr b="1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result of 7 + 7 is #{7+7}"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  The result of 7 + 7 is 14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"#{10 * 10} is greater than #{9 * 11}"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  100 is greater than 99</a:t>
            </a:r>
            <a:endParaRPr b="1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"Escape" with backslash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In the context of a String, the backslash character </a:t>
            </a:r>
            <a:r>
              <a:rPr b="1" lang="en" sz="1400"/>
              <a:t>\</a:t>
            </a:r>
            <a:r>
              <a:rPr lang="en" sz="1400"/>
              <a:t> tells Ruby that the character immediately following it is special.</a:t>
            </a:r>
            <a:br>
              <a:rPr lang="en" sz="1400"/>
            </a:br>
            <a:endParaRPr b="1" sz="1400"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188" y="1787050"/>
            <a:ext cx="6483625" cy="278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newline character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"Doe, a deer, a female deer.\nRay, a piece of the\nsun."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Doe, a deer, a female deer.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Ray, a piece of the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sun.</a:t>
            </a:r>
            <a:endParaRPr b="1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465675"/>
            <a:ext cx="8520600" cy="41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/>
              <a:t>Symbol</a:t>
            </a:r>
            <a:endParaRPr b="1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symbol is created by adding a colon in front of a 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Symbols are unique identifiers that are considered code, not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Symbols are a special, limited variation of Strings.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Symbol looks like =&gt; </a:t>
            </a:r>
            <a:r>
              <a:rPr b="1" lang="en">
                <a:solidFill>
                  <a:srgbClr val="BF9000"/>
                </a:solidFill>
              </a:rPr>
              <a:t>:some_name</a:t>
            </a:r>
            <a:br>
              <a:rPr b="1" lang="en">
                <a:solidFill>
                  <a:srgbClr val="BF9000"/>
                </a:solidFill>
              </a:rPr>
            </a:br>
            <a:r>
              <a:rPr b="1" lang="en">
                <a:solidFill>
                  <a:srgbClr val="BF9000"/>
                </a:solidFill>
              </a:rPr>
              <a:t>	</a:t>
            </a:r>
            <a:r>
              <a:rPr lang="en"/>
              <a:t>You can transform single word string to symbol with:</a:t>
            </a:r>
            <a:br>
              <a:rPr lang="en"/>
            </a:br>
            <a:r>
              <a:rPr lang="en"/>
              <a:t>	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puts </a:t>
            </a:r>
            <a:r>
              <a:rPr b="1" lang="en">
                <a:solidFill>
                  <a:srgbClr val="0088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"banana".to_sym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8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#=&gt; :banana</a:t>
            </a:r>
            <a:br>
              <a:rPr b="1" lang="en">
                <a:solidFill>
                  <a:srgbClr val="BF9000"/>
                </a:solidFill>
              </a:rPr>
            </a:br>
            <a:r>
              <a:rPr b="1" lang="en">
                <a:solidFill>
                  <a:srgbClr val="BF9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That’s all about symbol.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/>
              <a:t>Integer | Float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262650"/>
            <a:ext cx="8520600" cy="4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False, True, nil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372625"/>
            <a:ext cx="8520600" cy="41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True</a:t>
            </a:r>
            <a:r>
              <a:rPr lang="en"/>
              <a:t> is when something is true.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"Join the Banana-bob".include?("Banana") </a:t>
            </a:r>
            <a:r>
              <a:rPr b="1" lang="en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#=&gt; </a:t>
            </a:r>
            <a:r>
              <a:rPr b="1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br>
              <a:rPr b="1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"Join the Banana-bob".is_a?(String) </a:t>
            </a:r>
            <a:r>
              <a:rPr b="1" lang="en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#=&gt; </a:t>
            </a:r>
            <a:r>
              <a:rPr b="1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False</a:t>
            </a:r>
            <a:r>
              <a:rPr lang="en"/>
              <a:t> is when something is false.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"Join the Banana-bob".include?("banana") </a:t>
            </a:r>
            <a:r>
              <a:rPr b="1" lang="en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#=&gt; </a:t>
            </a:r>
            <a:r>
              <a:rPr b="1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br>
              <a:rPr b="1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"Join the Banana-bob".start_with?("Mark") </a:t>
            </a:r>
            <a:r>
              <a:rPr b="1" lang="en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#=&gt; </a:t>
            </a:r>
            <a:r>
              <a:rPr b="1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Nil</a:t>
            </a:r>
            <a:r>
              <a:rPr lang="en"/>
              <a:t> is when there is nothing out there. </a:t>
            </a:r>
            <a:br>
              <a:rPr lang="en"/>
            </a:b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"People"[6] </a:t>
            </a:r>
            <a:r>
              <a:rPr b="1" lang="en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#=&gt; </a:t>
            </a:r>
            <a:r>
              <a:rPr b="1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234234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-6543</a:t>
            </a:r>
            <a:br>
              <a:rPr b="1" lang="en"/>
            </a:br>
            <a:br>
              <a:rPr b="1" lang="en"/>
            </a:br>
            <a:r>
              <a:rPr b="1" lang="en"/>
              <a:t>p</a:t>
            </a:r>
            <a:r>
              <a:rPr b="1" lang="en"/>
              <a:t>uts 10 + 10   #=&gt; </a:t>
            </a:r>
            <a:r>
              <a:rPr b="1" lang="en">
                <a:solidFill>
                  <a:srgbClr val="1155CC"/>
                </a:solidFill>
              </a:rPr>
              <a:t>20</a:t>
            </a:r>
            <a:br>
              <a:rPr b="1" lang="en">
                <a:solidFill>
                  <a:srgbClr val="1155CC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p</a:t>
            </a:r>
            <a:r>
              <a:rPr b="1" lang="en">
                <a:solidFill>
                  <a:srgbClr val="434343"/>
                </a:solidFill>
              </a:rPr>
              <a:t>uts 17 - 7      #=&gt; </a:t>
            </a:r>
            <a:r>
              <a:rPr b="1" lang="en">
                <a:solidFill>
                  <a:srgbClr val="1155CC"/>
                </a:solidFill>
              </a:rPr>
              <a:t>10</a:t>
            </a:r>
            <a:br>
              <a:rPr b="1" lang="en">
                <a:solidFill>
                  <a:srgbClr val="1155CC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p</a:t>
            </a:r>
            <a:r>
              <a:rPr b="1" lang="en">
                <a:solidFill>
                  <a:srgbClr val="434343"/>
                </a:solidFill>
              </a:rPr>
              <a:t>uts 12 / 3      #=&gt; </a:t>
            </a:r>
            <a:r>
              <a:rPr b="1" lang="en">
                <a:solidFill>
                  <a:srgbClr val="1155CC"/>
                </a:solidFill>
              </a:rPr>
              <a:t>4</a:t>
            </a:r>
            <a:br>
              <a:rPr b="1" lang="en"/>
            </a:br>
            <a:r>
              <a:rPr b="1" lang="en"/>
              <a:t>p</a:t>
            </a:r>
            <a:r>
              <a:rPr b="1" lang="en"/>
              <a:t>uts 5 * 5        #=&gt; </a:t>
            </a:r>
            <a:r>
              <a:rPr b="1" lang="en">
                <a:solidFill>
                  <a:srgbClr val="1155CC"/>
                </a:solidFill>
              </a:rPr>
              <a:t>25</a:t>
            </a:r>
            <a:endParaRPr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1.012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234234.3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-6543.8765432</a:t>
            </a:r>
            <a:br>
              <a:rPr b="1" lang="en"/>
            </a:br>
            <a:br>
              <a:rPr b="1" lang="en"/>
            </a:br>
            <a:r>
              <a:rPr b="1" lang="en"/>
              <a:t>puts 10.45 + 10.43   #=&gt; </a:t>
            </a:r>
            <a:r>
              <a:rPr b="1" lang="en">
                <a:solidFill>
                  <a:srgbClr val="A64D79"/>
                </a:solidFill>
              </a:rPr>
              <a:t>20.88</a:t>
            </a:r>
            <a:br>
              <a:rPr b="1" lang="en">
                <a:solidFill>
                  <a:srgbClr val="1155CC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puts 17.76543 - 7.2  #=&gt; </a:t>
            </a:r>
            <a:r>
              <a:rPr b="1" lang="en">
                <a:solidFill>
                  <a:srgbClr val="A64D79"/>
                </a:solidFill>
              </a:rPr>
              <a:t>10.56543</a:t>
            </a:r>
            <a:br>
              <a:rPr b="1" lang="en">
                <a:solidFill>
                  <a:srgbClr val="1155CC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puts 12.0 / 34.0        #=&gt; </a:t>
            </a:r>
            <a:r>
              <a:rPr b="1" lang="en">
                <a:solidFill>
                  <a:srgbClr val="A64D79"/>
                </a:solidFill>
              </a:rPr>
              <a:t>0.35294117647058826</a:t>
            </a:r>
            <a:br>
              <a:rPr b="1" lang="en"/>
            </a:br>
            <a:r>
              <a:rPr b="1" lang="en"/>
              <a:t>puts 5.5 * 5.5            #=&gt; </a:t>
            </a:r>
            <a:r>
              <a:rPr b="1" lang="en">
                <a:solidFill>
                  <a:srgbClr val="A64D79"/>
                </a:solidFill>
              </a:rPr>
              <a:t>30.25</a:t>
            </a:r>
            <a:endParaRPr b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93" y="941725"/>
            <a:ext cx="7104218" cy="39818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135550" y="279575"/>
            <a:ext cx="487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Numbers: </a:t>
            </a:r>
            <a:r>
              <a:rPr lang="en" sz="3000"/>
              <a:t>Operators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Numbers: Base methods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29925" cy="7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31600"/>
            <a:ext cx="5373250" cy="16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11700" y="3533100"/>
            <a:ext cx="487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34F5C"/>
                </a:solidFill>
              </a:rPr>
              <a:t>16.22592737</a:t>
            </a:r>
            <a:r>
              <a:rPr b="1" lang="en" sz="1700"/>
              <a:t>.round(2)       </a:t>
            </a:r>
            <a:r>
              <a:rPr lang="en" sz="1700">
                <a:solidFill>
                  <a:srgbClr val="85200C"/>
                </a:solidFill>
              </a:rPr>
              <a:t>#=&gt; 16.23</a:t>
            </a:r>
            <a:endParaRPr sz="17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8</a:t>
            </a:r>
            <a:b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800</a:t>
            </a:r>
            <a:b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4.2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to_i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20</a:t>
            </a:r>
            <a:b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1.to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_f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11.0</a:t>
            </a:r>
            <a:b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2</a:t>
            </a:r>
            <a:b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0</a:t>
            </a:r>
            <a:b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4.to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_f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1640.25</a:t>
            </a:r>
            <a:b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4.to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_i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1640</a:t>
            </a:r>
            <a:b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4.to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_i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to_f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1640.0</a:t>
            </a:r>
            <a:b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20.9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to_i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#=&gt; 1</a:t>
            </a:r>
            <a:endParaRPr b="1" sz="17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398000"/>
            <a:ext cx="8520600" cy="41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389550"/>
            <a:ext cx="8520600" cy="41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EAEAEA"/>
                </a:highlight>
                <a:latin typeface="Georgia"/>
                <a:ea typeface="Georgia"/>
                <a:cs typeface="Georgia"/>
                <a:sym typeface="Georgia"/>
              </a:rPr>
              <a:t>Strings are a sequence of characters denoted by single or double quotes.</a:t>
            </a:r>
            <a:endParaRPr b="1">
              <a:solidFill>
                <a:srgbClr val="222222"/>
              </a:solidFill>
              <a:highlight>
                <a:srgbClr val="EAEAE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7366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771111"/>
                </a:solidFill>
                <a:latin typeface="Georgia"/>
                <a:ea typeface="Georgia"/>
                <a:cs typeface="Georgia"/>
                <a:sym typeface="Georgia"/>
              </a:rPr>
              <a:t>"a"</a:t>
            </a:r>
            <a:endParaRPr>
              <a:solidFill>
                <a:srgbClr val="77111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771111"/>
                </a:solidFill>
                <a:latin typeface="Georgia"/>
                <a:ea typeface="Georgia"/>
                <a:cs typeface="Georgia"/>
                <a:sym typeface="Georgia"/>
              </a:rPr>
              <a:t>"puts"</a:t>
            </a:r>
            <a:endParaRPr>
              <a:solidFill>
                <a:srgbClr val="77111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771111"/>
                </a:solidFill>
                <a:latin typeface="Georgia"/>
                <a:ea typeface="Georgia"/>
                <a:cs typeface="Georgia"/>
                <a:sym typeface="Georgia"/>
              </a:rPr>
              <a:t>"John's book"</a:t>
            </a:r>
            <a:endParaRPr>
              <a:solidFill>
                <a:srgbClr val="77111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771111"/>
                </a:solidFill>
                <a:latin typeface="Georgia"/>
                <a:ea typeface="Georgia"/>
                <a:cs typeface="Georgia"/>
                <a:sym typeface="Georgia"/>
              </a:rPr>
              <a:t>"12+100"</a:t>
            </a:r>
            <a:endParaRPr>
              <a:solidFill>
                <a:srgbClr val="77111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736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771111"/>
                </a:solidFill>
                <a:latin typeface="Georgia"/>
                <a:ea typeface="Georgia"/>
                <a:cs typeface="Georgia"/>
                <a:sym typeface="Georgia"/>
              </a:rPr>
              <a:t>'To be or not to be, that is the question...'</a:t>
            </a:r>
            <a:endParaRPr b="1">
              <a:solidFill>
                <a:srgbClr val="222222"/>
              </a:solidFill>
              <a:highlight>
                <a:srgbClr val="EAEAE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