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3"/>
  </p:notesMasterIdLst>
  <p:sldIdLst>
    <p:sldId id="273" r:id="rId2"/>
    <p:sldId id="261" r:id="rId3"/>
    <p:sldId id="279" r:id="rId4"/>
    <p:sldId id="280" r:id="rId5"/>
    <p:sldId id="281" r:id="rId6"/>
    <p:sldId id="282" r:id="rId7"/>
    <p:sldId id="264" r:id="rId8"/>
    <p:sldId id="266" r:id="rId9"/>
    <p:sldId id="277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64735"/>
    <a:srgbClr val="626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6" autoAdjust="0"/>
    <p:restoredTop sz="94660"/>
  </p:normalViewPr>
  <p:slideViewPr>
    <p:cSldViewPr>
      <p:cViewPr varScale="1">
        <p:scale>
          <a:sx n="81" d="100"/>
          <a:sy n="81" d="100"/>
        </p:scale>
        <p:origin x="16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8B4E-6CB3-4A34-BF07-59CEF068EF49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31FA-8883-4E81-8200-319E9CD8E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3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31FA-8883-4E81-8200-319E9CD8E2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6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431FA-8883-4E81-8200-319E9CD8E2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2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67E1-89C0-4DF5-AACA-21E1B465A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77D85-B747-4938-95A6-9BA7751BD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0BCD-1A96-4B68-BE8F-C2B1163F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DE1A-F6A2-45E6-94DD-F7AF1769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9915-3FA2-4D6D-A8DE-FD31D1D8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91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0CDB-3140-435D-A895-2D2A01B3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E6586-39C7-4871-B95E-6DDC6581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E720-90F2-4CEE-B3A1-563AA30D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6A5F9-D1D9-4F8C-BB8A-BBBE4C9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C3C4-35EC-4188-B8A2-E2B13D6E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C454B-5203-4A1A-BAB4-11FF827D9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EB7E-3A05-47D6-A1C5-5307EC6B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6FA9F-4D76-405F-B44D-408683EF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D231-3465-499E-A8AF-5331CF0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D177-C913-474A-9725-5AD42468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65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2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8CB2-04DC-40F7-A79C-6E892B00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6133-6AE7-4358-8C10-A5FEE8D2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F232-B774-4D5F-A766-7FEA85F7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1D1E-F4AB-409D-A37C-F13E6EA6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7028-7B77-453A-923F-C4198828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619E-1064-47F1-AF63-1EA38E2C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E3E2-E6ED-48FC-B2FC-84BF7943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54AA-4C05-4E39-B3E2-C0B5DF8C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8619-4C6D-4384-8EF3-AEEAE569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C4660-1B46-4DEE-A7F4-0E1B87FF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47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D8C0-E711-49ED-8B7A-450B4A25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5108-7C98-4B52-AEE9-E0F32BA15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36395-C9AE-4EEE-A635-2902B7CF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D2767-4798-4A7A-BBB2-75D21219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3DCEB-1CE4-4C10-8590-3E783113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8D0B-09CF-437D-8334-BCC4CA96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D01B-29A8-4203-9BBC-FCA8D6C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64B6-F4CA-4630-A76A-AA4482E0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45D7-A826-4FDF-8231-8630FDB6C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7F745-3AE0-4DEA-967C-777AEA10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DD4AB-4C9B-4B36-9F2D-37D3DDC7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B8816-C4D6-4D16-8142-55DF4615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5A24C-ED0D-4747-94E4-D875A3C4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8EEB1-C551-4188-9C74-F5A12060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2405-7E3D-420B-BAE6-2EC36560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D5E40-BB9F-433E-A317-B8A48F35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1D481-423E-431C-9BE4-D584BB2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8312E-78E1-47DB-BE32-22F9AE7B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5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7FFB6-5476-4F37-9AF1-31594678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7D5FD-A789-43EB-9B65-B8C60A6F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E6BA8-EA7B-41CA-AE7A-394D2B6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5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7186-60ED-4E35-BC66-6D252452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AC59-1ABA-454C-90A7-AD5B71EC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F0D4-3BE6-4AF3-AF20-2CBC689A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F761D-2B35-4C63-B30E-4D2F1A34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5A5BA-9F72-4C95-BEB6-E90F325C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27BA-0A66-4EF5-A6AF-1047F17A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B076-4B22-4FD3-BEAA-2694356D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65FE9-B58C-4621-82DB-903DAE557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C6A02-85E2-4BB8-BC4D-7629D0EA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B60E8-D822-4F72-88A5-CE5D30E2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87F00-5E20-444B-95E4-506CEC99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6603-45BF-40A5-9AB6-29D6D81B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6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5E32A-684A-441F-A8FF-74D0242E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2C4E1-E7B6-4518-8CA4-8D175D7E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E627-14A8-4470-9494-47C5175B9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029E-0FCE-4CC7-9DDE-84AADC5A3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2968-CFCD-4EB0-AD1E-52810B28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audio1.wav"/><Relationship Id="rId7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www.health.ny.gov/publications/7004/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://worldpopulationreview.com/boroughs/manhattan-populatio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hyperlink" Target="https://www.cdc.gov/smallpox/symptoms/index.html" TargetMode="External"/><Relationship Id="rId4" Type="http://schemas.openxmlformats.org/officeDocument/2006/relationships/hyperlink" Target="https://www.ndhealth.gov/WebcastHTML/20021205/smallpox%20questions%20and%20answers.pdf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png"/><Relationship Id="rId18" Type="http://schemas.openxmlformats.org/officeDocument/2006/relationships/image" Target="../media/image22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6" Type="http://schemas.microsoft.com/office/2007/relationships/hdphoto" Target="../media/hdphoto6.wdp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11" Type="http://schemas.openxmlformats.org/officeDocument/2006/relationships/image" Target="../media/image190.png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10" Type="http://schemas.openxmlformats.org/officeDocument/2006/relationships/image" Target="../media/image18.jpeg"/><Relationship Id="rId19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19.png"/><Relationship Id="rId18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png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15" Type="http://schemas.openxmlformats.org/officeDocument/2006/relationships/image" Target="../media/image21.png"/><Relationship Id="rId10" Type="http://schemas.openxmlformats.org/officeDocument/2006/relationships/image" Target="../media/image37.png"/><Relationship Id="rId19" Type="http://schemas.openxmlformats.org/officeDocument/2006/relationships/image" Target="../media/image22.jpeg"/><Relationship Id="rId4" Type="http://schemas.openxmlformats.org/officeDocument/2006/relationships/image" Target="../media/image15.png"/><Relationship Id="rId9" Type="http://schemas.openxmlformats.org/officeDocument/2006/relationships/image" Target="../media/image31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2788" y="4776879"/>
            <a:ext cx="3340207" cy="130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Muneeb Khawaja</a:t>
            </a:r>
          </a:p>
          <a:p>
            <a:pPr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endParaRPr lang="en-US" sz="33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Wangjie Lian</a:t>
            </a:r>
            <a:endParaRPr lang="en-US" sz="33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12273" y="4566826"/>
            <a:ext cx="2696623" cy="172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Your friendly neighborhood mathematical modelers. </a:t>
            </a:r>
          </a:p>
        </p:txBody>
      </p:sp>
    </p:spTree>
    <p:extLst>
      <p:ext uri="{BB962C8B-B14F-4D97-AF65-F5344CB8AC3E}">
        <p14:creationId xmlns:p14="http://schemas.microsoft.com/office/powerpoint/2010/main" val="30499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73714" y="335496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Conclusions</a:t>
            </a:r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4D57E102-1640-4BB6-BBB8-41493F794E89}"/>
              </a:ext>
            </a:extLst>
          </p:cNvPr>
          <p:cNvSpPr/>
          <p:nvPr/>
        </p:nvSpPr>
        <p:spPr>
          <a:xfrm>
            <a:off x="977950" y="828614"/>
            <a:ext cx="7604562" cy="80957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23161-DEFC-4B32-AA2E-ABD64C69D8B2}"/>
              </a:ext>
            </a:extLst>
          </p:cNvPr>
          <p:cNvSpPr/>
          <p:nvPr/>
        </p:nvSpPr>
        <p:spPr>
          <a:xfrm>
            <a:off x="1673714" y="2778926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Limitations: 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19">
            <a:extLst>
              <a:ext uri="{FF2B5EF4-FFF2-40B4-BE49-F238E27FC236}">
                <a16:creationId xmlns:a16="http://schemas.microsoft.com/office/drawing/2014/main" id="{EA82C825-6DC3-41C2-8B77-65E4DEA073C3}"/>
              </a:ext>
            </a:extLst>
          </p:cNvPr>
          <p:cNvSpPr/>
          <p:nvPr/>
        </p:nvSpPr>
        <p:spPr>
          <a:xfrm>
            <a:off x="988737" y="3272044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D4349-8E9C-40E6-ABB1-879068DD1061}"/>
              </a:ext>
            </a:extLst>
          </p:cNvPr>
          <p:cNvSpPr/>
          <p:nvPr/>
        </p:nvSpPr>
        <p:spPr>
          <a:xfrm>
            <a:off x="1599376" y="4507962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Improvements: 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9">
            <a:extLst>
              <a:ext uri="{FF2B5EF4-FFF2-40B4-BE49-F238E27FC236}">
                <a16:creationId xmlns:a16="http://schemas.microsoft.com/office/drawing/2014/main" id="{C8C8AD48-5A14-4255-B5C6-3DC5656C1734}"/>
              </a:ext>
            </a:extLst>
          </p:cNvPr>
          <p:cNvSpPr/>
          <p:nvPr/>
        </p:nvSpPr>
        <p:spPr>
          <a:xfrm>
            <a:off x="914399" y="5001080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57C6C82B-A19C-4477-9148-61E26E482459}"/>
              </a:ext>
            </a:extLst>
          </p:cNvPr>
          <p:cNvSpPr/>
          <p:nvPr/>
        </p:nvSpPr>
        <p:spPr>
          <a:xfrm>
            <a:off x="1035693" y="3540389"/>
            <a:ext cx="2376264" cy="962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Money is not considered.</a:t>
            </a:r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50">
            <a:extLst>
              <a:ext uri="{FF2B5EF4-FFF2-40B4-BE49-F238E27FC236}">
                <a16:creationId xmlns:a16="http://schemas.microsoft.com/office/drawing/2014/main" id="{5E81102B-DA05-46C2-97EF-23E34DAD5369}"/>
              </a:ext>
            </a:extLst>
          </p:cNvPr>
          <p:cNvSpPr/>
          <p:nvPr/>
        </p:nvSpPr>
        <p:spPr>
          <a:xfrm>
            <a:off x="3640163" y="3545779"/>
            <a:ext cx="2376264" cy="962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Interventions disregard HCF. </a:t>
            </a:r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50">
            <a:extLst>
              <a:ext uri="{FF2B5EF4-FFF2-40B4-BE49-F238E27FC236}">
                <a16:creationId xmlns:a16="http://schemas.microsoft.com/office/drawing/2014/main" id="{1C627B47-C41B-48B9-A6D1-C026A01889A4}"/>
              </a:ext>
            </a:extLst>
          </p:cNvPr>
          <p:cNvSpPr/>
          <p:nvPr/>
        </p:nvSpPr>
        <p:spPr>
          <a:xfrm>
            <a:off x="6244633" y="3545348"/>
            <a:ext cx="2376264" cy="962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r>
              <a:rPr lang="en-US" altLang="zh-CN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 rates are constant. </a:t>
            </a:r>
          </a:p>
        </p:txBody>
      </p:sp>
      <p:sp>
        <p:nvSpPr>
          <p:cNvPr id="15" name="矩形 50">
            <a:extLst>
              <a:ext uri="{FF2B5EF4-FFF2-40B4-BE49-F238E27FC236}">
                <a16:creationId xmlns:a16="http://schemas.microsoft.com/office/drawing/2014/main" id="{707B382B-59F1-421E-A028-5CEB16D52E62}"/>
              </a:ext>
            </a:extLst>
          </p:cNvPr>
          <p:cNvSpPr/>
          <p:nvPr/>
        </p:nvSpPr>
        <p:spPr>
          <a:xfrm>
            <a:off x="1031129" y="5331404"/>
            <a:ext cx="2376264" cy="1191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Running costs of interventions.</a:t>
            </a:r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50">
            <a:extLst>
              <a:ext uri="{FF2B5EF4-FFF2-40B4-BE49-F238E27FC236}">
                <a16:creationId xmlns:a16="http://schemas.microsoft.com/office/drawing/2014/main" id="{1F3851D1-38E5-4165-BFC9-E63B53490F9F}"/>
              </a:ext>
            </a:extLst>
          </p:cNvPr>
          <p:cNvSpPr/>
          <p:nvPr/>
        </p:nvSpPr>
        <p:spPr>
          <a:xfrm>
            <a:off x="3616685" y="5350715"/>
            <a:ext cx="2376264" cy="11717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Interventions such as quarantines</a:t>
            </a:r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50">
            <a:extLst>
              <a:ext uri="{FF2B5EF4-FFF2-40B4-BE49-F238E27FC236}">
                <a16:creationId xmlns:a16="http://schemas.microsoft.com/office/drawing/2014/main" id="{8DAACF3D-F1A1-4F18-BB3B-9E806008E392}"/>
              </a:ext>
            </a:extLst>
          </p:cNvPr>
          <p:cNvSpPr/>
          <p:nvPr/>
        </p:nvSpPr>
        <p:spPr>
          <a:xfrm>
            <a:off x="6206248" y="5331405"/>
            <a:ext cx="2376264" cy="1191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Preemptive interventions </a:t>
            </a:r>
            <a:r>
              <a:rPr lang="en-US" altLang="zh-C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</a:t>
            </a: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vaccinations.</a:t>
            </a: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50">
            <a:extLst>
              <a:ext uri="{FF2B5EF4-FFF2-40B4-BE49-F238E27FC236}">
                <a16:creationId xmlns:a16="http://schemas.microsoft.com/office/drawing/2014/main" id="{07E45755-696A-4809-A916-559318A093B3}"/>
              </a:ext>
            </a:extLst>
          </p:cNvPr>
          <p:cNvSpPr/>
          <p:nvPr/>
        </p:nvSpPr>
        <p:spPr>
          <a:xfrm>
            <a:off x="1029002" y="1097600"/>
            <a:ext cx="2376264" cy="16847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Without precautions, NY is vulnerable to an attack. </a:t>
            </a:r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r>
              <a:rPr lang="en-US" altLang="zh-CN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矩形 50">
            <a:extLst>
              <a:ext uri="{FF2B5EF4-FFF2-40B4-BE49-F238E27FC236}">
                <a16:creationId xmlns:a16="http://schemas.microsoft.com/office/drawing/2014/main" id="{A82734EB-D734-4995-AE69-658CB564D7EB}"/>
              </a:ext>
            </a:extLst>
          </p:cNvPr>
          <p:cNvSpPr/>
          <p:nvPr/>
        </p:nvSpPr>
        <p:spPr>
          <a:xfrm>
            <a:off x="3609490" y="1094185"/>
            <a:ext cx="2376264" cy="16847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Our model is general, precise and fruitful. </a:t>
            </a:r>
          </a:p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 50">
            <a:extLst>
              <a:ext uri="{FF2B5EF4-FFF2-40B4-BE49-F238E27FC236}">
                <a16:creationId xmlns:a16="http://schemas.microsoft.com/office/drawing/2014/main" id="{56D418B9-7E81-4966-903A-8D4990D620C4}"/>
              </a:ext>
            </a:extLst>
          </p:cNvPr>
          <p:cNvSpPr/>
          <p:nvPr/>
        </p:nvSpPr>
        <p:spPr>
          <a:xfrm>
            <a:off x="6206248" y="1091866"/>
            <a:ext cx="2376264" cy="16847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073" tIns="33536" rIns="67073" bIns="33536" rtlCol="0" anchor="ctr"/>
          <a:lstStyle/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However, our model is not completely realistic. </a:t>
            </a: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914232"/>
            <a:endParaRPr lang="en-US" altLang="zh-CN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2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Image result for city cartoon png">
            <a:extLst>
              <a:ext uri="{FF2B5EF4-FFF2-40B4-BE49-F238E27FC236}">
                <a16:creationId xmlns:a16="http://schemas.microsoft.com/office/drawing/2014/main" id="{98D73136-E21F-4107-848D-20E45DE9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4005064"/>
            <a:ext cx="4506771" cy="339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city cartoon png">
            <a:extLst>
              <a:ext uri="{FF2B5EF4-FFF2-40B4-BE49-F238E27FC236}">
                <a16:creationId xmlns:a16="http://schemas.microsoft.com/office/drawing/2014/main" id="{AAEE2FFB-6E69-4BB7-9AC3-F5E885998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57" b="90000" l="10000" r="90000">
                        <a14:foregroundMark x1="20366" y1="8657" x2="23415" y2="9851"/>
                        <a14:foregroundMark x1="32317" y1="20448" x2="36707" y2="21642"/>
                        <a14:foregroundMark x1="56829" y1="10448" x2="62073" y2="10448"/>
                        <a14:foregroundMark x1="83049" y1="14776" x2="83780" y2="19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878"/>
          <a:stretch/>
        </p:blipFill>
        <p:spPr bwMode="auto">
          <a:xfrm>
            <a:off x="3203848" y="4232980"/>
            <a:ext cx="4111409" cy="2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e blasio carto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5" b="9573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33" y="1594391"/>
            <a:ext cx="232685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3186733" y="1585688"/>
            <a:ext cx="3960440" cy="1872208"/>
          </a:xfrm>
          <a:prstGeom prst="wedgeEllipseCallout">
            <a:avLst>
              <a:gd name="adj1" fmla="val 59976"/>
              <a:gd name="adj2" fmla="val 50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Good job, Guys.</a:t>
            </a:r>
          </a:p>
          <a:p>
            <a:pPr algn="ctr"/>
            <a:r>
              <a:rPr lang="en-US" sz="2400" dirty="0"/>
              <a:t>Thank you for showing me the model.</a:t>
            </a:r>
          </a:p>
        </p:txBody>
      </p:sp>
      <p:sp>
        <p:nvSpPr>
          <p:cNvPr id="22" name="文本框 2"/>
          <p:cNvSpPr txBox="1"/>
          <p:nvPr/>
        </p:nvSpPr>
        <p:spPr>
          <a:xfrm>
            <a:off x="1839436" y="573483"/>
            <a:ext cx="535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9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Image result for city cartoon png">
            <a:extLst>
              <a:ext uri="{FF2B5EF4-FFF2-40B4-BE49-F238E27FC236}">
                <a16:creationId xmlns:a16="http://schemas.microsoft.com/office/drawing/2014/main" id="{98D73136-E21F-4107-848D-20E45DE9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3224353"/>
            <a:ext cx="573404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ity cartoon png">
            <a:extLst>
              <a:ext uri="{FF2B5EF4-FFF2-40B4-BE49-F238E27FC236}">
                <a16:creationId xmlns:a16="http://schemas.microsoft.com/office/drawing/2014/main" id="{AAEE2FFB-6E69-4BB7-9AC3-F5E885998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57" b="90000" l="10000" r="90000">
                        <a14:foregroundMark x1="20366" y1="8657" x2="23415" y2="9851"/>
                        <a14:foregroundMark x1="32317" y1="20448" x2="36707" y2="21642"/>
                        <a14:foregroundMark x1="56829" y1="10448" x2="62073" y2="10448"/>
                        <a14:foregroundMark x1="83049" y1="14776" x2="83780" y2="19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878"/>
          <a:stretch/>
        </p:blipFill>
        <p:spPr bwMode="auto">
          <a:xfrm>
            <a:off x="4047943" y="3224353"/>
            <a:ext cx="5734050" cy="366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mical bomb cartoon">
            <a:extLst>
              <a:ext uri="{FF2B5EF4-FFF2-40B4-BE49-F238E27FC236}">
                <a16:creationId xmlns:a16="http://schemas.microsoft.com/office/drawing/2014/main" id="{A999E50D-B891-49F9-AA4F-06317935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28" b="95854" l="6319" r="91621">
                        <a14:foregroundMark x1="42582" y1="5528" x2="57280" y2="8040"/>
                        <a14:foregroundMark x1="26648" y1="94095" x2="45604" y2="94221"/>
                        <a14:foregroundMark x1="45604" y1="94221" x2="68681" y2="92337"/>
                        <a14:foregroundMark x1="68681" y1="92337" x2="75962" y2="92337"/>
                        <a14:foregroundMark x1="91758" y1="24246" x2="90385" y2="32035"/>
                        <a14:foregroundMark x1="6044" y1="20477" x2="6319" y2="30402"/>
                        <a14:foregroundMark x1="6319" y1="30402" x2="8104" y2="35678"/>
                        <a14:foregroundMark x1="25137" y1="97487" x2="60440" y2="94347"/>
                        <a14:foregroundMark x1="60440" y1="94347" x2="70330" y2="95854"/>
                        <a14:foregroundMark x1="70330" y1="95854" x2="73077" y2="95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99" y="4673087"/>
            <a:ext cx="1860327" cy="203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122332" y="2486791"/>
            <a:ext cx="2329856" cy="1240189"/>
            <a:chOff x="9322497" y="2787630"/>
            <a:chExt cx="1827831" cy="873447"/>
          </a:xfrm>
        </p:grpSpPr>
        <p:pic>
          <p:nvPicPr>
            <p:cNvPr id="1030" name="Picture 6" descr="Related image">
              <a:extLst>
                <a:ext uri="{FF2B5EF4-FFF2-40B4-BE49-F238E27FC236}">
                  <a16:creationId xmlns:a16="http://schemas.microsoft.com/office/drawing/2014/main" id="{4F512FAC-D240-4CDF-808D-BAAAB6D2A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8923">
              <a:off x="9322497" y="2787630"/>
              <a:ext cx="1827831" cy="873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501629">
              <a:off x="9698879" y="3175688"/>
              <a:ext cx="1178718" cy="21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Chemical Bob</a:t>
              </a:r>
            </a:p>
          </p:txBody>
        </p:sp>
      </p:grpSp>
      <p:sp>
        <p:nvSpPr>
          <p:cNvPr id="15" name="文本框 2"/>
          <p:cNvSpPr txBox="1"/>
          <p:nvPr/>
        </p:nvSpPr>
        <p:spPr>
          <a:xfrm>
            <a:off x="1839436" y="573483"/>
            <a:ext cx="535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微软雅黑" pitchFamily="34" charset="-122"/>
                <a:ea typeface="微软雅黑" pitchFamily="34" charset="-122"/>
              </a:rPr>
              <a:t>The Setting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61"/>
          <p:cNvSpPr txBox="1"/>
          <p:nvPr/>
        </p:nvSpPr>
        <p:spPr>
          <a:xfrm>
            <a:off x="678100" y="1480971"/>
            <a:ext cx="8444232" cy="244621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 are a consulting agency that has been hired by Mayor Bill De Blasio to gauge the preparedness of New York in the event of a Pathological Bio-Terrorist Attack on Manhattan using the Smallpox disease.</a:t>
            </a:r>
          </a:p>
          <a:p>
            <a:pPr>
              <a:lnSpc>
                <a:spcPct val="13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8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5"/>
    </mc:Choice>
    <mc:Fallback xmlns="">
      <p:transition spd="slow" advTm="509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93472 -0.37917 " pathEditMode="relative" rAng="0" ptsTypes="AA">
                                      <p:cBhvr>
                                        <p:cTn id="17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36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1"/>
          <p:cNvSpPr txBox="1"/>
          <p:nvPr/>
        </p:nvSpPr>
        <p:spPr>
          <a:xfrm>
            <a:off x="503548" y="1059464"/>
            <a:ext cx="8244916" cy="196287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Primarily gauge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preparedness of NYC against a Smallpox based Bio-Terrorist Attack, while considering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long the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outbreak will last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day and quantity of the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maximum infected population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the projected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death-toll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Image result for mayor's office">
            <a:extLst>
              <a:ext uri="{FF2B5EF4-FFF2-40B4-BE49-F238E27FC236}">
                <a16:creationId xmlns:a16="http://schemas.microsoft.com/office/drawing/2014/main" id="{C5974257-4E39-4B62-9F4D-0A1D99C7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00" r="93750">
                        <a14:foregroundMark x1="3000" y1="43750" x2="2000" y2="81250"/>
                        <a14:foregroundMark x1="95750" y1="44000" x2="92250" y2="74250"/>
                        <a14:foregroundMark x1="92250" y1="74250" x2="93750" y2="7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8" y="-144489"/>
            <a:ext cx="1345153" cy="13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61767" y="113078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Objectives: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Military Terms on emaze">
            <a:extLst>
              <a:ext uri="{FF2B5EF4-FFF2-40B4-BE49-F238E27FC236}">
                <a16:creationId xmlns:a16="http://schemas.microsoft.com/office/drawing/2014/main" id="{66E3494C-C568-406C-BED7-B17C563C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52" y="4121007"/>
            <a:ext cx="1279227" cy="13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ientist Clipart Free Clipart Image">
            <a:extLst>
              <a:ext uri="{FF2B5EF4-FFF2-40B4-BE49-F238E27FC236}">
                <a16:creationId xmlns:a16="http://schemas.microsoft.com/office/drawing/2014/main" id="{A3F676A6-F7A7-4978-A985-925A4FA4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7" y="4077072"/>
            <a:ext cx="811189" cy="138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BD1C9BF-DCD7-4376-8B88-4F0815E4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67" b="94933" l="10000" r="90000">
                        <a14:foregroundMark x1="45200" y1="17333" x2="23600" y2="79733"/>
                        <a14:foregroundMark x1="23600" y1="79733" x2="64000" y2="94933"/>
                        <a14:foregroundMark x1="77242" y1="65333" x2="77600" y2="64533"/>
                        <a14:foregroundMark x1="64000" y1="94933" x2="77242" y2="65333"/>
                        <a14:foregroundMark x1="76641" y1="56800" x2="75893" y2="50760"/>
                        <a14:foregroundMark x1="76740" y1="57600" x2="76641" y2="56800"/>
                        <a14:foregroundMark x1="76945" y1="59251" x2="76740" y2="57600"/>
                        <a14:foregroundMark x1="77600" y1="64533" x2="77533" y2="63992"/>
                        <a14:foregroundMark x1="68600" y1="31225" x2="41600" y2="25600"/>
                        <a14:foregroundMark x1="24400" y1="85867" x2="35600" y2="93333"/>
                        <a14:foregroundMark x1="72400" y1="20800" x2="72400" y2="20800"/>
                        <a14:foregroundMark x1="73335" y1="21544" x2="72400" y2="19467"/>
                        <a14:foregroundMark x1="72667" y1="18400" x2="72400" y2="17867"/>
                        <a14:foregroundMark x1="73782" y1="20630" x2="72667" y2="18400"/>
                        <a14:foregroundMark x1="68960" y1="18400" x2="70400" y2="22400"/>
                        <a14:foregroundMark x1="68000" y1="15733" x2="68960" y2="18400"/>
                        <a14:foregroundMark x1="71917" y1="24107" x2="70000" y2="24533"/>
                        <a14:foregroundMark x1="68800" y1="21333" x2="72365" y2="23527"/>
                        <a14:foregroundMark x1="69600" y1="15733" x2="69600" y2="15733"/>
                        <a14:foregroundMark x1="69600" y1="16000" x2="69600" y2="16000"/>
                        <a14:foregroundMark x1="71200" y1="16533" x2="69200" y2="15733"/>
                        <a14:backgroundMark x1="83391" y1="25673" x2="81200" y2="37600"/>
                        <a14:backgroundMark x1="86000" y1="11467" x2="83403" y2="25606"/>
                        <a14:backgroundMark x1="72800" y1="47733" x2="72800" y2="47733"/>
                        <a14:backgroundMark x1="72400" y1="41333" x2="76400" y2="45600"/>
                        <a14:backgroundMark x1="71200" y1="45600" x2="77600" y2="49867"/>
                        <a14:backgroundMark x1="78800" y1="59467" x2="77600" y2="64000"/>
                        <a14:backgroundMark x1="77343" y1="28508" x2="81200" y2="35467"/>
                        <a14:backgroundMark x1="67600" y1="10933" x2="68945" y2="13360"/>
                        <a14:backgroundMark x1="86000" y1="28533" x2="86000" y2="34400"/>
                        <a14:backgroundMark x1="81200" y1="24800" x2="78800" y2="27467"/>
                        <a14:backgroundMark x1="65600" y1="12800" x2="65600" y2="12800"/>
                        <a14:backgroundMark x1="77600" y1="18400" x2="77600" y2="18400"/>
                        <a14:backgroundMark x1="78000" y1="25333" x2="78000" y2="25333"/>
                        <a14:backgroundMark x1="74400" y1="37600" x2="74400" y2="37600"/>
                        <a14:backgroundMark x1="74000" y1="38133" x2="75200" y2="36800"/>
                        <a14:backgroundMark x1="74800" y1="37067" x2="74000" y2="38667"/>
                        <a14:backgroundMark x1="75200" y1="38400" x2="75200" y2="40800"/>
                        <a14:backgroundMark x1="77600" y1="59200" x2="77600" y2="59200"/>
                        <a14:backgroundMark x1="76800" y1="57600" x2="76800" y2="57600"/>
                        <a14:backgroundMark x1="77600" y1="56800" x2="77600" y2="56800"/>
                        <a14:backgroundMark x1="77200" y1="57600" x2="77200" y2="57600"/>
                        <a14:backgroundMark x1="77600" y1="59200" x2="77600" y2="59200"/>
                        <a14:backgroundMark x1="78000" y1="65333" x2="78000" y2="65333"/>
                        <a14:backgroundMark x1="77600" y1="25333" x2="77600" y2="25333"/>
                        <a14:backgroundMark x1="88000" y1="12000" x2="96400" y2="16800"/>
                        <a14:backgroundMark x1="82400" y1="14400" x2="84800" y2="12800"/>
                        <a14:backgroundMark x1="87200" y1="20000" x2="89600" y2="53600"/>
                        <a14:backgroundMark x1="89600" y1="53600" x2="98000" y2="15200"/>
                        <a14:backgroundMark x1="98000" y1="15200" x2="24000" y2="0"/>
                        <a14:backgroundMark x1="87600" y1="10667" x2="75600" y2="35200"/>
                        <a14:backgroundMark x1="93600" y1="26667" x2="98400" y2="98400"/>
                        <a14:backgroundMark x1="98400" y1="98400" x2="97600" y2="99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953035"/>
            <a:ext cx="108011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E4B282-662E-4898-896C-AA678C5DCD46}"/>
              </a:ext>
            </a:extLst>
          </p:cNvPr>
          <p:cNvSpPr txBox="1"/>
          <p:nvPr/>
        </p:nvSpPr>
        <p:spPr>
          <a:xfrm>
            <a:off x="286482" y="5699481"/>
            <a:ext cx="167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FBB3A-1248-4D7F-821C-2C4DC70B4F0C}"/>
              </a:ext>
            </a:extLst>
          </p:cNvPr>
          <p:cNvSpPr txBox="1"/>
          <p:nvPr/>
        </p:nvSpPr>
        <p:spPr>
          <a:xfrm>
            <a:off x="1859522" y="5692068"/>
            <a:ext cx="167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Military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F78B0-B2CC-4E67-851C-E6D4228FBD53}"/>
              </a:ext>
            </a:extLst>
          </p:cNvPr>
          <p:cNvSpPr txBox="1"/>
          <p:nvPr/>
        </p:nvSpPr>
        <p:spPr>
          <a:xfrm>
            <a:off x="3615637" y="5671685"/>
            <a:ext cx="227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Policy Makers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56DCF-1892-40E9-8605-0E87337C2D01}"/>
              </a:ext>
            </a:extLst>
          </p:cNvPr>
          <p:cNvSpPr txBox="1"/>
          <p:nvPr/>
        </p:nvSpPr>
        <p:spPr>
          <a:xfrm>
            <a:off x="5969229" y="3748620"/>
            <a:ext cx="29014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answers to these questions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will help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scientists, the military and policymakers, to prepare contingencies.</a:t>
            </a: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4D57E102-1640-4BB6-BBB8-41493F794E89}"/>
              </a:ext>
            </a:extLst>
          </p:cNvPr>
          <p:cNvSpPr/>
          <p:nvPr/>
        </p:nvSpPr>
        <p:spPr>
          <a:xfrm>
            <a:off x="1643879" y="808713"/>
            <a:ext cx="6268775" cy="134096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F5209-CEC6-4FC4-971E-F5C1BB3944D1}"/>
              </a:ext>
            </a:extLst>
          </p:cNvPr>
          <p:cNvSpPr/>
          <p:nvPr/>
        </p:nvSpPr>
        <p:spPr>
          <a:xfrm>
            <a:off x="1805642" y="3095697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Audience: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EA4E0B-2C8D-4EA2-874B-84BAE08B318A}"/>
              </a:ext>
            </a:extLst>
          </p:cNvPr>
          <p:cNvSpPr/>
          <p:nvPr/>
        </p:nvSpPr>
        <p:spPr>
          <a:xfrm>
            <a:off x="1643879" y="3614524"/>
            <a:ext cx="6268775" cy="134096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椭圆 64">
            <a:extLst>
              <a:ext uri="{FF2B5EF4-FFF2-40B4-BE49-F238E27FC236}">
                <a16:creationId xmlns:a16="http://schemas.microsoft.com/office/drawing/2014/main" id="{65CDE99B-5428-455F-AC53-F00E7764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720" y="70461"/>
            <a:ext cx="1361380" cy="1233231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72" tIns="45736" rIns="91472" bIns="45736" anchor="ctr"/>
          <a:lstStyle/>
          <a:p>
            <a:pPr algn="ctr"/>
            <a:endParaRPr lang="zh-CN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8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1"/>
          <p:cNvSpPr txBox="1"/>
          <p:nvPr/>
        </p:nvSpPr>
        <p:spPr>
          <a:xfrm>
            <a:off x="1185668" y="1020199"/>
            <a:ext cx="6940301" cy="2923140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spread of Smallpox is simulated by an augmented variant of the epidemiological SIR model, which is predictive and deterministic in nature. </a:t>
            </a:r>
          </a:p>
          <a:p>
            <a:pPr>
              <a:lnSpc>
                <a:spcPct val="130000"/>
              </a:lnSpc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3714" y="335496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Methodology: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4D57E102-1640-4BB6-BBB8-41493F794E89}"/>
              </a:ext>
            </a:extLst>
          </p:cNvPr>
          <p:cNvSpPr/>
          <p:nvPr/>
        </p:nvSpPr>
        <p:spPr>
          <a:xfrm>
            <a:off x="988737" y="828614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F5209-CEC6-4FC4-971E-F5C1BB3944D1}"/>
              </a:ext>
            </a:extLst>
          </p:cNvPr>
          <p:cNvSpPr/>
          <p:nvPr/>
        </p:nvSpPr>
        <p:spPr>
          <a:xfrm>
            <a:off x="1403648" y="3201346"/>
            <a:ext cx="6722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Populations Under Consideration: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19">
            <a:extLst>
              <a:ext uri="{FF2B5EF4-FFF2-40B4-BE49-F238E27FC236}">
                <a16:creationId xmlns:a16="http://schemas.microsoft.com/office/drawing/2014/main" id="{9F44AF37-8330-4093-A44C-94505CF3774D}"/>
              </a:ext>
            </a:extLst>
          </p:cNvPr>
          <p:cNvSpPr/>
          <p:nvPr/>
        </p:nvSpPr>
        <p:spPr>
          <a:xfrm>
            <a:off x="988737" y="3724566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B0CA539-9D9A-4496-A1CC-657B8ADCA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2" y="4099389"/>
            <a:ext cx="3858776" cy="23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9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1"/>
          <p:cNvSpPr txBox="1"/>
          <p:nvPr/>
        </p:nvSpPr>
        <p:spPr>
          <a:xfrm>
            <a:off x="179512" y="1043250"/>
            <a:ext cx="8964488" cy="4524348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Smallpox disease has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evolved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such,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vaccine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works on the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uninfected population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Acceptable</a:t>
            </a:r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Loss</a:t>
            </a: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The acceptable threshold for the death toll is at most 10% of the target population.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Smallpox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recovery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take approximately the number of days equivalent to the sum of the contagious phases.     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simulation is considered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everyone either recovers or dies.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3714" y="335496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Methodology: Assumptions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4D57E102-1640-4BB6-BBB8-41493F794E89}"/>
              </a:ext>
            </a:extLst>
          </p:cNvPr>
          <p:cNvSpPr/>
          <p:nvPr/>
        </p:nvSpPr>
        <p:spPr>
          <a:xfrm>
            <a:off x="988737" y="828614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4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1"/>
              <p:cNvSpPr txBox="1"/>
              <p:nvPr/>
            </p:nvSpPr>
            <p:spPr>
              <a:xfrm>
                <a:off x="521000" y="875313"/>
                <a:ext cx="8712967" cy="3047020"/>
              </a:xfrm>
              <a:prstGeom prst="rect">
                <a:avLst/>
              </a:prstGeom>
              <a:noFill/>
            </p:spPr>
            <p:txBody>
              <a:bodyPr wrap="square" lIns="91472" tIns="45736" rIns="91472" bIns="45736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NYC Initial Population: ~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1.6 million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(</a:t>
                </a:r>
                <a:r>
                  <a:rPr lang="en-US" sz="2400" u="sng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WPR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Arial" panose="020B0604020202020204" pitchFamily="34" charset="0"/>
                  </a:rPr>
                  <a:t>Original Infected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population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m:rPr>
                        <m:nor/>
                      </m:rPr>
                      <a: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115000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Death Rate : 30%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(</a:t>
                </a:r>
                <a:r>
                  <a:rPr lang="en-US" sz="2400" u="sng" dirty="0">
                    <a:latin typeface="Arial" panose="020B0604020202020204" pitchFamily="34" charset="0"/>
                    <a:cs typeface="Arial" panose="020B0604020202020204" pitchFamily="34" charset="0"/>
                    <a:hlinkClick r:id="rId3"/>
                  </a:rPr>
                  <a:t>Health NY</a:t>
                </a:r>
                <a:r>
                  <a:rPr lang="en-US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%</m:t>
                    </m:r>
                  </m:oMath>
                </a14:m>
                <a:endParaRPr lang="en-US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Contact Rate : 7-14 days 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CDC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𝒅𝒂𝒚𝒔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Recovery Rate : 20 days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(</a:t>
                </a:r>
                <a:r>
                  <a:rPr lang="en-US" sz="2400" u="sng" dirty="0">
                    <a:latin typeface="Arial" panose="020B0604020202020204" pitchFamily="34" charset="0"/>
                    <a:cs typeface="Arial" panose="020B0604020202020204" pitchFamily="34" charset="0"/>
                    <a:hlinkClick r:id="rId5"/>
                  </a:rPr>
                  <a:t>CDC</a:t>
                </a:r>
                <a:r>
                  <a:rPr lang="en-US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𝒅𝒂𝒚𝒔</m:t>
                    </m:r>
                  </m:oMath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Escape Days: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2500 days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00" y="875313"/>
                <a:ext cx="8712967" cy="3047020"/>
              </a:xfrm>
              <a:prstGeom prst="rect">
                <a:avLst/>
              </a:prstGeom>
              <a:blipFill>
                <a:blip r:embed="rId6"/>
                <a:stretch>
                  <a:fillRect l="-1119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671384" y="224069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Base: Facts &amp; Figures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4D57E102-1640-4BB6-BBB8-41493F794E89}"/>
              </a:ext>
            </a:extLst>
          </p:cNvPr>
          <p:cNvSpPr/>
          <p:nvPr/>
        </p:nvSpPr>
        <p:spPr>
          <a:xfrm>
            <a:off x="986407" y="734447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6BF60-F3AF-4038-9C24-6601D246A6E8}"/>
              </a:ext>
            </a:extLst>
          </p:cNvPr>
          <p:cNvSpPr/>
          <p:nvPr/>
        </p:nvSpPr>
        <p:spPr>
          <a:xfrm>
            <a:off x="1532033" y="3459132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Interventions: Facts &amp; Figures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19">
            <a:extLst>
              <a:ext uri="{FF2B5EF4-FFF2-40B4-BE49-F238E27FC236}">
                <a16:creationId xmlns:a16="http://schemas.microsoft.com/office/drawing/2014/main" id="{6FA231F9-8585-4383-B349-5B1F80D7FE64}"/>
              </a:ext>
            </a:extLst>
          </p:cNvPr>
          <p:cNvSpPr/>
          <p:nvPr/>
        </p:nvSpPr>
        <p:spPr>
          <a:xfrm>
            <a:off x="847056" y="3952250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Vaccine Clinic Clipart">
            <a:extLst>
              <a:ext uri="{FF2B5EF4-FFF2-40B4-BE49-F238E27FC236}">
                <a16:creationId xmlns:a16="http://schemas.microsoft.com/office/drawing/2014/main" id="{66C5E6B5-3F37-4444-8D27-7789A89DE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6" y="4356942"/>
            <a:ext cx="1312331" cy="12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ealthcare xray screening clipart&quot;">
            <a:extLst>
              <a:ext uri="{FF2B5EF4-FFF2-40B4-BE49-F238E27FC236}">
                <a16:creationId xmlns:a16="http://schemas.microsoft.com/office/drawing/2014/main" id="{7B384AE6-A57A-4BDA-B8C9-C7121AC2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82" y="4422219"/>
            <a:ext cx="1229272" cy="12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ducation campaign clipart&quot;">
            <a:extLst>
              <a:ext uri="{FF2B5EF4-FFF2-40B4-BE49-F238E27FC236}">
                <a16:creationId xmlns:a16="http://schemas.microsoft.com/office/drawing/2014/main" id="{559B3942-F908-48CF-8309-EE77C77C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175396"/>
            <a:ext cx="1664284" cy="166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8C08C9-F1BF-4CAC-BDBD-E33C6B1307C3}"/>
              </a:ext>
            </a:extLst>
          </p:cNvPr>
          <p:cNvSpPr txBox="1"/>
          <p:nvPr/>
        </p:nvSpPr>
        <p:spPr>
          <a:xfrm>
            <a:off x="615429" y="5651491"/>
            <a:ext cx="205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Vaccinations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D99F6-E125-469D-9655-1879B2EC7866}"/>
              </a:ext>
            </a:extLst>
          </p:cNvPr>
          <p:cNvSpPr txBox="1"/>
          <p:nvPr/>
        </p:nvSpPr>
        <p:spPr>
          <a:xfrm>
            <a:off x="3659415" y="5613704"/>
            <a:ext cx="181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Screenings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07F39-830A-4D4D-8410-EAB9914F1207}"/>
              </a:ext>
            </a:extLst>
          </p:cNvPr>
          <p:cNvSpPr txBox="1"/>
          <p:nvPr/>
        </p:nvSpPr>
        <p:spPr>
          <a:xfrm>
            <a:off x="6209427" y="5585930"/>
            <a:ext cx="38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Education Campaign</a:t>
            </a:r>
          </a:p>
        </p:txBody>
      </p:sp>
    </p:spTree>
    <p:extLst>
      <p:ext uri="{BB962C8B-B14F-4D97-AF65-F5344CB8AC3E}">
        <p14:creationId xmlns:p14="http://schemas.microsoft.com/office/powerpoint/2010/main" val="226052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93973" y="3177338"/>
            <a:ext cx="194768" cy="309973"/>
          </a:xfrm>
          <a:prstGeom prst="rect">
            <a:avLst/>
          </a:prstGeom>
          <a:noFill/>
        </p:spPr>
        <p:txBody>
          <a:bodyPr wrap="none" lIns="67073" tIns="33536" rIns="67073" bIns="33536" rtlCol="0">
            <a:spAutoFit/>
          </a:bodyPr>
          <a:lstStyle/>
          <a:p>
            <a:pPr algn="ctr" defTabSz="914232"/>
            <a:r>
              <a:rPr lang="en-US" altLang="zh-CN" sz="1574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endParaRPr lang="zh-CN" altLang="en-US" sz="1574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02DBE5-5A18-4202-A7F6-0777952C2C0B}"/>
              </a:ext>
            </a:extLst>
          </p:cNvPr>
          <p:cNvSpPr/>
          <p:nvPr/>
        </p:nvSpPr>
        <p:spPr>
          <a:xfrm>
            <a:off x="1673714" y="335496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Base Simulation Results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19">
            <a:extLst>
              <a:ext uri="{FF2B5EF4-FFF2-40B4-BE49-F238E27FC236}">
                <a16:creationId xmlns:a16="http://schemas.microsoft.com/office/drawing/2014/main" id="{B9DA8D17-D313-4FAF-8EB7-B0756FA643A0}"/>
              </a:ext>
            </a:extLst>
          </p:cNvPr>
          <p:cNvSpPr/>
          <p:nvPr/>
        </p:nvSpPr>
        <p:spPr>
          <a:xfrm>
            <a:off x="988737" y="828614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95F7F8F-6ABA-452A-88EE-9DE16EDB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AFD26F-57BE-4A62-95DF-70591E36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4" y="3306323"/>
            <a:ext cx="54102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50">
                <a:extLst>
                  <a:ext uri="{FF2B5EF4-FFF2-40B4-BE49-F238E27FC236}">
                    <a16:creationId xmlns:a16="http://schemas.microsoft.com/office/drawing/2014/main" id="{EE10F53C-D25B-447D-A5CC-A634E99A262F}"/>
                  </a:ext>
                </a:extLst>
              </p:cNvPr>
              <p:cNvSpPr/>
              <p:nvPr/>
            </p:nvSpPr>
            <p:spPr>
              <a:xfrm>
                <a:off x="529373" y="1042997"/>
                <a:ext cx="1379764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Days</m:t>
                      </m:r>
                      <m:r>
                        <a:rPr lang="en-US" altLang="zh-CN" sz="2400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104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矩形 50">
                <a:extLst>
                  <a:ext uri="{FF2B5EF4-FFF2-40B4-BE49-F238E27FC236}">
                    <a16:creationId xmlns:a16="http://schemas.microsoft.com/office/drawing/2014/main" id="{EE10F53C-D25B-447D-A5CC-A634E99A2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3" y="1042997"/>
                <a:ext cx="1379764" cy="2140383"/>
              </a:xfrm>
              <a:prstGeom prst="rect">
                <a:avLst/>
              </a:prstGeom>
              <a:blipFill>
                <a:blip r:embed="rId5"/>
                <a:stretch>
                  <a:fillRect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ay%20clipart">
            <a:extLst>
              <a:ext uri="{FF2B5EF4-FFF2-40B4-BE49-F238E27FC236}">
                <a16:creationId xmlns:a16="http://schemas.microsoft.com/office/drawing/2014/main" id="{99066C84-D384-46AD-9303-40F55A3B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1" y="1269615"/>
            <a:ext cx="945988" cy="9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50">
                <a:extLst>
                  <a:ext uri="{FF2B5EF4-FFF2-40B4-BE49-F238E27FC236}">
                    <a16:creationId xmlns:a16="http://schemas.microsoft.com/office/drawing/2014/main" id="{CD6390AA-1637-4A04-A5A1-B38C40348E05}"/>
                  </a:ext>
                </a:extLst>
              </p:cNvPr>
              <p:cNvSpPr/>
              <p:nvPr/>
            </p:nvSpPr>
            <p:spPr>
              <a:xfrm>
                <a:off x="2135175" y="1056688"/>
                <a:ext cx="1379764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riginal</m:t>
                      </m:r>
                    </m:oMath>
                  </m:oMathPara>
                </a14:m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1715000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矩形 50">
                <a:extLst>
                  <a:ext uri="{FF2B5EF4-FFF2-40B4-BE49-F238E27FC236}">
                    <a16:creationId xmlns:a16="http://schemas.microsoft.com/office/drawing/2014/main" id="{CD6390AA-1637-4A04-A5A1-B38C40348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75" y="1056688"/>
                <a:ext cx="1379764" cy="2140383"/>
              </a:xfrm>
              <a:prstGeom prst="rect">
                <a:avLst/>
              </a:prstGeom>
              <a:blipFill>
                <a:blip r:embed="rId7"/>
                <a:stretch>
                  <a:fillRect l="-7424" r="-7424" b="-28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4238426D-7EFA-4D81-9EAF-183A86273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63" y="1407174"/>
            <a:ext cx="850542" cy="808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50">
                <a:extLst>
                  <a:ext uri="{FF2B5EF4-FFF2-40B4-BE49-F238E27FC236}">
                    <a16:creationId xmlns:a16="http://schemas.microsoft.com/office/drawing/2014/main" id="{5070416D-77C1-4522-BDCC-E7B4CF4F274E}"/>
                  </a:ext>
                </a:extLst>
              </p:cNvPr>
              <p:cNvSpPr/>
              <p:nvPr/>
            </p:nvSpPr>
            <p:spPr>
              <a:xfrm>
                <a:off x="3882118" y="1056688"/>
                <a:ext cx="1379764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sz="2400" i="1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eath</m:t>
                    </m:r>
                  </m:oMath>
                </a14:m>
                <a:r>
                  <a:rPr lang="en-US" altLang="zh-CN" sz="2400" i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69.96%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矩形 50">
                <a:extLst>
                  <a:ext uri="{FF2B5EF4-FFF2-40B4-BE49-F238E27FC236}">
                    <a16:creationId xmlns:a16="http://schemas.microsoft.com/office/drawing/2014/main" id="{5070416D-77C1-4522-BDCC-E7B4CF4F2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18" y="1056688"/>
                <a:ext cx="1379764" cy="2140383"/>
              </a:xfrm>
              <a:prstGeom prst="rect">
                <a:avLst/>
              </a:prstGeom>
              <a:blipFill>
                <a:blip r:embed="rId9"/>
                <a:stretch>
                  <a:fillRect l="-1316" r="-2632" b="-28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thumb image">
            <a:extLst>
              <a:ext uri="{FF2B5EF4-FFF2-40B4-BE49-F238E27FC236}">
                <a16:creationId xmlns:a16="http://schemas.microsoft.com/office/drawing/2014/main" id="{75836ED8-44AA-4C8C-9425-B7764A189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3" b="19837"/>
          <a:stretch/>
        </p:blipFill>
        <p:spPr bwMode="auto">
          <a:xfrm>
            <a:off x="3986800" y="1560051"/>
            <a:ext cx="1170400" cy="72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50">
                <a:extLst>
                  <a:ext uri="{FF2B5EF4-FFF2-40B4-BE49-F238E27FC236}">
                    <a16:creationId xmlns:a16="http://schemas.microsoft.com/office/drawing/2014/main" id="{B1C69CF4-FC81-41DE-BF46-1CBBE4849F39}"/>
                  </a:ext>
                </a:extLst>
              </p:cNvPr>
              <p:cNvSpPr/>
              <p:nvPr/>
            </p:nvSpPr>
            <p:spPr>
              <a:xfrm>
                <a:off x="5592142" y="1070129"/>
                <a:ext cx="1496026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𝐿𝑢𝑐𝑘𝑦</m:t>
                      </m:r>
                    </m:oMath>
                  </m:oMathPara>
                </a14:m>
                <a:endParaRPr lang="en-US" altLang="zh-CN" sz="2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27.73%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矩形 50">
                <a:extLst>
                  <a:ext uri="{FF2B5EF4-FFF2-40B4-BE49-F238E27FC236}">
                    <a16:creationId xmlns:a16="http://schemas.microsoft.com/office/drawing/2014/main" id="{B1C69CF4-FC81-41DE-BF46-1CBBE4849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142" y="1070129"/>
                <a:ext cx="1496026" cy="2140383"/>
              </a:xfrm>
              <a:prstGeom prst="rect">
                <a:avLst/>
              </a:prstGeom>
              <a:blipFill>
                <a:blip r:embed="rId11"/>
                <a:stretch>
                  <a:fillRect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50">
                <a:extLst>
                  <a:ext uri="{FF2B5EF4-FFF2-40B4-BE49-F238E27FC236}">
                    <a16:creationId xmlns:a16="http://schemas.microsoft.com/office/drawing/2014/main" id="{D1CB0077-D82D-4969-A81A-AC3929A59894}"/>
                  </a:ext>
                </a:extLst>
              </p:cNvPr>
              <p:cNvSpPr/>
              <p:nvPr/>
            </p:nvSpPr>
            <p:spPr>
              <a:xfrm>
                <a:off x="7357502" y="1070129"/>
                <a:ext cx="1486968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𝐼</m:t>
                      </m:r>
                      <m:r>
                        <a:rPr lang="en-US" altLang="zh-CN" sz="2400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𝑛𝑓𝑓𝑒𝑐𝑡𝑒𝑑</m:t>
                      </m:r>
                      <m:r>
                        <m:rPr>
                          <m:nor/>
                        </m:rPr>
                        <a:rPr lang="en-US" altLang="zh-CN" sz="2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71.13%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矩形 50">
                <a:extLst>
                  <a:ext uri="{FF2B5EF4-FFF2-40B4-BE49-F238E27FC236}">
                    <a16:creationId xmlns:a16="http://schemas.microsoft.com/office/drawing/2014/main" id="{D1CB0077-D82D-4969-A81A-AC3929A59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02" y="1070129"/>
                <a:ext cx="1486968" cy="2140383"/>
              </a:xfrm>
              <a:prstGeom prst="rect">
                <a:avLst/>
              </a:prstGeom>
              <a:blipFill>
                <a:blip r:embed="rId12"/>
                <a:stretch>
                  <a:fillRect l="-2846" r="-7317"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50">
                <a:extLst>
                  <a:ext uri="{FF2B5EF4-FFF2-40B4-BE49-F238E27FC236}">
                    <a16:creationId xmlns:a16="http://schemas.microsoft.com/office/drawing/2014/main" id="{5385242B-753C-4F74-B370-F35E852B6A3C}"/>
                  </a:ext>
                </a:extLst>
              </p:cNvPr>
              <p:cNvSpPr/>
              <p:nvPr/>
            </p:nvSpPr>
            <p:spPr>
              <a:xfrm>
                <a:off x="5601745" y="3487311"/>
                <a:ext cx="1562422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 xmlns:m="http://schemas.openxmlformats.org/officeDocument/2006/math">
                    <m:r>
                      <a:rPr lang="en-US" altLang="zh-CN" sz="24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400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𝑒𝑐𝑜𝑣𝑒𝑟𝑒𝑑</m:t>
                    </m:r>
                  </m:oMath>
                </a14:m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algn="ctr" defTabSz="914232"/>
                <a:r>
                  <a:rPr lang="en-US" altLang="zh-CN" sz="2400" i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1.66%</a:t>
                </a: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矩形 50">
                <a:extLst>
                  <a:ext uri="{FF2B5EF4-FFF2-40B4-BE49-F238E27FC236}">
                    <a16:creationId xmlns:a16="http://schemas.microsoft.com/office/drawing/2014/main" id="{5385242B-753C-4F74-B370-F35E852B6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45" y="3487311"/>
                <a:ext cx="1562422" cy="2140383"/>
              </a:xfrm>
              <a:prstGeom prst="rect">
                <a:avLst/>
              </a:prstGeom>
              <a:blipFill>
                <a:blip r:embed="rId13"/>
                <a:stretch>
                  <a:fillRect l="-3488" r="-4264"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50">
                <a:extLst>
                  <a:ext uri="{FF2B5EF4-FFF2-40B4-BE49-F238E27FC236}">
                    <a16:creationId xmlns:a16="http://schemas.microsoft.com/office/drawing/2014/main" id="{08DED9FB-2934-4925-B903-51A6C000E811}"/>
                  </a:ext>
                </a:extLst>
              </p:cNvPr>
              <p:cNvSpPr/>
              <p:nvPr/>
            </p:nvSpPr>
            <p:spPr>
              <a:xfrm>
                <a:off x="7357502" y="3487311"/>
                <a:ext cx="1486968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ctr" defTabSz="914232"/>
                <a14:m>
                  <m:oMath xmlns:m="http://schemas.openxmlformats.org/officeDocument/2006/math">
                    <m:r>
                      <a:rPr lang="en-US" altLang="zh-CN" sz="24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𝑠𝑐𝑎𝑝𝑒</m:t>
                    </m:r>
                  </m:oMath>
                </a14:m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1.53%</a:t>
                </a: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矩形 50">
                <a:extLst>
                  <a:ext uri="{FF2B5EF4-FFF2-40B4-BE49-F238E27FC236}">
                    <a16:creationId xmlns:a16="http://schemas.microsoft.com/office/drawing/2014/main" id="{08DED9FB-2934-4925-B903-51A6C000E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02" y="3487311"/>
                <a:ext cx="1486968" cy="2140383"/>
              </a:xfrm>
              <a:prstGeom prst="rect">
                <a:avLst/>
              </a:prstGeom>
              <a:blipFill>
                <a:blip r:embed="rId14"/>
                <a:stretch>
                  <a:fillRect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4E6E783-9316-46FF-93F0-C76718F5EA7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500" b="94750" l="9753" r="89973">
                        <a14:foregroundMark x1="67033" y1="18500" x2="63462" y2="10000"/>
                        <a14:foregroundMark x1="63462" y1="10000" x2="53846" y2="9750"/>
                        <a14:foregroundMark x1="53846" y1="9750" x2="29945" y2="29375"/>
                        <a14:foregroundMark x1="29945" y1="29375" x2="25962" y2="36500"/>
                        <a14:foregroundMark x1="25962" y1="36500" x2="25824" y2="47500"/>
                        <a14:foregroundMark x1="25824" y1="47500" x2="31868" y2="57875"/>
                        <a14:foregroundMark x1="31868" y1="57875" x2="45604" y2="70125"/>
                        <a14:foregroundMark x1="45604" y1="70125" x2="61676" y2="63625"/>
                        <a14:foregroundMark x1="61676" y1="63625" x2="64560" y2="76875"/>
                        <a14:foregroundMark x1="64560" y1="76875" x2="51648" y2="90875"/>
                        <a14:foregroundMark x1="51648" y1="90875" x2="40385" y2="89250"/>
                        <a14:foregroundMark x1="40385" y1="89250" x2="38049" y2="81250"/>
                        <a14:foregroundMark x1="38049" y1="81250" x2="38187" y2="80750"/>
                        <a14:foregroundMark x1="69231" y1="85750" x2="62363" y2="93875"/>
                        <a14:foregroundMark x1="62363" y1="93875" x2="54945" y2="96250"/>
                        <a14:foregroundMark x1="54945" y1="96250" x2="44918" y2="94750"/>
                        <a14:foregroundMark x1="44918" y1="94750" x2="37225" y2="90125"/>
                        <a14:foregroundMark x1="37225" y1="90125" x2="27335" y2="92125"/>
                        <a14:foregroundMark x1="27335" y1="92125" x2="26786" y2="83875"/>
                        <a14:foregroundMark x1="26786" y1="83875" x2="29396" y2="76000"/>
                        <a14:foregroundMark x1="29396" y1="76000" x2="37637" y2="73500"/>
                        <a14:foregroundMark x1="37637" y1="73500" x2="58929" y2="82250"/>
                        <a14:foregroundMark x1="69231" y1="21375" x2="66896" y2="13500"/>
                        <a14:foregroundMark x1="66896" y1="13500" x2="61126" y2="7625"/>
                        <a14:foregroundMark x1="61126" y1="7625" x2="44643" y2="5750"/>
                        <a14:foregroundMark x1="44643" y1="5750" x2="37088" y2="8125"/>
                        <a14:foregroundMark x1="37088" y1="8125" x2="31181" y2="14250"/>
                        <a14:foregroundMark x1="31181" y1="14250" x2="25412" y2="29625"/>
                        <a14:foregroundMark x1="25412" y1="29625" x2="24588" y2="45125"/>
                        <a14:foregroundMark x1="24588" y1="45125" x2="25000" y2="47125"/>
                        <a14:foregroundMark x1="50000" y1="3750" x2="42308" y2="2500"/>
                        <a14:foregroundMark x1="42308" y1="2500" x2="42308" y2="2500"/>
                        <a14:foregroundMark x1="64560" y1="81875" x2="67995" y2="94750"/>
                        <a14:foregroundMark x1="44780" y1="86500" x2="56868" y2="73375"/>
                        <a14:foregroundMark x1="53571" y1="94375" x2="45055" y2="91750"/>
                        <a14:foregroundMark x1="45055" y1="91750" x2="45055" y2="91750"/>
                        <a14:backgroundMark x1="73626" y1="45375" x2="74038" y2="4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27" y="1273734"/>
            <a:ext cx="976602" cy="10731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098C6B-BADB-4C6A-B962-C6459AA8F6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73461" y="1440449"/>
            <a:ext cx="1120845" cy="846759"/>
          </a:xfrm>
          <a:prstGeom prst="rect">
            <a:avLst/>
          </a:prstGeom>
        </p:spPr>
      </p:pic>
      <p:pic>
        <p:nvPicPr>
          <p:cNvPr id="1032" name="Picture 8" descr="thumb image">
            <a:extLst>
              <a:ext uri="{FF2B5EF4-FFF2-40B4-BE49-F238E27FC236}">
                <a16:creationId xmlns:a16="http://schemas.microsoft.com/office/drawing/2014/main" id="{6ADFED30-6B61-44E1-A521-3CD74B76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390" y="3616109"/>
            <a:ext cx="1092427" cy="10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unning To Escape Cartoon Clipart (2000x2022), Png Download">
            <a:extLst>
              <a:ext uri="{FF2B5EF4-FFF2-40B4-BE49-F238E27FC236}">
                <a16:creationId xmlns:a16="http://schemas.microsoft.com/office/drawing/2014/main" id="{7290704E-EF11-4F8A-9511-A391C22F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76" y="3717032"/>
            <a:ext cx="980716" cy="99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717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91"/>
    </mc:Choice>
    <mc:Fallback xmlns="">
      <p:transition spd="slow" advTm="66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/>
          <p:cNvSpPr txBox="1"/>
          <p:nvPr/>
        </p:nvSpPr>
        <p:spPr>
          <a:xfrm>
            <a:off x="3033950" y="282044"/>
            <a:ext cx="31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32"/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Interventions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5ACCC2-D9A5-412E-9CF2-77F50AB8DE62}"/>
              </a:ext>
            </a:extLst>
          </p:cNvPr>
          <p:cNvSpPr/>
          <p:nvPr/>
        </p:nvSpPr>
        <p:spPr>
          <a:xfrm>
            <a:off x="1673714" y="335496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Intervention Sweeps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A8C2E7-B369-4314-B1C3-20B29C029958}"/>
              </a:ext>
            </a:extLst>
          </p:cNvPr>
          <p:cNvSpPr/>
          <p:nvPr/>
        </p:nvSpPr>
        <p:spPr>
          <a:xfrm>
            <a:off x="988737" y="828614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1">
                <a:extLst>
                  <a:ext uri="{FF2B5EF4-FFF2-40B4-BE49-F238E27FC236}">
                    <a16:creationId xmlns:a16="http://schemas.microsoft.com/office/drawing/2014/main" id="{9C33E6D9-55B2-4F4A-AF53-E770312DDAE4}"/>
                  </a:ext>
                </a:extLst>
              </p:cNvPr>
              <p:cNvSpPr txBox="1"/>
              <p:nvPr/>
            </p:nvSpPr>
            <p:spPr>
              <a:xfrm>
                <a:off x="4378713" y="1071075"/>
                <a:ext cx="4692999" cy="2493022"/>
              </a:xfrm>
              <a:prstGeom prst="rect">
                <a:avLst/>
              </a:prstGeom>
              <a:noFill/>
            </p:spPr>
            <p:txBody>
              <a:bodyPr wrap="square" lIns="91472" tIns="45736" rIns="91472" bIns="45736" rtlCol="0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sweeps are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sweeps highlight the minimum fraction that would lead to: 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Pop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dead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𝐴𝑐𝑐𝑒𝑝𝑡𝑎𝑏𝑙𝑒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</m:oMath>
                  </m:oMathPara>
                </a14:m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61">
                <a:extLst>
                  <a:ext uri="{FF2B5EF4-FFF2-40B4-BE49-F238E27FC236}">
                    <a16:creationId xmlns:a16="http://schemas.microsoft.com/office/drawing/2014/main" id="{9C33E6D9-55B2-4F4A-AF53-E770312DD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13" y="1071075"/>
                <a:ext cx="4692999" cy="2493022"/>
              </a:xfrm>
              <a:prstGeom prst="rect">
                <a:avLst/>
              </a:prstGeom>
              <a:blipFill>
                <a:blip r:embed="rId3"/>
                <a:stretch>
                  <a:fillRect l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EECFAAE-E38F-4604-A1FC-EAA8F1A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71075"/>
            <a:ext cx="4131425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FA291E-415B-443D-8F1B-516991BE6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2964"/>
            <a:ext cx="4131425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EC0BEF-999B-4974-B394-3940D82A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7" y="3782416"/>
            <a:ext cx="4131426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2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24"/>
    </mc:Choice>
    <mc:Fallback xmlns="">
      <p:transition spd="slow" advTm="425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25486 -0.2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11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15A3349-DF6C-44CC-A07A-37DE096F9E00}"/>
              </a:ext>
            </a:extLst>
          </p:cNvPr>
          <p:cNvSpPr txBox="1"/>
          <p:nvPr/>
        </p:nvSpPr>
        <p:spPr>
          <a:xfrm>
            <a:off x="793973" y="3177338"/>
            <a:ext cx="194768" cy="309973"/>
          </a:xfrm>
          <a:prstGeom prst="rect">
            <a:avLst/>
          </a:prstGeom>
          <a:noFill/>
        </p:spPr>
        <p:txBody>
          <a:bodyPr wrap="none" lIns="67073" tIns="33536" rIns="67073" bIns="33536" rtlCol="0">
            <a:spAutoFit/>
          </a:bodyPr>
          <a:lstStyle/>
          <a:p>
            <a:pPr algn="ctr" defTabSz="914232"/>
            <a:r>
              <a:rPr lang="en-US" altLang="zh-CN" sz="1574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endParaRPr lang="zh-CN" altLang="en-US" sz="1574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1318D-D3B7-487E-B343-845DD017334B}"/>
              </a:ext>
            </a:extLst>
          </p:cNvPr>
          <p:cNvSpPr/>
          <p:nvPr/>
        </p:nvSpPr>
        <p:spPr>
          <a:xfrm>
            <a:off x="1673714" y="335496"/>
            <a:ext cx="5945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2700">
                  <a:solidFill>
                    <a:schemeClr val="accent5"/>
                  </a:solidFill>
                  <a:prstDash val="solid"/>
                </a:ln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Intervention Results</a:t>
            </a:r>
            <a:endParaRPr lang="zh-CN" altLang="en-US" sz="2800" b="1" dirty="0">
              <a:ln w="12700">
                <a:solidFill>
                  <a:schemeClr val="accent5"/>
                </a:solidFill>
                <a:prstDash val="solid"/>
              </a:ln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19">
            <a:extLst>
              <a:ext uri="{FF2B5EF4-FFF2-40B4-BE49-F238E27FC236}">
                <a16:creationId xmlns:a16="http://schemas.microsoft.com/office/drawing/2014/main" id="{E8CD8B48-513D-4E1C-90FB-83C55F0C347F}"/>
              </a:ext>
            </a:extLst>
          </p:cNvPr>
          <p:cNvSpPr/>
          <p:nvPr/>
        </p:nvSpPr>
        <p:spPr>
          <a:xfrm>
            <a:off x="988737" y="828614"/>
            <a:ext cx="7315200" cy="9144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D87F4CD1-25A0-4A20-9115-F38D9C59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50">
                <a:extLst>
                  <a:ext uri="{FF2B5EF4-FFF2-40B4-BE49-F238E27FC236}">
                    <a16:creationId xmlns:a16="http://schemas.microsoft.com/office/drawing/2014/main" id="{641B2B0E-6792-43C9-93FA-FB9064E65876}"/>
                  </a:ext>
                </a:extLst>
              </p:cNvPr>
              <p:cNvSpPr/>
              <p:nvPr/>
            </p:nvSpPr>
            <p:spPr>
              <a:xfrm>
                <a:off x="529373" y="1042997"/>
                <a:ext cx="1379764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Days</m:t>
                      </m:r>
                      <m:r>
                        <a:rPr lang="en-US" altLang="zh-CN" sz="2400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r>
                  <a:rPr lang="en-US" altLang="zh-CN" sz="2400" i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13</a:t>
                </a: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矩形 50">
                <a:extLst>
                  <a:ext uri="{FF2B5EF4-FFF2-40B4-BE49-F238E27FC236}">
                    <a16:creationId xmlns:a16="http://schemas.microsoft.com/office/drawing/2014/main" id="{641B2B0E-6792-43C9-93FA-FB9064E65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3" y="1042997"/>
                <a:ext cx="1379764" cy="2140383"/>
              </a:xfrm>
              <a:prstGeom prst="rect">
                <a:avLst/>
              </a:prstGeom>
              <a:blipFill>
                <a:blip r:embed="rId3"/>
                <a:stretch>
                  <a:fillRect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4" descr="day%20clipart">
            <a:extLst>
              <a:ext uri="{FF2B5EF4-FFF2-40B4-BE49-F238E27FC236}">
                <a16:creationId xmlns:a16="http://schemas.microsoft.com/office/drawing/2014/main" id="{C0BBF1A6-A17C-42CE-8E55-DA455B41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1" y="1269615"/>
            <a:ext cx="945988" cy="9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50">
                <a:extLst>
                  <a:ext uri="{FF2B5EF4-FFF2-40B4-BE49-F238E27FC236}">
                    <a16:creationId xmlns:a16="http://schemas.microsoft.com/office/drawing/2014/main" id="{361ADA1D-0B51-4122-A286-235898B1F94C}"/>
                  </a:ext>
                </a:extLst>
              </p:cNvPr>
              <p:cNvSpPr/>
              <p:nvPr/>
            </p:nvSpPr>
            <p:spPr>
              <a:xfrm>
                <a:off x="2135175" y="1056688"/>
                <a:ext cx="1379764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Original</m:t>
                      </m:r>
                    </m:oMath>
                  </m:oMathPara>
                </a14:m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1715000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矩形 50">
                <a:extLst>
                  <a:ext uri="{FF2B5EF4-FFF2-40B4-BE49-F238E27FC236}">
                    <a16:creationId xmlns:a16="http://schemas.microsoft.com/office/drawing/2014/main" id="{361ADA1D-0B51-4122-A286-235898B1F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75" y="1056688"/>
                <a:ext cx="1379764" cy="2140383"/>
              </a:xfrm>
              <a:prstGeom prst="rect">
                <a:avLst/>
              </a:prstGeom>
              <a:blipFill>
                <a:blip r:embed="rId5"/>
                <a:stretch>
                  <a:fillRect l="-7424" r="-7424" b="-28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8168D5F6-633A-451A-9137-883AFB4D5D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63" y="1407174"/>
            <a:ext cx="850542" cy="808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50">
                <a:extLst>
                  <a:ext uri="{FF2B5EF4-FFF2-40B4-BE49-F238E27FC236}">
                    <a16:creationId xmlns:a16="http://schemas.microsoft.com/office/drawing/2014/main" id="{988D1EC2-9DB0-4A3B-89DC-C14683F79E2C}"/>
                  </a:ext>
                </a:extLst>
              </p:cNvPr>
              <p:cNvSpPr/>
              <p:nvPr/>
            </p:nvSpPr>
            <p:spPr>
              <a:xfrm>
                <a:off x="3882118" y="1056688"/>
                <a:ext cx="1379764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 xmlns:m="http://schemas.openxmlformats.org/officeDocument/2006/math">
                    <m:r>
                      <a:rPr lang="en-US" altLang="zh-CN" sz="24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r>
                      <a:rPr lang="en-US" altLang="zh-CN" sz="2400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𝑒𝑎𝑡h</m:t>
                    </m:r>
                  </m:oMath>
                </a14:m>
                <a:r>
                  <a:rPr lang="en-US" altLang="zh-CN" sz="2400" i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3.60%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矩形 50">
                <a:extLst>
                  <a:ext uri="{FF2B5EF4-FFF2-40B4-BE49-F238E27FC236}">
                    <a16:creationId xmlns:a16="http://schemas.microsoft.com/office/drawing/2014/main" id="{988D1EC2-9DB0-4A3B-89DC-C14683F79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18" y="1056688"/>
                <a:ext cx="1379764" cy="2140383"/>
              </a:xfrm>
              <a:prstGeom prst="rect">
                <a:avLst/>
              </a:prstGeom>
              <a:blipFill>
                <a:blip r:embed="rId7"/>
                <a:stretch>
                  <a:fillRect b="-28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6" descr="thumb image">
            <a:extLst>
              <a:ext uri="{FF2B5EF4-FFF2-40B4-BE49-F238E27FC236}">
                <a16:creationId xmlns:a16="http://schemas.microsoft.com/office/drawing/2014/main" id="{4AFEDAD1-FD4D-4E1E-BAB5-4E2196625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3" b="19837"/>
          <a:stretch/>
        </p:blipFill>
        <p:spPr bwMode="auto">
          <a:xfrm>
            <a:off x="3986800" y="1560051"/>
            <a:ext cx="1170400" cy="72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50">
                <a:extLst>
                  <a:ext uri="{FF2B5EF4-FFF2-40B4-BE49-F238E27FC236}">
                    <a16:creationId xmlns:a16="http://schemas.microsoft.com/office/drawing/2014/main" id="{399425A2-25FE-475A-B475-0145E5BAB324}"/>
                  </a:ext>
                </a:extLst>
              </p:cNvPr>
              <p:cNvSpPr/>
              <p:nvPr/>
            </p:nvSpPr>
            <p:spPr>
              <a:xfrm>
                <a:off x="5592142" y="1070129"/>
                <a:ext cx="1496026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altLang="zh-CN" sz="2400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𝑢𝑐𝑘𝑦</m:t>
                      </m:r>
                    </m:oMath>
                  </m:oMathPara>
                </a14:m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0.006%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矩形 50">
                <a:extLst>
                  <a:ext uri="{FF2B5EF4-FFF2-40B4-BE49-F238E27FC236}">
                    <a16:creationId xmlns:a16="http://schemas.microsoft.com/office/drawing/2014/main" id="{399425A2-25FE-475A-B475-0145E5BAB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142" y="1070129"/>
                <a:ext cx="1496026" cy="2140383"/>
              </a:xfrm>
              <a:prstGeom prst="rect">
                <a:avLst/>
              </a:prstGeom>
              <a:blipFill>
                <a:blip r:embed="rId9"/>
                <a:stretch>
                  <a:fillRect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50">
                <a:extLst>
                  <a:ext uri="{FF2B5EF4-FFF2-40B4-BE49-F238E27FC236}">
                    <a16:creationId xmlns:a16="http://schemas.microsoft.com/office/drawing/2014/main" id="{D0A2EC3B-EFE5-4F8F-8B9B-C5D155FC1762}"/>
                  </a:ext>
                </a:extLst>
              </p:cNvPr>
              <p:cNvSpPr/>
              <p:nvPr/>
            </p:nvSpPr>
            <p:spPr>
              <a:xfrm>
                <a:off x="7357502" y="1070129"/>
                <a:ext cx="1486968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𝐼𝑛𝑓𝑓𝑒𝑐𝑡𝑒𝑑</m:t>
                      </m:r>
                    </m:oMath>
                  </m:oMathPara>
                </a14:m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9.8%</a:t>
                </a:r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矩形 50">
                <a:extLst>
                  <a:ext uri="{FF2B5EF4-FFF2-40B4-BE49-F238E27FC236}">
                    <a16:creationId xmlns:a16="http://schemas.microsoft.com/office/drawing/2014/main" id="{D0A2EC3B-EFE5-4F8F-8B9B-C5D155FC1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02" y="1070129"/>
                <a:ext cx="1486968" cy="2140383"/>
              </a:xfrm>
              <a:prstGeom prst="rect">
                <a:avLst/>
              </a:prstGeom>
              <a:blipFill>
                <a:blip r:embed="rId10"/>
                <a:stretch>
                  <a:fillRect l="-5285" r="-7317"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50">
                <a:extLst>
                  <a:ext uri="{FF2B5EF4-FFF2-40B4-BE49-F238E27FC236}">
                    <a16:creationId xmlns:a16="http://schemas.microsoft.com/office/drawing/2014/main" id="{261CE9AF-CF49-4FB1-BD2B-9D3D9C3CA45B}"/>
                  </a:ext>
                </a:extLst>
              </p:cNvPr>
              <p:cNvSpPr/>
              <p:nvPr/>
            </p:nvSpPr>
            <p:spPr>
              <a:xfrm>
                <a:off x="7357502" y="3487311"/>
                <a:ext cx="1486968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ctr" defTabSz="914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400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𝑠𝑐𝑎𝑝𝑒𝑑</m:t>
                      </m:r>
                    </m:oMath>
                  </m:oMathPara>
                </a14:m>
                <a:endParaRPr lang="en-US" altLang="zh-CN" sz="2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0.07%</a:t>
                </a: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矩形 50">
                <a:extLst>
                  <a:ext uri="{FF2B5EF4-FFF2-40B4-BE49-F238E27FC236}">
                    <a16:creationId xmlns:a16="http://schemas.microsoft.com/office/drawing/2014/main" id="{261CE9AF-CF49-4FB1-BD2B-9D3D9C3CA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02" y="3487311"/>
                <a:ext cx="1486968" cy="2140383"/>
              </a:xfrm>
              <a:prstGeom prst="rect">
                <a:avLst/>
              </a:prstGeom>
              <a:blipFill>
                <a:blip r:embed="rId12"/>
                <a:stretch>
                  <a:fillRect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5D0D8178-552D-4719-98FB-3523BFA923B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500" b="94750" l="9753" r="89973">
                        <a14:foregroundMark x1="67033" y1="18500" x2="63462" y2="10000"/>
                        <a14:foregroundMark x1="63462" y1="10000" x2="53846" y2="9750"/>
                        <a14:foregroundMark x1="53846" y1="9750" x2="29945" y2="29375"/>
                        <a14:foregroundMark x1="29945" y1="29375" x2="25962" y2="36500"/>
                        <a14:foregroundMark x1="25962" y1="36500" x2="25824" y2="47500"/>
                        <a14:foregroundMark x1="25824" y1="47500" x2="31868" y2="57875"/>
                        <a14:foregroundMark x1="31868" y1="57875" x2="45604" y2="70125"/>
                        <a14:foregroundMark x1="45604" y1="70125" x2="61676" y2="63625"/>
                        <a14:foregroundMark x1="61676" y1="63625" x2="64560" y2="76875"/>
                        <a14:foregroundMark x1="64560" y1="76875" x2="51648" y2="90875"/>
                        <a14:foregroundMark x1="51648" y1="90875" x2="40385" y2="89250"/>
                        <a14:foregroundMark x1="40385" y1="89250" x2="38049" y2="81250"/>
                        <a14:foregroundMark x1="38049" y1="81250" x2="38187" y2="80750"/>
                        <a14:foregroundMark x1="69231" y1="85750" x2="62363" y2="93875"/>
                        <a14:foregroundMark x1="62363" y1="93875" x2="54945" y2="96250"/>
                        <a14:foregroundMark x1="54945" y1="96250" x2="44918" y2="94750"/>
                        <a14:foregroundMark x1="44918" y1="94750" x2="37225" y2="90125"/>
                        <a14:foregroundMark x1="37225" y1="90125" x2="27335" y2="92125"/>
                        <a14:foregroundMark x1="27335" y1="92125" x2="26786" y2="83875"/>
                        <a14:foregroundMark x1="26786" y1="83875" x2="29396" y2="76000"/>
                        <a14:foregroundMark x1="29396" y1="76000" x2="37637" y2="73500"/>
                        <a14:foregroundMark x1="37637" y1="73500" x2="58929" y2="82250"/>
                        <a14:foregroundMark x1="69231" y1="21375" x2="66896" y2="13500"/>
                        <a14:foregroundMark x1="66896" y1="13500" x2="61126" y2="7625"/>
                        <a14:foregroundMark x1="61126" y1="7625" x2="44643" y2="5750"/>
                        <a14:foregroundMark x1="44643" y1="5750" x2="37088" y2="8125"/>
                        <a14:foregroundMark x1="37088" y1="8125" x2="31181" y2="14250"/>
                        <a14:foregroundMark x1="31181" y1="14250" x2="25412" y2="29625"/>
                        <a14:foregroundMark x1="25412" y1="29625" x2="24588" y2="45125"/>
                        <a14:foregroundMark x1="24588" y1="45125" x2="25000" y2="47125"/>
                        <a14:foregroundMark x1="50000" y1="3750" x2="42308" y2="2500"/>
                        <a14:foregroundMark x1="42308" y1="2500" x2="42308" y2="2500"/>
                        <a14:foregroundMark x1="64560" y1="81875" x2="67995" y2="94750"/>
                        <a14:foregroundMark x1="44780" y1="86500" x2="56868" y2="73375"/>
                        <a14:foregroundMark x1="53571" y1="94375" x2="45055" y2="91750"/>
                        <a14:foregroundMark x1="45055" y1="91750" x2="45055" y2="91750"/>
                        <a14:backgroundMark x1="73626" y1="45375" x2="74038" y2="4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27" y="1273734"/>
            <a:ext cx="976602" cy="10731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D29BBD-1C5A-4050-83E9-91D563D629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3461" y="1440449"/>
            <a:ext cx="1120845" cy="846759"/>
          </a:xfrm>
          <a:prstGeom prst="rect">
            <a:avLst/>
          </a:prstGeom>
        </p:spPr>
      </p:pic>
      <p:pic>
        <p:nvPicPr>
          <p:cNvPr id="62" name="Picture 10" descr="Running To Escape Cartoon Clipart (2000x2022), Png Download">
            <a:extLst>
              <a:ext uri="{FF2B5EF4-FFF2-40B4-BE49-F238E27FC236}">
                <a16:creationId xmlns:a16="http://schemas.microsoft.com/office/drawing/2014/main" id="{DEC8C32D-7118-4C10-8AFE-FB1EFD15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76" y="3717032"/>
            <a:ext cx="980716" cy="99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1C36A4-9AAB-4CDC-A950-D150FC39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" y="3278528"/>
            <a:ext cx="5410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50">
                <a:extLst>
                  <a:ext uri="{FF2B5EF4-FFF2-40B4-BE49-F238E27FC236}">
                    <a16:creationId xmlns:a16="http://schemas.microsoft.com/office/drawing/2014/main" id="{EB838C98-0D73-4332-A920-D0B1894515F3}"/>
                  </a:ext>
                </a:extLst>
              </p:cNvPr>
              <p:cNvSpPr/>
              <p:nvPr/>
            </p:nvSpPr>
            <p:spPr>
              <a:xfrm>
                <a:off x="5513865" y="3487311"/>
                <a:ext cx="1562422" cy="21403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7073" tIns="33536" rIns="67073" bIns="33536" rtlCol="0" anchor="ctr"/>
              <a:lstStyle/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 defTabSz="914232"/>
                <a14:m>
                  <m:oMath xmlns:m="http://schemas.openxmlformats.org/officeDocument/2006/math">
                    <m:r>
                      <a:rPr lang="en-US" altLang="zh-CN" sz="24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400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𝑒𝑐𝑜𝑣𝑒𝑟𝑒𝑑</m:t>
                    </m:r>
                  </m:oMath>
                </a14:m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algn="ctr" defTabSz="914232"/>
                <a:r>
                  <a:rPr lang="en-US" altLang="zh-CN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96.31 %</a:t>
                </a:r>
              </a:p>
              <a:p>
                <a:pPr algn="ctr" defTabSz="914232"/>
                <a:endParaRPr lang="en-US" altLang="zh-CN" sz="240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矩形 50">
                <a:extLst>
                  <a:ext uri="{FF2B5EF4-FFF2-40B4-BE49-F238E27FC236}">
                    <a16:creationId xmlns:a16="http://schemas.microsoft.com/office/drawing/2014/main" id="{EB838C98-0D73-4332-A920-D0B189451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65" y="3487311"/>
                <a:ext cx="1562422" cy="2140383"/>
              </a:xfrm>
              <a:prstGeom prst="rect">
                <a:avLst/>
              </a:prstGeom>
              <a:blipFill>
                <a:blip r:embed="rId18"/>
                <a:stretch>
                  <a:fillRect l="-3488" r="-4264" b="-25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8" descr="thumb image">
            <a:extLst>
              <a:ext uri="{FF2B5EF4-FFF2-40B4-BE49-F238E27FC236}">
                <a16:creationId xmlns:a16="http://schemas.microsoft.com/office/drawing/2014/main" id="{DA69851A-0EF9-4043-A938-9F71F797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390" y="3616109"/>
            <a:ext cx="1092427" cy="10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56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91"/>
    </mc:Choice>
    <mc:Fallback xmlns="">
      <p:transition spd="slow" advTm="66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2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2|2.4|1.4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2|5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438</Words>
  <Application>Microsoft Office PowerPoint</Application>
  <PresentationFormat>On-screen Show (4:3)</PresentationFormat>
  <Paragraphs>166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Muneeb Tahir</dc:creator>
  <cp:lastModifiedBy>Muneeb Tahir</cp:lastModifiedBy>
  <cp:revision>224</cp:revision>
  <dcterms:created xsi:type="dcterms:W3CDTF">2019-12-09T06:11:06Z</dcterms:created>
  <dcterms:modified xsi:type="dcterms:W3CDTF">2019-12-18T17:49:50Z</dcterms:modified>
</cp:coreProperties>
</file>