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6" roundtripDataSignature="AMtx7mjr2MmfaZ5mE3KlpbJPGtUdo6n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.dat files </a:t>
            </a:r>
            <a:endParaRPr/>
          </a:p>
        </p:txBody>
      </p:sp>
      <p:sp>
        <p:nvSpPr>
          <p:cNvPr id="165" name="Google Shape;16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2107e768ca_9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2107e768ca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5" name="Google Shape;25;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22"/>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2"/>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23"/>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3"/>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23"/>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
        <p:nvSpPr>
          <p:cNvPr id="103" name="Google Shape;103;p23"/>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AU" sz="8000">
                <a:solidFill>
                  <a:srgbClr val="9CA0D3"/>
                </a:solidFill>
                <a:latin typeface="Arial"/>
                <a:ea typeface="Arial"/>
                <a:cs typeface="Arial"/>
                <a:sym typeface="Arial"/>
              </a:rPr>
              <a:t>“</a:t>
            </a:r>
            <a:endParaRPr/>
          </a:p>
        </p:txBody>
      </p:sp>
      <p:sp>
        <p:nvSpPr>
          <p:cNvPr id="104" name="Google Shape;104;p23"/>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AU" sz="8000">
                <a:solidFill>
                  <a:srgbClr val="9CA0D3"/>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24"/>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4"/>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25"/>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2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
        <p:nvSpPr>
          <p:cNvPr id="118" name="Google Shape;118;p25"/>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AU" sz="8000">
                <a:solidFill>
                  <a:srgbClr val="9CA0D3"/>
                </a:solidFill>
                <a:latin typeface="Arial"/>
                <a:ea typeface="Arial"/>
                <a:cs typeface="Arial"/>
                <a:sym typeface="Arial"/>
              </a:rPr>
              <a:t>“</a:t>
            </a:r>
            <a:endParaRPr/>
          </a:p>
        </p:txBody>
      </p:sp>
      <p:sp>
        <p:nvSpPr>
          <p:cNvPr id="119" name="Google Shape;119;p25"/>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AU" sz="8000">
                <a:solidFill>
                  <a:srgbClr val="9CA0D3"/>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26"/>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6"/>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26"/>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2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7"/>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28"/>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8"/>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8" name="Shape 28"/>
        <p:cNvGrpSpPr/>
        <p:nvPr/>
      </p:nvGrpSpPr>
      <p:grpSpPr>
        <a:xfrm>
          <a:off x="0" y="0"/>
          <a:ext cx="0" cy="0"/>
          <a:chOff x="0" y="0"/>
          <a:chExt cx="0" cy="0"/>
        </a:xfrm>
      </p:grpSpPr>
      <p:grpSp>
        <p:nvGrpSpPr>
          <p:cNvPr id="29" name="Google Shape;29;p14"/>
          <p:cNvGrpSpPr/>
          <p:nvPr/>
        </p:nvGrpSpPr>
        <p:grpSpPr>
          <a:xfrm>
            <a:off x="0" y="-8467"/>
            <a:ext cx="12192000" cy="6866467"/>
            <a:chOff x="0" y="-8467"/>
            <a:chExt cx="12192000" cy="6866467"/>
          </a:xfrm>
        </p:grpSpPr>
        <p:sp>
          <p:nvSpPr>
            <p:cNvPr id="30" name="Google Shape;30;p14"/>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31" name="Google Shape;31;p14"/>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32" name="Google Shape;32;p14"/>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33" name="Google Shape;33;p1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4" name="Google Shape;34;p1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5" name="Google Shape;35;p14"/>
            <p:cNvSpPr/>
            <p:nvPr/>
          </p:nvSpPr>
          <p:spPr>
            <a:xfrm>
              <a:off x="8932333" y="3048000"/>
              <a:ext cx="3259667" cy="3810000"/>
            </a:xfrm>
            <a:prstGeom prst="triangle">
              <a:avLst>
                <a:gd fmla="val 100000" name="adj"/>
              </a:avLst>
            </a:prstGeom>
            <a:solidFill>
              <a:srgbClr val="3E458E">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E458E">
                <a:alpha val="49803"/>
              </a:srgbClr>
            </a:solidFill>
            <a:ln>
              <a:noFill/>
            </a:ln>
          </p:spPr>
        </p:sp>
        <p:sp>
          <p:nvSpPr>
            <p:cNvPr id="37" name="Google Shape;37;p1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8" name="Google Shape;38;p1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8497C8">
                <a:alpha val="80000"/>
              </a:srgbClr>
            </a:solidFill>
            <a:ln>
              <a:noFill/>
            </a:ln>
          </p:spPr>
        </p:sp>
        <p:sp>
          <p:nvSpPr>
            <p:cNvPr id="39" name="Google Shape;39;p14"/>
            <p:cNvSpPr/>
            <p:nvPr/>
          </p:nvSpPr>
          <p:spPr>
            <a:xfrm>
              <a:off x="10371666" y="3589867"/>
              <a:ext cx="1817159" cy="3268133"/>
            </a:xfrm>
            <a:prstGeom prst="triangle">
              <a:avLst>
                <a:gd fmla="val 100000" name="adj"/>
              </a:avLst>
            </a:prstGeom>
            <a:solidFill>
              <a:srgbClr val="3E458E">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14"/>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4"/>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2" name="Google Shape;42;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15"/>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16"/>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17"/>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17"/>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17"/>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20"/>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20"/>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21"/>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1"/>
          <p:cNvSpPr/>
          <p:nvPr>
            <p:ph idx="2" type="pic"/>
          </p:nvPr>
        </p:nvSpPr>
        <p:spPr>
          <a:xfrm>
            <a:off x="677334" y="609600"/>
            <a:ext cx="8596668" cy="3845718"/>
          </a:xfrm>
          <a:prstGeom prst="rect">
            <a:avLst/>
          </a:prstGeom>
          <a:noFill/>
          <a:ln>
            <a:noFill/>
          </a:ln>
        </p:spPr>
      </p:sp>
      <p:sp>
        <p:nvSpPr>
          <p:cNvPr id="86" name="Google Shape;86;p21"/>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
        <p:nvSpPr>
          <p:cNvPr id="89" name="Google Shape;89;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2"/>
          <p:cNvGrpSpPr/>
          <p:nvPr/>
        </p:nvGrpSpPr>
        <p:grpSpPr>
          <a:xfrm>
            <a:off x="0" y="-8467"/>
            <a:ext cx="12192000" cy="6866467"/>
            <a:chOff x="0" y="-8467"/>
            <a:chExt cx="12192000" cy="6866467"/>
          </a:xfrm>
        </p:grpSpPr>
        <p:cxnSp>
          <p:nvCxnSpPr>
            <p:cNvPr id="7" name="Google Shape;7;p12"/>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12"/>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1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1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2"/>
            <p:cNvSpPr/>
            <p:nvPr/>
          </p:nvSpPr>
          <p:spPr>
            <a:xfrm>
              <a:off x="8932333" y="3048000"/>
              <a:ext cx="3259667" cy="3810000"/>
            </a:xfrm>
            <a:prstGeom prst="triangle">
              <a:avLst>
                <a:gd fmla="val 100000" name="adj"/>
              </a:avLst>
            </a:prstGeom>
            <a:solidFill>
              <a:srgbClr val="3E458E">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E458E">
                <a:alpha val="49803"/>
              </a:srgbClr>
            </a:solidFill>
            <a:ln>
              <a:noFill/>
            </a:ln>
          </p:spPr>
        </p:sp>
        <p:sp>
          <p:nvSpPr>
            <p:cNvPr id="13" name="Google Shape;13;p1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1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8497C8">
                <a:alpha val="80000"/>
              </a:srgbClr>
            </a:solidFill>
            <a:ln>
              <a:noFill/>
            </a:ln>
          </p:spPr>
        </p:sp>
        <p:sp>
          <p:nvSpPr>
            <p:cNvPr id="15" name="Google Shape;15;p12"/>
            <p:cNvSpPr/>
            <p:nvPr/>
          </p:nvSpPr>
          <p:spPr>
            <a:xfrm>
              <a:off x="10371666" y="3589867"/>
              <a:ext cx="1817159" cy="3268133"/>
            </a:xfrm>
            <a:prstGeom prst="triangle">
              <a:avLst>
                <a:gd fmla="val 100000" name="adj"/>
              </a:avLst>
            </a:prstGeom>
            <a:solidFill>
              <a:srgbClr val="3E458E">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2"/>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valuation.property.nsw.gov.au/embed/propertySalesInform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descr="An abstract design with lines and financial symbols" id="143" name="Google Shape;143;p1"/>
          <p:cNvPicPr preferRelativeResize="0"/>
          <p:nvPr/>
        </p:nvPicPr>
        <p:blipFill rotWithShape="1">
          <a:blip r:embed="rId3">
            <a:alphaModFix/>
          </a:blip>
          <a:srcRect b="4321" l="0" r="0" t="11108"/>
          <a:stretch/>
        </p:blipFill>
        <p:spPr>
          <a:xfrm>
            <a:off x="0" y="1282"/>
            <a:ext cx="12190476" cy="6856718"/>
          </a:xfrm>
          <a:prstGeom prst="rect">
            <a:avLst/>
          </a:prstGeom>
          <a:noFill/>
          <a:ln>
            <a:noFill/>
          </a:ln>
        </p:spPr>
      </p:pic>
      <p:sp>
        <p:nvSpPr>
          <p:cNvPr id="144" name="Google Shape;144;p1"/>
          <p:cNvSpPr/>
          <p:nvPr/>
        </p:nvSpPr>
        <p:spPr>
          <a:xfrm rot="-5400000">
            <a:off x="4663480" y="-554696"/>
            <a:ext cx="2863516" cy="12190476"/>
          </a:xfrm>
          <a:prstGeom prst="rect">
            <a:avLst/>
          </a:prstGeom>
          <a:gradFill>
            <a:gsLst>
              <a:gs pos="0">
                <a:schemeClr val="lt1"/>
              </a:gs>
              <a:gs pos="37000">
                <a:schemeClr val="lt1"/>
              </a:gs>
              <a:gs pos="58000">
                <a:srgbClr val="FFFFFF">
                  <a:alpha val="89803"/>
                </a:srgbClr>
              </a:gs>
              <a:gs pos="68000">
                <a:srgbClr val="FFFFFF">
                  <a:alpha val="74901"/>
                </a:srgbClr>
              </a:gs>
              <a:gs pos="77000">
                <a:srgbClr val="FFFFFF">
                  <a:alpha val="54901"/>
                </a:srgbClr>
              </a:gs>
              <a:gs pos="93000">
                <a:srgbClr val="FFFFFF">
                  <a:alpha val="0"/>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45" name="Google Shape;145;p1"/>
          <p:cNvSpPr/>
          <p:nvPr/>
        </p:nvSpPr>
        <p:spPr>
          <a:xfrm>
            <a:off x="2579384" y="4797993"/>
            <a:ext cx="6669000" cy="1323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AU" sz="6000" u="none" cap="none" strike="noStrike">
                <a:solidFill>
                  <a:schemeClr val="accent1"/>
                </a:solidFill>
                <a:latin typeface="Arial"/>
                <a:ea typeface="Arial"/>
                <a:cs typeface="Arial"/>
                <a:sym typeface="Arial"/>
              </a:rPr>
              <a:t>T.R.E.N.D.</a:t>
            </a:r>
            <a:br>
              <a:rPr b="1" i="0" lang="en-AU" sz="6000" u="none" cap="none" strike="noStrike">
                <a:solidFill>
                  <a:schemeClr val="accent1"/>
                </a:solidFill>
                <a:latin typeface="Arial"/>
                <a:ea typeface="Arial"/>
                <a:cs typeface="Arial"/>
                <a:sym typeface="Arial"/>
              </a:rPr>
            </a:br>
            <a:r>
              <a:rPr b="1" i="0" lang="en-AU" sz="2000" u="none" cap="none" strike="noStrike">
                <a:solidFill>
                  <a:schemeClr val="accent1"/>
                </a:solidFill>
                <a:latin typeface="Arial"/>
                <a:ea typeface="Arial"/>
                <a:cs typeface="Arial"/>
                <a:sym typeface="Arial"/>
              </a:rPr>
              <a:t>Tracking Real Estate and Neighbourhood Data (NSW)</a:t>
            </a:r>
            <a:endParaRPr b="1" i="0" sz="2000" u="none" cap="none" strike="noStrike">
              <a:solidFill>
                <a:schemeClr val="accent1"/>
              </a:solidFill>
              <a:latin typeface="Arial"/>
              <a:ea typeface="Arial"/>
              <a:cs typeface="Arial"/>
              <a:sym typeface="Arial"/>
            </a:endParaRPr>
          </a:p>
        </p:txBody>
      </p:sp>
      <p:sp>
        <p:nvSpPr>
          <p:cNvPr id="146" name="Google Shape;146;p1"/>
          <p:cNvSpPr txBox="1"/>
          <p:nvPr/>
        </p:nvSpPr>
        <p:spPr>
          <a:xfrm>
            <a:off x="2809667" y="6255157"/>
            <a:ext cx="6866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AU" sz="1800" u="none" cap="none" strike="noStrike">
                <a:solidFill>
                  <a:schemeClr val="accent1"/>
                </a:solidFill>
                <a:latin typeface="Calibri"/>
                <a:ea typeface="Calibri"/>
                <a:cs typeface="Calibri"/>
                <a:sym typeface="Calibri"/>
              </a:rPr>
              <a:t>PROJECT 3 | Rajani Muttumula , Natasha Elliott, Lishi Cai, Michael Luc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6"/>
          <p:cNvSpPr/>
          <p:nvPr/>
        </p:nvSpPr>
        <p:spPr>
          <a:xfrm>
            <a:off x="476400" y="434375"/>
            <a:ext cx="11715600" cy="673500"/>
          </a:xfrm>
          <a:prstGeom prst="rect">
            <a:avLst/>
          </a:prstGeom>
          <a:solidFill>
            <a:srgbClr val="C7CFF9">
              <a:alpha val="63921"/>
            </a:srgbClr>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1" name="Google Shape;231;p6"/>
          <p:cNvSpPr txBox="1"/>
          <p:nvPr>
            <p:ph type="title"/>
          </p:nvPr>
        </p:nvSpPr>
        <p:spPr>
          <a:xfrm>
            <a:off x="610659" y="460175"/>
            <a:ext cx="8596668" cy="647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Arial"/>
              <a:buNone/>
            </a:pPr>
            <a:r>
              <a:rPr b="1" lang="en-AU">
                <a:latin typeface="Arial"/>
                <a:ea typeface="Arial"/>
                <a:cs typeface="Arial"/>
                <a:sym typeface="Arial"/>
              </a:rPr>
              <a:t>ETHICAL CONSIDERATIONS</a:t>
            </a:r>
            <a:endParaRPr/>
          </a:p>
        </p:txBody>
      </p:sp>
      <p:sp>
        <p:nvSpPr>
          <p:cNvPr id="232" name="Google Shape;232;p6"/>
          <p:cNvSpPr txBox="1"/>
          <p:nvPr>
            <p:ph idx="1" type="body"/>
          </p:nvPr>
        </p:nvSpPr>
        <p:spPr>
          <a:xfrm>
            <a:off x="476400" y="1524962"/>
            <a:ext cx="6624600" cy="5006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AU" sz="1200">
                <a:solidFill>
                  <a:srgbClr val="3F3F3F"/>
                </a:solidFill>
                <a:latin typeface="Arial"/>
                <a:ea typeface="Arial"/>
                <a:cs typeface="Arial"/>
                <a:sym typeface="Arial"/>
              </a:rPr>
              <a:t>The original dataset was sourced from the NSW Valuer General's website and is made available under the </a:t>
            </a:r>
            <a:r>
              <a:rPr b="1" lang="en-AU" sz="1200">
                <a:solidFill>
                  <a:srgbClr val="3F3F3F"/>
                </a:solidFill>
                <a:latin typeface="Arial"/>
                <a:ea typeface="Arial"/>
                <a:cs typeface="Arial"/>
                <a:sym typeface="Arial"/>
              </a:rPr>
              <a:t>Creative Commons BY-NC-ND 4.0 license</a:t>
            </a:r>
            <a:r>
              <a:rPr lang="en-AU" sz="1200">
                <a:solidFill>
                  <a:srgbClr val="3F3F3F"/>
                </a:solidFill>
                <a:latin typeface="Arial"/>
                <a:ea typeface="Arial"/>
                <a:cs typeface="Arial"/>
                <a:sym typeface="Arial"/>
              </a:rPr>
              <a:t>. This means the data cannot be used for commercial purposes. While we performed data cleaning and editing to prepare it for analysis, no significant changes were made to the underlying data.</a:t>
            </a:r>
            <a:endParaRPr sz="1200">
              <a:solidFill>
                <a:srgbClr val="3F3F3F"/>
              </a:solidFill>
              <a:latin typeface="Arial"/>
              <a:ea typeface="Arial"/>
              <a:cs typeface="Arial"/>
              <a:sym typeface="Arial"/>
            </a:endParaRPr>
          </a:p>
          <a:p>
            <a:pPr indent="0" lvl="0" marL="0" rtl="0" algn="l">
              <a:lnSpc>
                <a:spcPct val="115000"/>
              </a:lnSpc>
              <a:spcBef>
                <a:spcPts val="1200"/>
              </a:spcBef>
              <a:spcAft>
                <a:spcPts val="0"/>
              </a:spcAft>
              <a:buNone/>
            </a:pPr>
            <a:r>
              <a:rPr lang="en-AU" sz="1200">
                <a:solidFill>
                  <a:srgbClr val="3F3F3F"/>
                </a:solidFill>
                <a:latin typeface="Arial"/>
                <a:ea typeface="Arial"/>
                <a:cs typeface="Arial"/>
                <a:sym typeface="Arial"/>
              </a:rPr>
              <a:t>Given that our project involved data with potential intersections with personal information, we carefully considered the ethical implications of how we processed, stored, and analyzed the dataset.</a:t>
            </a:r>
            <a:endParaRPr sz="1200">
              <a:solidFill>
                <a:srgbClr val="3F3F3F"/>
              </a:solidFill>
              <a:latin typeface="Arial"/>
              <a:ea typeface="Arial"/>
              <a:cs typeface="Arial"/>
              <a:sym typeface="Arial"/>
            </a:endParaRPr>
          </a:p>
          <a:p>
            <a:pPr indent="-304800" lvl="0" marL="457200" rtl="0" algn="l">
              <a:lnSpc>
                <a:spcPct val="115000"/>
              </a:lnSpc>
              <a:spcBef>
                <a:spcPts val="1200"/>
              </a:spcBef>
              <a:spcAft>
                <a:spcPts val="0"/>
              </a:spcAft>
              <a:buClr>
                <a:srgbClr val="3F3F3F"/>
              </a:buClr>
              <a:buSzPts val="1200"/>
              <a:buFont typeface="Arial"/>
              <a:buAutoNum type="arabicPeriod"/>
            </a:pPr>
            <a:r>
              <a:rPr b="1" lang="en-AU" sz="1200">
                <a:solidFill>
                  <a:srgbClr val="3F3F3F"/>
                </a:solidFill>
                <a:latin typeface="Arial"/>
                <a:ea typeface="Arial"/>
                <a:cs typeface="Arial"/>
                <a:sym typeface="Arial"/>
              </a:rPr>
              <a:t>Protection of Lodger Information</a:t>
            </a:r>
            <a:r>
              <a:rPr lang="en-AU" sz="1200">
                <a:solidFill>
                  <a:srgbClr val="3F3F3F"/>
                </a:solidFill>
                <a:latin typeface="Arial"/>
                <a:ea typeface="Arial"/>
                <a:cs typeface="Arial"/>
                <a:sym typeface="Arial"/>
              </a:rPr>
              <a:t>:</a:t>
            </a:r>
            <a:br>
              <a:rPr lang="en-AU" sz="1200">
                <a:solidFill>
                  <a:srgbClr val="3F3F3F"/>
                </a:solidFill>
                <a:latin typeface="Arial"/>
                <a:ea typeface="Arial"/>
                <a:cs typeface="Arial"/>
                <a:sym typeface="Arial"/>
              </a:rPr>
            </a:br>
            <a:r>
              <a:rPr lang="en-AU" sz="1200">
                <a:solidFill>
                  <a:srgbClr val="3F3F3F"/>
                </a:solidFill>
                <a:latin typeface="Arial"/>
                <a:ea typeface="Arial"/>
                <a:cs typeface="Arial"/>
                <a:sym typeface="Arial"/>
              </a:rPr>
              <a:t>The dataset includes records under "Record Type 'D'," which relate to the person lodging the sale. Fortunately, the NSW Valuer General has already removed any personally identifiable information from these records before making them publicly available, ensuring compliance with Australian privacy laws.</a:t>
            </a:r>
            <a:endParaRPr sz="1200">
              <a:solidFill>
                <a:srgbClr val="3F3F3F"/>
              </a:solidFill>
              <a:latin typeface="Arial"/>
              <a:ea typeface="Arial"/>
              <a:cs typeface="Arial"/>
              <a:sym typeface="Arial"/>
            </a:endParaRPr>
          </a:p>
          <a:p>
            <a:pPr indent="-304800" lvl="0" marL="457200" rtl="0" algn="l">
              <a:lnSpc>
                <a:spcPct val="115000"/>
              </a:lnSpc>
              <a:spcBef>
                <a:spcPts val="0"/>
              </a:spcBef>
              <a:spcAft>
                <a:spcPts val="0"/>
              </a:spcAft>
              <a:buClr>
                <a:srgbClr val="3F3F3F"/>
              </a:buClr>
              <a:buSzPts val="1200"/>
              <a:buFont typeface="Arial"/>
              <a:buAutoNum type="arabicPeriod"/>
            </a:pPr>
            <a:r>
              <a:rPr b="1" lang="en-AU" sz="1200">
                <a:solidFill>
                  <a:srgbClr val="3F3F3F"/>
                </a:solidFill>
                <a:latin typeface="Arial"/>
                <a:ea typeface="Arial"/>
                <a:cs typeface="Arial"/>
                <a:sym typeface="Arial"/>
              </a:rPr>
              <a:t>Removal of Exact Addresses</a:t>
            </a:r>
            <a:r>
              <a:rPr lang="en-AU" sz="1200">
                <a:solidFill>
                  <a:srgbClr val="3F3F3F"/>
                </a:solidFill>
                <a:latin typeface="Arial"/>
                <a:ea typeface="Arial"/>
                <a:cs typeface="Arial"/>
                <a:sym typeface="Arial"/>
              </a:rPr>
              <a:t>:</a:t>
            </a:r>
            <a:br>
              <a:rPr lang="en-AU" sz="1200">
                <a:solidFill>
                  <a:srgbClr val="3F3F3F"/>
                </a:solidFill>
                <a:latin typeface="Arial"/>
                <a:ea typeface="Arial"/>
                <a:cs typeface="Arial"/>
                <a:sym typeface="Arial"/>
              </a:rPr>
            </a:br>
            <a:r>
              <a:rPr lang="en-AU" sz="1200">
                <a:solidFill>
                  <a:srgbClr val="3F3F3F"/>
                </a:solidFill>
                <a:latin typeface="Arial"/>
                <a:ea typeface="Arial"/>
                <a:cs typeface="Arial"/>
                <a:sym typeface="Arial"/>
              </a:rPr>
              <a:t>To further protect privacy, we took additional steps to remove exact street addresses from sales records (classified as "Record Type 'B'"). Since our focus was on analyzing broader suburb-level trends, this detailed address information was unnecessary for our analysis. By removing it, we reduced the risk of identifying private individuals through the data.</a:t>
            </a:r>
            <a:endParaRPr sz="1200">
              <a:solidFill>
                <a:srgbClr val="3F3F3F"/>
              </a:solidFill>
              <a:latin typeface="Arial"/>
              <a:ea typeface="Arial"/>
              <a:cs typeface="Arial"/>
              <a:sym typeface="Arial"/>
            </a:endParaRPr>
          </a:p>
          <a:p>
            <a:pPr indent="0" lvl="0" marL="342900" rtl="0" algn="l">
              <a:spcBef>
                <a:spcPts val="1200"/>
              </a:spcBef>
              <a:spcAft>
                <a:spcPts val="0"/>
              </a:spcAft>
              <a:buNone/>
            </a:pPr>
            <a:r>
              <a:t/>
            </a:r>
            <a:endParaRPr sz="1400">
              <a:latin typeface="Arial"/>
              <a:ea typeface="Arial"/>
              <a:cs typeface="Arial"/>
              <a:sym typeface="Arial"/>
            </a:endParaRPr>
          </a:p>
        </p:txBody>
      </p:sp>
      <p:pic>
        <p:nvPicPr>
          <p:cNvPr id="233" name="Google Shape;233;p6"/>
          <p:cNvPicPr preferRelativeResize="0"/>
          <p:nvPr/>
        </p:nvPicPr>
        <p:blipFill rotWithShape="1">
          <a:blip r:embed="rId3">
            <a:alphaModFix/>
          </a:blip>
          <a:srcRect b="0" l="0" r="0" t="0"/>
          <a:stretch/>
        </p:blipFill>
        <p:spPr>
          <a:xfrm>
            <a:off x="7571997" y="1632693"/>
            <a:ext cx="4410453" cy="47909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1"/>
          <p:cNvSpPr/>
          <p:nvPr/>
        </p:nvSpPr>
        <p:spPr>
          <a:xfrm>
            <a:off x="476400" y="434375"/>
            <a:ext cx="11715600" cy="673500"/>
          </a:xfrm>
          <a:prstGeom prst="rect">
            <a:avLst/>
          </a:prstGeom>
          <a:solidFill>
            <a:srgbClr val="C7CFF9">
              <a:alpha val="63921"/>
            </a:srgbClr>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9" name="Google Shape;239;p11"/>
          <p:cNvSpPr txBox="1"/>
          <p:nvPr>
            <p:ph type="title"/>
          </p:nvPr>
        </p:nvSpPr>
        <p:spPr>
          <a:xfrm>
            <a:off x="610659" y="460175"/>
            <a:ext cx="8596668" cy="647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Arial"/>
              <a:buNone/>
            </a:pPr>
            <a:r>
              <a:rPr b="1" lang="en-AU">
                <a:latin typeface="Arial"/>
                <a:ea typeface="Arial"/>
                <a:cs typeface="Arial"/>
                <a:sym typeface="Arial"/>
              </a:rPr>
              <a:t>SUMMARY</a:t>
            </a:r>
            <a:endParaRPr/>
          </a:p>
        </p:txBody>
      </p:sp>
      <p:sp>
        <p:nvSpPr>
          <p:cNvPr id="240" name="Google Shape;240;p11"/>
          <p:cNvSpPr txBox="1"/>
          <p:nvPr>
            <p:ph idx="1" type="body"/>
          </p:nvPr>
        </p:nvSpPr>
        <p:spPr>
          <a:xfrm>
            <a:off x="610575" y="1806575"/>
            <a:ext cx="8596800" cy="4626600"/>
          </a:xfrm>
          <a:prstGeom prst="rect">
            <a:avLst/>
          </a:prstGeom>
          <a:noFill/>
          <a:ln>
            <a:noFill/>
          </a:ln>
        </p:spPr>
        <p:txBody>
          <a:bodyPr anchorCtr="0" anchor="t" bIns="45700" lIns="91425" spcFirstLastPara="1" rIns="91425" wrap="square" tIns="45700">
            <a:noAutofit/>
          </a:bodyPr>
          <a:lstStyle/>
          <a:p>
            <a:pPr indent="-334010" lvl="0" marL="342900" rtl="0" algn="l">
              <a:lnSpc>
                <a:spcPct val="95000"/>
              </a:lnSpc>
              <a:spcBef>
                <a:spcPts val="1200"/>
              </a:spcBef>
              <a:spcAft>
                <a:spcPts val="0"/>
              </a:spcAft>
              <a:buSzPts val="1300"/>
              <a:buChar char="►"/>
            </a:pPr>
            <a:r>
              <a:rPr lang="en-AU" sz="1300">
                <a:solidFill>
                  <a:srgbClr val="3F3F3F"/>
                </a:solidFill>
                <a:latin typeface="Arial"/>
                <a:ea typeface="Arial"/>
                <a:cs typeface="Arial"/>
                <a:sym typeface="Arial"/>
              </a:rPr>
              <a:t>We analyzed NSW property housing data from 2021 to 2024. To efficiently handle the large dataset, we used </a:t>
            </a:r>
            <a:r>
              <a:rPr b="1" lang="en-AU" sz="1300">
                <a:solidFill>
                  <a:srgbClr val="3F3F3F"/>
                </a:solidFill>
                <a:latin typeface="Arial"/>
                <a:ea typeface="Arial"/>
                <a:cs typeface="Arial"/>
                <a:sym typeface="Arial"/>
              </a:rPr>
              <a:t>Polars</a:t>
            </a:r>
            <a:r>
              <a:rPr lang="en-AU" sz="1300">
                <a:solidFill>
                  <a:srgbClr val="3F3F3F"/>
                </a:solidFill>
                <a:latin typeface="Arial"/>
                <a:ea typeface="Arial"/>
                <a:cs typeface="Arial"/>
                <a:sym typeface="Arial"/>
              </a:rPr>
              <a:t> instead of </a:t>
            </a:r>
            <a:r>
              <a:rPr b="1" lang="en-AU" sz="1300">
                <a:solidFill>
                  <a:srgbClr val="3F3F3F"/>
                </a:solidFill>
                <a:latin typeface="Arial"/>
                <a:ea typeface="Arial"/>
                <a:cs typeface="Arial"/>
                <a:sym typeface="Arial"/>
              </a:rPr>
              <a:t>Pandas</a:t>
            </a:r>
            <a:r>
              <a:rPr lang="en-AU" sz="1300">
                <a:solidFill>
                  <a:srgbClr val="3F3F3F"/>
                </a:solidFill>
                <a:latin typeface="Arial"/>
                <a:ea typeface="Arial"/>
                <a:cs typeface="Arial"/>
                <a:sym typeface="Arial"/>
              </a:rPr>
              <a:t>, leveraging its lightweight and high-performance capabilities for data processing.</a:t>
            </a:r>
            <a:br>
              <a:rPr lang="en-AU" sz="1300">
                <a:solidFill>
                  <a:srgbClr val="3F3F3F"/>
                </a:solidFill>
                <a:latin typeface="Arial"/>
                <a:ea typeface="Arial"/>
                <a:cs typeface="Arial"/>
                <a:sym typeface="Arial"/>
              </a:rPr>
            </a:br>
            <a:br>
              <a:rPr lang="en-AU" sz="1300">
                <a:solidFill>
                  <a:srgbClr val="3F3F3F"/>
                </a:solidFill>
                <a:latin typeface="Arial"/>
                <a:ea typeface="Arial"/>
                <a:cs typeface="Arial"/>
                <a:sym typeface="Arial"/>
              </a:rPr>
            </a:br>
            <a:br>
              <a:rPr lang="en-AU" sz="1300">
                <a:solidFill>
                  <a:srgbClr val="3F3F3F"/>
                </a:solidFill>
                <a:latin typeface="Arial"/>
                <a:ea typeface="Arial"/>
                <a:cs typeface="Arial"/>
                <a:sym typeface="Arial"/>
              </a:rPr>
            </a:br>
            <a:endParaRPr sz="1300"/>
          </a:p>
          <a:p>
            <a:pPr indent="-334010" lvl="0" marL="342900" rtl="0" algn="l">
              <a:lnSpc>
                <a:spcPct val="95000"/>
              </a:lnSpc>
              <a:spcBef>
                <a:spcPts val="0"/>
              </a:spcBef>
              <a:spcAft>
                <a:spcPts val="0"/>
              </a:spcAft>
              <a:buSzPts val="1300"/>
              <a:buChar char="►"/>
            </a:pPr>
            <a:r>
              <a:rPr lang="en-AU" sz="1300">
                <a:solidFill>
                  <a:srgbClr val="3F3F3F"/>
                </a:solidFill>
                <a:latin typeface="Arial"/>
                <a:ea typeface="Arial"/>
                <a:cs typeface="Arial"/>
                <a:sym typeface="Arial"/>
              </a:rPr>
              <a:t>A streamlined </a:t>
            </a:r>
            <a:r>
              <a:rPr b="1" lang="en-AU" sz="1300">
                <a:solidFill>
                  <a:srgbClr val="3F3F3F"/>
                </a:solidFill>
                <a:latin typeface="Arial"/>
                <a:ea typeface="Arial"/>
                <a:cs typeface="Arial"/>
                <a:sym typeface="Arial"/>
              </a:rPr>
              <a:t>ETL pipeline</a:t>
            </a:r>
            <a:r>
              <a:rPr lang="en-AU" sz="1300">
                <a:solidFill>
                  <a:srgbClr val="3F3F3F"/>
                </a:solidFill>
                <a:latin typeface="Arial"/>
                <a:ea typeface="Arial"/>
                <a:cs typeface="Arial"/>
                <a:sym typeface="Arial"/>
              </a:rPr>
              <a:t> was created to transform and clean the dataset. This process involved filtering and sorting and cleaning the data within a Polars DataFrame to remove personal information and irrelevant entries, ensuring compliance with privacy requirements and focusing on meaningful insights.</a:t>
            </a:r>
            <a:br>
              <a:rPr lang="en-AU" sz="1300">
                <a:solidFill>
                  <a:srgbClr val="3F3F3F"/>
                </a:solidFill>
                <a:latin typeface="Arial"/>
                <a:ea typeface="Arial"/>
                <a:cs typeface="Arial"/>
                <a:sym typeface="Arial"/>
              </a:rPr>
            </a:br>
            <a:br>
              <a:rPr lang="en-AU" sz="1300">
                <a:solidFill>
                  <a:srgbClr val="3F3F3F"/>
                </a:solidFill>
                <a:latin typeface="Arial"/>
                <a:ea typeface="Arial"/>
                <a:cs typeface="Arial"/>
                <a:sym typeface="Arial"/>
              </a:rPr>
            </a:br>
            <a:br>
              <a:rPr lang="en-AU" sz="1300">
                <a:solidFill>
                  <a:srgbClr val="3F3F3F"/>
                </a:solidFill>
                <a:latin typeface="Arial"/>
                <a:ea typeface="Arial"/>
                <a:cs typeface="Arial"/>
                <a:sym typeface="Arial"/>
              </a:rPr>
            </a:br>
            <a:endParaRPr sz="1300">
              <a:solidFill>
                <a:srgbClr val="3F3F3F"/>
              </a:solidFill>
              <a:latin typeface="Arial"/>
              <a:ea typeface="Arial"/>
              <a:cs typeface="Arial"/>
              <a:sym typeface="Arial"/>
            </a:endParaRPr>
          </a:p>
          <a:p>
            <a:pPr indent="-334010" lvl="0" marL="342900" rtl="0" algn="l">
              <a:lnSpc>
                <a:spcPct val="95000"/>
              </a:lnSpc>
              <a:spcBef>
                <a:spcPts val="0"/>
              </a:spcBef>
              <a:spcAft>
                <a:spcPts val="0"/>
              </a:spcAft>
              <a:buClr>
                <a:schemeClr val="lt2"/>
              </a:buClr>
              <a:buSzPts val="1300"/>
              <a:buChar char="►"/>
            </a:pPr>
            <a:r>
              <a:rPr lang="en-AU" sz="1300">
                <a:solidFill>
                  <a:srgbClr val="3F3F3F"/>
                </a:solidFill>
                <a:latin typeface="Arial"/>
                <a:ea typeface="Arial"/>
                <a:cs typeface="Arial"/>
                <a:sym typeface="Arial"/>
              </a:rPr>
              <a:t>After cleaning, the Polars DataFrame was exported as a </a:t>
            </a:r>
            <a:r>
              <a:rPr b="1" lang="en-AU" sz="1300">
                <a:solidFill>
                  <a:srgbClr val="3F3F3F"/>
                </a:solidFill>
                <a:latin typeface="Arial"/>
                <a:ea typeface="Arial"/>
                <a:cs typeface="Arial"/>
                <a:sym typeface="Arial"/>
              </a:rPr>
              <a:t>CSV file</a:t>
            </a:r>
            <a:r>
              <a:rPr lang="en-AU" sz="1300">
                <a:solidFill>
                  <a:srgbClr val="3F3F3F"/>
                </a:solidFill>
                <a:latin typeface="Arial"/>
                <a:ea typeface="Arial"/>
                <a:cs typeface="Arial"/>
                <a:sym typeface="Arial"/>
              </a:rPr>
              <a:t> and imported into a </a:t>
            </a:r>
            <a:r>
              <a:rPr b="1" lang="en-AU" sz="1300">
                <a:solidFill>
                  <a:srgbClr val="3F3F3F"/>
                </a:solidFill>
                <a:latin typeface="Arial"/>
                <a:ea typeface="Arial"/>
                <a:cs typeface="Arial"/>
                <a:sym typeface="Arial"/>
              </a:rPr>
              <a:t>SQL database</a:t>
            </a:r>
            <a:r>
              <a:rPr lang="en-AU" sz="1300">
                <a:solidFill>
                  <a:srgbClr val="3F3F3F"/>
                </a:solidFill>
                <a:latin typeface="Arial"/>
                <a:ea typeface="Arial"/>
                <a:cs typeface="Arial"/>
                <a:sym typeface="Arial"/>
              </a:rPr>
              <a:t>, allowing for structured storage and querying.</a:t>
            </a:r>
            <a:br>
              <a:rPr lang="en-AU" sz="1300">
                <a:solidFill>
                  <a:srgbClr val="3F3F3F"/>
                </a:solidFill>
                <a:latin typeface="Arial"/>
                <a:ea typeface="Arial"/>
                <a:cs typeface="Arial"/>
                <a:sym typeface="Arial"/>
              </a:rPr>
            </a:br>
            <a:br>
              <a:rPr lang="en-AU" sz="1300">
                <a:solidFill>
                  <a:srgbClr val="3F3F3F"/>
                </a:solidFill>
                <a:latin typeface="Arial"/>
                <a:ea typeface="Arial"/>
                <a:cs typeface="Arial"/>
                <a:sym typeface="Arial"/>
              </a:rPr>
            </a:br>
            <a:br>
              <a:rPr lang="en-AU" sz="1300">
                <a:solidFill>
                  <a:srgbClr val="3F3F3F"/>
                </a:solidFill>
                <a:latin typeface="Arial"/>
                <a:ea typeface="Arial"/>
                <a:cs typeface="Arial"/>
                <a:sym typeface="Arial"/>
              </a:rPr>
            </a:br>
            <a:endParaRPr sz="1300"/>
          </a:p>
          <a:p>
            <a:pPr indent="-334010" lvl="0" marL="342900" rtl="0" algn="l">
              <a:lnSpc>
                <a:spcPct val="95000"/>
              </a:lnSpc>
              <a:spcBef>
                <a:spcPts val="0"/>
              </a:spcBef>
              <a:spcAft>
                <a:spcPts val="0"/>
              </a:spcAft>
              <a:buClr>
                <a:schemeClr val="lt2"/>
              </a:buClr>
              <a:buSzPts val="1300"/>
              <a:buChar char="►"/>
            </a:pPr>
            <a:r>
              <a:rPr lang="en-AU" sz="1300">
                <a:solidFill>
                  <a:srgbClr val="3F3F3F"/>
                </a:solidFill>
                <a:latin typeface="Arial"/>
                <a:ea typeface="Arial"/>
                <a:cs typeface="Arial"/>
                <a:sym typeface="Arial"/>
              </a:rPr>
              <a:t>To enhance accessibility, we developed and deployed a </a:t>
            </a:r>
            <a:r>
              <a:rPr b="1" lang="en-AU" sz="1300">
                <a:solidFill>
                  <a:srgbClr val="3F3F3F"/>
                </a:solidFill>
                <a:latin typeface="Arial"/>
                <a:ea typeface="Arial"/>
                <a:cs typeface="Arial"/>
                <a:sym typeface="Arial"/>
              </a:rPr>
              <a:t>Flask application</a:t>
            </a:r>
            <a:r>
              <a:rPr lang="en-AU" sz="1300">
                <a:solidFill>
                  <a:srgbClr val="3F3F3F"/>
                </a:solidFill>
                <a:latin typeface="Arial"/>
                <a:ea typeface="Arial"/>
                <a:cs typeface="Arial"/>
                <a:sym typeface="Arial"/>
              </a:rPr>
              <a:t>. The app interacts with the SQL database, providing a user-friendly interface for exploring the processed dataset.</a:t>
            </a:r>
            <a:endParaRPr sz="1300">
              <a:solidFill>
                <a:srgbClr val="3F3F3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
          <p:cNvSpPr/>
          <p:nvPr/>
        </p:nvSpPr>
        <p:spPr>
          <a:xfrm>
            <a:off x="476400" y="434375"/>
            <a:ext cx="11715600" cy="673500"/>
          </a:xfrm>
          <a:prstGeom prst="rect">
            <a:avLst/>
          </a:prstGeom>
          <a:solidFill>
            <a:srgbClr val="C7CFF9">
              <a:alpha val="63921"/>
            </a:srgbClr>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2" name="Google Shape;152;p2"/>
          <p:cNvSpPr txBox="1"/>
          <p:nvPr>
            <p:ph type="title"/>
          </p:nvPr>
        </p:nvSpPr>
        <p:spPr>
          <a:xfrm>
            <a:off x="610659" y="460175"/>
            <a:ext cx="8596668" cy="647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Arial"/>
              <a:buNone/>
            </a:pPr>
            <a:r>
              <a:rPr b="1" lang="en-AU">
                <a:latin typeface="Arial"/>
                <a:ea typeface="Arial"/>
                <a:cs typeface="Arial"/>
                <a:sym typeface="Arial"/>
              </a:rPr>
              <a:t>DATA AND RESEARCH</a:t>
            </a:r>
            <a:endParaRPr/>
          </a:p>
        </p:txBody>
      </p:sp>
      <p:sp>
        <p:nvSpPr>
          <p:cNvPr id="153" name="Google Shape;153;p2"/>
          <p:cNvSpPr txBox="1"/>
          <p:nvPr>
            <p:ph idx="1" type="body"/>
          </p:nvPr>
        </p:nvSpPr>
        <p:spPr>
          <a:xfrm>
            <a:off x="794987" y="1631949"/>
            <a:ext cx="8761412" cy="4425951"/>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80000"/>
              <a:buNone/>
            </a:pPr>
            <a:r>
              <a:rPr b="1" lang="en-AU" sz="2400">
                <a:solidFill>
                  <a:schemeClr val="accent1"/>
                </a:solidFill>
                <a:latin typeface="Arial"/>
                <a:ea typeface="Arial"/>
                <a:cs typeface="Arial"/>
                <a:sym typeface="Arial"/>
              </a:rPr>
              <a:t>Introduction</a:t>
            </a:r>
            <a:br>
              <a:rPr b="1" lang="en-AU" sz="2000">
                <a:solidFill>
                  <a:schemeClr val="accent1"/>
                </a:solidFill>
                <a:latin typeface="Arial"/>
                <a:ea typeface="Arial"/>
                <a:cs typeface="Arial"/>
                <a:sym typeface="Arial"/>
              </a:rPr>
            </a:br>
            <a:r>
              <a:rPr lang="en-AU" sz="2100">
                <a:latin typeface="Arial"/>
                <a:ea typeface="Arial"/>
                <a:cs typeface="Arial"/>
                <a:sym typeface="Arial"/>
              </a:rPr>
              <a:t>Our motivation was to research and compare housing prices across different localities throughout NSW. </a:t>
            </a:r>
            <a:r>
              <a:rPr b="0" i="0" lang="en-AU" sz="2100">
                <a:latin typeface="Arial"/>
                <a:ea typeface="Arial"/>
                <a:cs typeface="Arial"/>
                <a:sym typeface="Arial"/>
              </a:rPr>
              <a:t>To do so we have sourced data from the NSW Valuer General, which keeps historical records for property sales in the state, and which provides us with both pricing, location and settlement date data. We then took a slice of these records, and analysed the period of time between 2021 and 2024.</a:t>
            </a:r>
            <a:endParaRPr/>
          </a:p>
          <a:p>
            <a:pPr indent="0" lvl="0" marL="0" rtl="0" algn="l">
              <a:spcBef>
                <a:spcPts val="1000"/>
              </a:spcBef>
              <a:spcAft>
                <a:spcPts val="0"/>
              </a:spcAft>
              <a:buSzPct val="80000"/>
              <a:buNone/>
            </a:pPr>
            <a:br>
              <a:rPr b="1" lang="en-AU" sz="2400">
                <a:solidFill>
                  <a:schemeClr val="accent1"/>
                </a:solidFill>
                <a:latin typeface="Arial"/>
                <a:ea typeface="Arial"/>
                <a:cs typeface="Arial"/>
                <a:sym typeface="Arial"/>
              </a:rPr>
            </a:br>
            <a:r>
              <a:rPr b="1" lang="en-AU" sz="2400">
                <a:solidFill>
                  <a:schemeClr val="accent1"/>
                </a:solidFill>
                <a:latin typeface="Arial"/>
                <a:ea typeface="Arial"/>
                <a:cs typeface="Arial"/>
                <a:sym typeface="Arial"/>
              </a:rPr>
              <a:t>Datasource</a:t>
            </a:r>
            <a:br>
              <a:rPr b="1" lang="en-AU" sz="2400">
                <a:solidFill>
                  <a:schemeClr val="accent1"/>
                </a:solidFill>
                <a:latin typeface="Arial"/>
                <a:ea typeface="Arial"/>
                <a:cs typeface="Arial"/>
                <a:sym typeface="Arial"/>
              </a:rPr>
            </a:br>
            <a:r>
              <a:rPr lang="en-AU" sz="2100" u="sng">
                <a:solidFill>
                  <a:schemeClr val="hlink"/>
                </a:solidFill>
                <a:latin typeface="Arial"/>
                <a:ea typeface="Arial"/>
                <a:cs typeface="Arial"/>
                <a:sym typeface="Arial"/>
                <a:hlinkClick r:id="rId3"/>
              </a:rPr>
              <a:t>https://valuation.property.nsw.gov.au/embed/propertySalesInformation</a:t>
            </a:r>
            <a:r>
              <a:rPr lang="en-AU" sz="2100">
                <a:latin typeface="Arial"/>
                <a:ea typeface="Arial"/>
                <a:cs typeface="Arial"/>
                <a:sym typeface="Arial"/>
              </a:rPr>
              <a:t> </a:t>
            </a:r>
            <a:endParaRPr/>
          </a:p>
          <a:p>
            <a:pPr indent="0" lvl="0" marL="0" rtl="0" algn="l">
              <a:spcBef>
                <a:spcPts val="1000"/>
              </a:spcBef>
              <a:spcAft>
                <a:spcPts val="0"/>
              </a:spcAft>
              <a:buSzPct val="80000"/>
              <a:buNone/>
            </a:pPr>
            <a:r>
              <a:t/>
            </a:r>
            <a:endParaRPr b="1" sz="2400">
              <a:solidFill>
                <a:schemeClr val="accent1"/>
              </a:solidFill>
              <a:latin typeface="Arial"/>
              <a:ea typeface="Arial"/>
              <a:cs typeface="Arial"/>
              <a:sym typeface="Arial"/>
            </a:endParaRPr>
          </a:p>
          <a:p>
            <a:pPr indent="0" lvl="0" marL="0" rtl="0" algn="l">
              <a:spcBef>
                <a:spcPts val="1000"/>
              </a:spcBef>
              <a:spcAft>
                <a:spcPts val="0"/>
              </a:spcAft>
              <a:buSzPct val="80000"/>
              <a:buNone/>
            </a:pPr>
            <a:r>
              <a:rPr b="1" lang="en-AU" sz="2400">
                <a:solidFill>
                  <a:schemeClr val="accent1"/>
                </a:solidFill>
                <a:latin typeface="Arial"/>
                <a:ea typeface="Arial"/>
                <a:cs typeface="Arial"/>
                <a:sym typeface="Arial"/>
              </a:rPr>
              <a:t>Methods</a:t>
            </a:r>
            <a:br>
              <a:rPr lang="en-AU" sz="2100">
                <a:latin typeface="Arial"/>
                <a:ea typeface="Arial"/>
                <a:cs typeface="Arial"/>
                <a:sym typeface="Arial"/>
              </a:rPr>
            </a:br>
            <a:r>
              <a:rPr lang="en-AU" sz="2100">
                <a:latin typeface="Arial"/>
                <a:ea typeface="Arial"/>
                <a:cs typeface="Arial"/>
                <a:sym typeface="Arial"/>
              </a:rPr>
              <a:t>ETL: Data storage and retrieval</a:t>
            </a:r>
            <a:br>
              <a:rPr lang="en-AU" sz="2100">
                <a:latin typeface="Arial"/>
                <a:ea typeface="Arial"/>
                <a:cs typeface="Arial"/>
                <a:sym typeface="Arial"/>
              </a:rPr>
            </a:br>
            <a:r>
              <a:rPr lang="en-AU" sz="2100">
                <a:latin typeface="Arial"/>
                <a:ea typeface="Arial"/>
                <a:cs typeface="Arial"/>
                <a:sym typeface="Arial"/>
              </a:rPr>
              <a:t>	-Python: Polars, Flask, and glob</a:t>
            </a:r>
            <a:br>
              <a:rPr lang="en-AU" sz="2100">
                <a:latin typeface="Arial"/>
                <a:ea typeface="Arial"/>
                <a:cs typeface="Arial"/>
                <a:sym typeface="Arial"/>
              </a:rPr>
            </a:br>
            <a:r>
              <a:rPr lang="en-AU" sz="2100">
                <a:latin typeface="Arial"/>
                <a:ea typeface="Arial"/>
                <a:cs typeface="Arial"/>
                <a:sym typeface="Arial"/>
              </a:rPr>
              <a:t>	-SQL</a:t>
            </a:r>
            <a:endParaRPr/>
          </a:p>
          <a:p>
            <a:pPr indent="0" lvl="0" marL="0" rtl="0" algn="l">
              <a:spcBef>
                <a:spcPts val="1000"/>
              </a:spcBef>
              <a:spcAft>
                <a:spcPts val="0"/>
              </a:spcAft>
              <a:buSzPct val="79999"/>
              <a:buNone/>
            </a:pPr>
            <a:r>
              <a:t/>
            </a:r>
            <a:endParaRPr/>
          </a:p>
          <a:p>
            <a:pPr indent="0" lvl="0" marL="0" rtl="0" algn="l">
              <a:spcBef>
                <a:spcPts val="1000"/>
              </a:spcBef>
              <a:spcAft>
                <a:spcPts val="0"/>
              </a:spcAft>
              <a:buSzPct val="79999"/>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
          <p:cNvSpPr/>
          <p:nvPr/>
        </p:nvSpPr>
        <p:spPr>
          <a:xfrm>
            <a:off x="476400" y="434375"/>
            <a:ext cx="11715600" cy="673500"/>
          </a:xfrm>
          <a:prstGeom prst="rect">
            <a:avLst/>
          </a:prstGeom>
          <a:solidFill>
            <a:srgbClr val="C7CFF9">
              <a:alpha val="63921"/>
            </a:srgbClr>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3"/>
          <p:cNvSpPr txBox="1"/>
          <p:nvPr>
            <p:ph type="title"/>
          </p:nvPr>
        </p:nvSpPr>
        <p:spPr>
          <a:xfrm>
            <a:off x="610659" y="460175"/>
            <a:ext cx="8596668" cy="647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Arial"/>
              <a:buNone/>
            </a:pPr>
            <a:r>
              <a:rPr b="1" lang="en-AU">
                <a:latin typeface="Arial"/>
                <a:ea typeface="Arial"/>
                <a:cs typeface="Arial"/>
                <a:sym typeface="Arial"/>
              </a:rPr>
              <a:t>POLA.RS VS PANDAS</a:t>
            </a:r>
            <a:endParaRPr/>
          </a:p>
        </p:txBody>
      </p:sp>
      <p:sp>
        <p:nvSpPr>
          <p:cNvPr id="160" name="Google Shape;160;p3"/>
          <p:cNvSpPr txBox="1"/>
          <p:nvPr>
            <p:ph idx="1" type="body"/>
          </p:nvPr>
        </p:nvSpPr>
        <p:spPr>
          <a:xfrm>
            <a:off x="432775" y="1568900"/>
            <a:ext cx="9149100" cy="2087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b="0" i="0" lang="en-AU" sz="1600">
                <a:latin typeface="Arial"/>
                <a:ea typeface="Arial"/>
                <a:cs typeface="Arial"/>
                <a:sym typeface="Arial"/>
              </a:rPr>
              <a:t>After researching the many Data Engineering libraries available to us, our team settled on replacing Pandas with Polars. Polars is an open-source library for data manipulation, and is known for being one of the fastest data processing solutions available. </a:t>
            </a:r>
            <a:endParaRPr sz="1600"/>
          </a:p>
          <a:p>
            <a:pPr indent="-342900" lvl="0" marL="342900" rtl="0" algn="l">
              <a:spcBef>
                <a:spcPts val="1000"/>
              </a:spcBef>
              <a:spcAft>
                <a:spcPts val="0"/>
              </a:spcAft>
              <a:buSzPts val="1600"/>
              <a:buChar char="►"/>
            </a:pPr>
            <a:r>
              <a:rPr b="0" i="0" lang="en-AU" sz="1600">
                <a:latin typeface="Arial"/>
                <a:ea typeface="Arial"/>
                <a:cs typeface="Arial"/>
                <a:sym typeface="Arial"/>
              </a:rPr>
              <a:t>Polars required us to learn a new set of syntax, and to adapt our current Pandas knowledge to a new, but similar framework. Polars and Pandas both use dataframes, meaning that while we had to learn new ways to call the same functions, once we could figure those out we could model the ETL pipeline similarly to our past Pandas work.</a:t>
            </a:r>
            <a:endParaRPr b="0" i="0" sz="1600">
              <a:latin typeface="Arial"/>
              <a:ea typeface="Arial"/>
              <a:cs typeface="Arial"/>
              <a:sym typeface="Arial"/>
            </a:endParaRPr>
          </a:p>
        </p:txBody>
      </p:sp>
      <p:sp>
        <p:nvSpPr>
          <p:cNvPr id="161" name="Google Shape;161;p3"/>
          <p:cNvSpPr txBox="1"/>
          <p:nvPr/>
        </p:nvSpPr>
        <p:spPr>
          <a:xfrm>
            <a:off x="432775" y="3656300"/>
            <a:ext cx="4567500" cy="28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AU" sz="1800">
                <a:solidFill>
                  <a:schemeClr val="lt2"/>
                </a:solidFill>
              </a:rPr>
              <a:t>Pros</a:t>
            </a:r>
            <a:endParaRPr b="1" sz="1800">
              <a:solidFill>
                <a:schemeClr val="lt2"/>
              </a:solidFill>
            </a:endParaRPr>
          </a:p>
          <a:p>
            <a:pPr indent="-317500" lvl="0" marL="457200" rtl="0" algn="l">
              <a:lnSpc>
                <a:spcPct val="115000"/>
              </a:lnSpc>
              <a:spcBef>
                <a:spcPts val="1200"/>
              </a:spcBef>
              <a:spcAft>
                <a:spcPts val="0"/>
              </a:spcAft>
              <a:buClr>
                <a:srgbClr val="3F3F3F"/>
              </a:buClr>
              <a:buSzPts val="1400"/>
              <a:buAutoNum type="arabicPeriod"/>
            </a:pPr>
            <a:r>
              <a:rPr b="1" lang="en-AU">
                <a:solidFill>
                  <a:srgbClr val="3F3F3F"/>
                </a:solidFill>
              </a:rPr>
              <a:t>Speed</a:t>
            </a:r>
            <a:r>
              <a:rPr lang="en-AU">
                <a:solidFill>
                  <a:srgbClr val="3F3F3F"/>
                </a:solidFill>
              </a:rPr>
              <a:t>: Extremely fast due to Rust implementation and multi-threading.</a:t>
            </a:r>
            <a:endParaRPr>
              <a:solidFill>
                <a:srgbClr val="3F3F3F"/>
              </a:solidFill>
            </a:endParaRPr>
          </a:p>
          <a:p>
            <a:pPr indent="-317500" lvl="0" marL="457200" rtl="0" algn="l">
              <a:lnSpc>
                <a:spcPct val="115000"/>
              </a:lnSpc>
              <a:spcBef>
                <a:spcPts val="0"/>
              </a:spcBef>
              <a:spcAft>
                <a:spcPts val="0"/>
              </a:spcAft>
              <a:buClr>
                <a:srgbClr val="3F3F3F"/>
              </a:buClr>
              <a:buSzPts val="1400"/>
              <a:buAutoNum type="arabicPeriod"/>
            </a:pPr>
            <a:r>
              <a:rPr b="1" lang="en-AU">
                <a:solidFill>
                  <a:srgbClr val="3F3F3F"/>
                </a:solidFill>
              </a:rPr>
              <a:t>Memory Efficiency</a:t>
            </a:r>
            <a:r>
              <a:rPr lang="en-AU">
                <a:solidFill>
                  <a:srgbClr val="3F3F3F"/>
                </a:solidFill>
              </a:rPr>
              <a:t>: Lazy evaluation minimizes memory usage.</a:t>
            </a:r>
            <a:endParaRPr>
              <a:solidFill>
                <a:srgbClr val="3F3F3F"/>
              </a:solidFill>
            </a:endParaRPr>
          </a:p>
          <a:p>
            <a:pPr indent="-317500" lvl="0" marL="457200" rtl="0" algn="l">
              <a:lnSpc>
                <a:spcPct val="115000"/>
              </a:lnSpc>
              <a:spcBef>
                <a:spcPts val="0"/>
              </a:spcBef>
              <a:spcAft>
                <a:spcPts val="0"/>
              </a:spcAft>
              <a:buClr>
                <a:srgbClr val="3F3F3F"/>
              </a:buClr>
              <a:buSzPts val="1400"/>
              <a:buAutoNum type="arabicPeriod"/>
            </a:pPr>
            <a:r>
              <a:rPr b="1" lang="en-AU">
                <a:solidFill>
                  <a:srgbClr val="3F3F3F"/>
                </a:solidFill>
              </a:rPr>
              <a:t>Handles Large Datasets</a:t>
            </a:r>
            <a:r>
              <a:rPr lang="en-AU">
                <a:solidFill>
                  <a:srgbClr val="3F3F3F"/>
                </a:solidFill>
              </a:rPr>
              <a:t>: Works with datasets larger than RAM via out-of-core computation.</a:t>
            </a:r>
            <a:endParaRPr>
              <a:solidFill>
                <a:srgbClr val="3F3F3F"/>
              </a:solidFill>
            </a:endParaRPr>
          </a:p>
          <a:p>
            <a:pPr indent="-317500" lvl="0" marL="457200" rtl="0" algn="l">
              <a:lnSpc>
                <a:spcPct val="115000"/>
              </a:lnSpc>
              <a:spcBef>
                <a:spcPts val="0"/>
              </a:spcBef>
              <a:spcAft>
                <a:spcPts val="0"/>
              </a:spcAft>
              <a:buClr>
                <a:srgbClr val="3F3F3F"/>
              </a:buClr>
              <a:buSzPts val="1400"/>
              <a:buAutoNum type="arabicPeriod"/>
            </a:pPr>
            <a:r>
              <a:rPr b="1" lang="en-AU">
                <a:solidFill>
                  <a:srgbClr val="3F3F3F"/>
                </a:solidFill>
              </a:rPr>
              <a:t>Immutable DataFrames</a:t>
            </a:r>
            <a:r>
              <a:rPr lang="en-AU">
                <a:solidFill>
                  <a:srgbClr val="3F3F3F"/>
                </a:solidFill>
              </a:rPr>
              <a:t>: Avoids side effects, making debugging easier.</a:t>
            </a:r>
            <a:endParaRPr>
              <a:solidFill>
                <a:srgbClr val="3F3F3F"/>
              </a:solidFill>
            </a:endParaRPr>
          </a:p>
          <a:p>
            <a:pPr indent="-317500" lvl="0" marL="457200" rtl="0" algn="l">
              <a:lnSpc>
                <a:spcPct val="115000"/>
              </a:lnSpc>
              <a:spcBef>
                <a:spcPts val="0"/>
              </a:spcBef>
              <a:spcAft>
                <a:spcPts val="0"/>
              </a:spcAft>
              <a:buClr>
                <a:srgbClr val="3F3F3F"/>
              </a:buClr>
              <a:buSzPts val="1400"/>
              <a:buAutoNum type="arabicPeriod"/>
            </a:pPr>
            <a:r>
              <a:rPr b="1" lang="en-AU">
                <a:solidFill>
                  <a:srgbClr val="3F3F3F"/>
                </a:solidFill>
              </a:rPr>
              <a:t>Supports Popular Formats</a:t>
            </a:r>
            <a:r>
              <a:rPr lang="en-AU">
                <a:solidFill>
                  <a:srgbClr val="3F3F3F"/>
                </a:solidFill>
              </a:rPr>
              <a:t>: Efficient reading/writing of CSV, DAT, and JSON.</a:t>
            </a:r>
            <a:endParaRPr>
              <a:solidFill>
                <a:srgbClr val="3F3F3F"/>
              </a:solidFill>
            </a:endParaRPr>
          </a:p>
          <a:p>
            <a:pPr indent="0" lvl="0" marL="0" rtl="0" algn="l">
              <a:spcBef>
                <a:spcPts val="1200"/>
              </a:spcBef>
              <a:spcAft>
                <a:spcPts val="0"/>
              </a:spcAft>
              <a:buNone/>
            </a:pPr>
            <a:r>
              <a:t/>
            </a:r>
            <a:endParaRPr sz="1600">
              <a:solidFill>
                <a:srgbClr val="3F3F3F"/>
              </a:solidFill>
              <a:latin typeface="Trebuchet MS"/>
              <a:ea typeface="Trebuchet MS"/>
              <a:cs typeface="Trebuchet MS"/>
              <a:sym typeface="Trebuchet MS"/>
            </a:endParaRPr>
          </a:p>
        </p:txBody>
      </p:sp>
      <p:sp>
        <p:nvSpPr>
          <p:cNvPr id="162" name="Google Shape;162;p3"/>
          <p:cNvSpPr txBox="1"/>
          <p:nvPr/>
        </p:nvSpPr>
        <p:spPr>
          <a:xfrm>
            <a:off x="5385600" y="3656300"/>
            <a:ext cx="4196400" cy="26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AU" sz="1800">
                <a:solidFill>
                  <a:schemeClr val="lt2"/>
                </a:solidFill>
              </a:rPr>
              <a:t>Cons</a:t>
            </a:r>
            <a:endParaRPr b="1" sz="1100">
              <a:solidFill>
                <a:schemeClr val="dk1"/>
              </a:solidFill>
            </a:endParaRPr>
          </a:p>
          <a:p>
            <a:pPr indent="-317500" lvl="0" marL="457200" rtl="0" algn="l">
              <a:lnSpc>
                <a:spcPct val="115000"/>
              </a:lnSpc>
              <a:spcBef>
                <a:spcPts val="1200"/>
              </a:spcBef>
              <a:spcAft>
                <a:spcPts val="0"/>
              </a:spcAft>
              <a:buClr>
                <a:srgbClr val="3F3F3F"/>
              </a:buClr>
              <a:buSzPts val="1400"/>
              <a:buAutoNum type="arabicPeriod"/>
            </a:pPr>
            <a:r>
              <a:rPr b="1" lang="en-AU">
                <a:solidFill>
                  <a:srgbClr val="3F3F3F"/>
                </a:solidFill>
              </a:rPr>
              <a:t>Smaller Ecosystem</a:t>
            </a:r>
            <a:r>
              <a:rPr lang="en-AU">
                <a:solidFill>
                  <a:srgbClr val="3F3F3F"/>
                </a:solidFill>
              </a:rPr>
              <a:t>: Fewer third-party integrations compared to Pandas.</a:t>
            </a:r>
            <a:endParaRPr>
              <a:solidFill>
                <a:srgbClr val="3F3F3F"/>
              </a:solidFill>
            </a:endParaRPr>
          </a:p>
          <a:p>
            <a:pPr indent="-317500" lvl="0" marL="457200" rtl="0" algn="l">
              <a:lnSpc>
                <a:spcPct val="115000"/>
              </a:lnSpc>
              <a:spcBef>
                <a:spcPts val="0"/>
              </a:spcBef>
              <a:spcAft>
                <a:spcPts val="0"/>
              </a:spcAft>
              <a:buClr>
                <a:srgbClr val="3F3F3F"/>
              </a:buClr>
              <a:buSzPts val="1400"/>
              <a:buAutoNum type="arabicPeriod"/>
            </a:pPr>
            <a:r>
              <a:rPr b="1" lang="en-AU">
                <a:solidFill>
                  <a:srgbClr val="3F3F3F"/>
                </a:solidFill>
              </a:rPr>
              <a:t>Smaller Community</a:t>
            </a:r>
            <a:r>
              <a:rPr lang="en-AU">
                <a:solidFill>
                  <a:srgbClr val="3F3F3F"/>
                </a:solidFill>
              </a:rPr>
              <a:t>: Less support and fewer resources available online.</a:t>
            </a:r>
            <a:endParaRPr>
              <a:solidFill>
                <a:srgbClr val="3F3F3F"/>
              </a:solidFill>
            </a:endParaRPr>
          </a:p>
          <a:p>
            <a:pPr indent="-317500" lvl="0" marL="457200" rtl="0" algn="l">
              <a:lnSpc>
                <a:spcPct val="115000"/>
              </a:lnSpc>
              <a:spcBef>
                <a:spcPts val="0"/>
              </a:spcBef>
              <a:spcAft>
                <a:spcPts val="0"/>
              </a:spcAft>
              <a:buClr>
                <a:srgbClr val="3F3F3F"/>
              </a:buClr>
              <a:buSzPts val="1400"/>
              <a:buAutoNum type="arabicPeriod"/>
            </a:pPr>
            <a:r>
              <a:rPr b="1" lang="en-AU">
                <a:solidFill>
                  <a:srgbClr val="3F3F3F"/>
                </a:solidFill>
              </a:rPr>
              <a:t>Steeper Learning Curve</a:t>
            </a:r>
            <a:r>
              <a:rPr lang="en-AU">
                <a:solidFill>
                  <a:srgbClr val="3F3F3F"/>
                </a:solidFill>
              </a:rPr>
              <a:t>: Less intuitive for users accustomed to Pandas.</a:t>
            </a:r>
            <a:endParaRPr sz="1900">
              <a:solidFill>
                <a:srgbClr val="3F3F3F"/>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4"/>
          <p:cNvSpPr/>
          <p:nvPr/>
        </p:nvSpPr>
        <p:spPr>
          <a:xfrm>
            <a:off x="476400" y="434375"/>
            <a:ext cx="11715600" cy="673500"/>
          </a:xfrm>
          <a:prstGeom prst="rect">
            <a:avLst/>
          </a:prstGeom>
          <a:solidFill>
            <a:srgbClr val="C7CFF9">
              <a:alpha val="63921"/>
            </a:srgbClr>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8" name="Google Shape;168;p4"/>
          <p:cNvSpPr txBox="1"/>
          <p:nvPr>
            <p:ph type="title"/>
          </p:nvPr>
        </p:nvSpPr>
        <p:spPr>
          <a:xfrm>
            <a:off x="610659" y="460175"/>
            <a:ext cx="8596668" cy="647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Arial"/>
              <a:buNone/>
            </a:pPr>
            <a:r>
              <a:rPr b="1" lang="en-AU">
                <a:latin typeface="Arial"/>
                <a:ea typeface="Arial"/>
                <a:cs typeface="Arial"/>
                <a:sym typeface="Arial"/>
              </a:rPr>
              <a:t>DATA PREPARATION AND CLEANING</a:t>
            </a:r>
            <a:endParaRPr/>
          </a:p>
        </p:txBody>
      </p:sp>
      <p:sp>
        <p:nvSpPr>
          <p:cNvPr id="169" name="Google Shape;169;p4"/>
          <p:cNvSpPr txBox="1"/>
          <p:nvPr>
            <p:ph idx="1" type="body"/>
          </p:nvPr>
        </p:nvSpPr>
        <p:spPr>
          <a:xfrm>
            <a:off x="528286" y="1346200"/>
            <a:ext cx="9149113" cy="930275"/>
          </a:xfrm>
          <a:prstGeom prst="rect">
            <a:avLst/>
          </a:prstGeom>
          <a:noFill/>
          <a:ln>
            <a:noFill/>
          </a:ln>
        </p:spPr>
        <p:txBody>
          <a:bodyPr anchorCtr="0" anchor="t" bIns="45700" lIns="91425" spcFirstLastPara="1" rIns="91425" wrap="square" tIns="45700">
            <a:normAutofit fontScale="92500"/>
          </a:bodyPr>
          <a:lstStyle/>
          <a:p>
            <a:pPr indent="0" lvl="0" marL="0" rtl="0" algn="l">
              <a:spcBef>
                <a:spcPts val="0"/>
              </a:spcBef>
              <a:spcAft>
                <a:spcPts val="0"/>
              </a:spcAft>
              <a:buSzPct val="80000"/>
              <a:buNone/>
            </a:pPr>
            <a:r>
              <a:rPr lang="en-AU" sz="1600">
                <a:latin typeface="Arial"/>
                <a:ea typeface="Arial"/>
                <a:cs typeface="Arial"/>
                <a:sym typeface="Arial"/>
              </a:rPr>
              <a:t>The raw data sourced from NSW Valuer General was in DAT format. We imported all the data and then combined them into a single Polars dataframe. After sourcing the dataset’s User Guide from the NSW Valuer General website, we determined the only records required were records matching type ‘B’.</a:t>
            </a:r>
            <a:endParaRPr/>
          </a:p>
        </p:txBody>
      </p:sp>
      <p:pic>
        <p:nvPicPr>
          <p:cNvPr id="170" name="Google Shape;170;p4"/>
          <p:cNvPicPr preferRelativeResize="0"/>
          <p:nvPr/>
        </p:nvPicPr>
        <p:blipFill rotWithShape="1">
          <a:blip r:embed="rId3">
            <a:alphaModFix/>
          </a:blip>
          <a:srcRect b="0" l="0" r="0" t="0"/>
          <a:stretch/>
        </p:blipFill>
        <p:spPr>
          <a:xfrm>
            <a:off x="610659" y="2452397"/>
            <a:ext cx="5064090" cy="4163006"/>
          </a:xfrm>
          <a:prstGeom prst="rect">
            <a:avLst/>
          </a:prstGeom>
          <a:noFill/>
          <a:ln>
            <a:noFill/>
          </a:ln>
        </p:spPr>
      </p:pic>
      <p:pic>
        <p:nvPicPr>
          <p:cNvPr id="171" name="Google Shape;171;p4"/>
          <p:cNvPicPr preferRelativeResize="0"/>
          <p:nvPr/>
        </p:nvPicPr>
        <p:blipFill rotWithShape="1">
          <a:blip r:embed="rId4">
            <a:alphaModFix/>
          </a:blip>
          <a:srcRect b="0" l="0" r="0" t="0"/>
          <a:stretch/>
        </p:blipFill>
        <p:spPr>
          <a:xfrm>
            <a:off x="6619499" y="2452397"/>
            <a:ext cx="5391902" cy="392484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5"/>
          <p:cNvSpPr/>
          <p:nvPr/>
        </p:nvSpPr>
        <p:spPr>
          <a:xfrm>
            <a:off x="476400" y="434375"/>
            <a:ext cx="11715600" cy="673500"/>
          </a:xfrm>
          <a:prstGeom prst="rect">
            <a:avLst/>
          </a:prstGeom>
          <a:solidFill>
            <a:srgbClr val="C7CFF9">
              <a:alpha val="63921"/>
            </a:srgbClr>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7" name="Google Shape;177;p5"/>
          <p:cNvSpPr txBox="1"/>
          <p:nvPr>
            <p:ph type="title"/>
          </p:nvPr>
        </p:nvSpPr>
        <p:spPr>
          <a:xfrm>
            <a:off x="610659" y="460175"/>
            <a:ext cx="8596668" cy="647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Arial"/>
              <a:buNone/>
            </a:pPr>
            <a:r>
              <a:rPr b="1" lang="en-AU">
                <a:latin typeface="Arial"/>
                <a:ea typeface="Arial"/>
                <a:cs typeface="Arial"/>
                <a:sym typeface="Arial"/>
              </a:rPr>
              <a:t>DATA PREPARATION AND CLEANING</a:t>
            </a:r>
            <a:endParaRPr/>
          </a:p>
        </p:txBody>
      </p:sp>
      <p:sp>
        <p:nvSpPr>
          <p:cNvPr id="178" name="Google Shape;178;p5"/>
          <p:cNvSpPr txBox="1"/>
          <p:nvPr>
            <p:ph idx="1" type="body"/>
          </p:nvPr>
        </p:nvSpPr>
        <p:spPr>
          <a:xfrm>
            <a:off x="610659" y="1352550"/>
            <a:ext cx="9333441" cy="391477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280"/>
              <a:buChar char="►"/>
            </a:pPr>
            <a:r>
              <a:rPr lang="en-AU" sz="1600">
                <a:latin typeface="Arial"/>
                <a:ea typeface="Arial"/>
                <a:cs typeface="Arial"/>
                <a:sym typeface="Arial"/>
              </a:rPr>
              <a:t>After filtering the data to only include Record type ‘B’, the data remaining was still excessively large containing 24 columns, many of which were irrelevant to our analysis. In these 24 columns, the following were relevant:</a:t>
            </a:r>
            <a:endParaRPr/>
          </a:p>
          <a:p>
            <a:pPr indent="0" lvl="0" marL="0" rtl="0" algn="l">
              <a:spcBef>
                <a:spcPts val="1000"/>
              </a:spcBef>
              <a:spcAft>
                <a:spcPts val="0"/>
              </a:spcAft>
              <a:buSzPts val="1280"/>
              <a:buNone/>
            </a:pPr>
            <a:r>
              <a:t/>
            </a:r>
            <a:endParaRPr sz="1600">
              <a:latin typeface="Arial"/>
              <a:ea typeface="Arial"/>
              <a:cs typeface="Arial"/>
              <a:sym typeface="Arial"/>
            </a:endParaRPr>
          </a:p>
          <a:p>
            <a:pPr indent="0" lvl="0" marL="0" rtl="0" algn="l">
              <a:spcBef>
                <a:spcPts val="1000"/>
              </a:spcBef>
              <a:spcAft>
                <a:spcPts val="0"/>
              </a:spcAft>
              <a:buSzPts val="1280"/>
              <a:buNone/>
            </a:pPr>
            <a:r>
              <a:t/>
            </a:r>
            <a:endParaRPr sz="1600">
              <a:latin typeface="Arial"/>
              <a:ea typeface="Arial"/>
              <a:cs typeface="Arial"/>
              <a:sym typeface="Arial"/>
            </a:endParaRPr>
          </a:p>
          <a:p>
            <a:pPr indent="0" lvl="0" marL="0" rtl="0" algn="l">
              <a:spcBef>
                <a:spcPts val="1000"/>
              </a:spcBef>
              <a:spcAft>
                <a:spcPts val="0"/>
              </a:spcAft>
              <a:buSzPts val="1280"/>
              <a:buNone/>
            </a:pPr>
            <a:r>
              <a:t/>
            </a:r>
            <a:endParaRPr sz="1600">
              <a:latin typeface="Arial"/>
              <a:ea typeface="Arial"/>
              <a:cs typeface="Arial"/>
              <a:sym typeface="Arial"/>
            </a:endParaRPr>
          </a:p>
          <a:p>
            <a:pPr indent="0" lvl="0" marL="0" rtl="0" algn="l">
              <a:spcBef>
                <a:spcPts val="1000"/>
              </a:spcBef>
              <a:spcAft>
                <a:spcPts val="0"/>
              </a:spcAft>
              <a:buSzPts val="1280"/>
              <a:buNone/>
            </a:pPr>
            <a:r>
              <a:t/>
            </a:r>
            <a:endParaRPr sz="1600">
              <a:latin typeface="Arial"/>
              <a:ea typeface="Arial"/>
              <a:cs typeface="Arial"/>
              <a:sym typeface="Arial"/>
            </a:endParaRPr>
          </a:p>
          <a:p>
            <a:pPr indent="0" lvl="0" marL="0" rtl="0" algn="l">
              <a:spcBef>
                <a:spcPts val="1000"/>
              </a:spcBef>
              <a:spcAft>
                <a:spcPts val="0"/>
              </a:spcAft>
              <a:buSzPts val="1280"/>
              <a:buNone/>
            </a:pPr>
            <a:r>
              <a:t/>
            </a:r>
            <a:endParaRPr sz="1600">
              <a:latin typeface="Arial"/>
              <a:ea typeface="Arial"/>
              <a:cs typeface="Arial"/>
              <a:sym typeface="Arial"/>
            </a:endParaRPr>
          </a:p>
          <a:p>
            <a:pPr indent="0" lvl="0" marL="0" rtl="0" algn="l">
              <a:spcBef>
                <a:spcPts val="1000"/>
              </a:spcBef>
              <a:spcAft>
                <a:spcPts val="0"/>
              </a:spcAft>
              <a:buSzPts val="640"/>
              <a:buNone/>
            </a:pPr>
            <a:r>
              <a:t/>
            </a:r>
            <a:endParaRPr sz="800">
              <a:latin typeface="Arial"/>
              <a:ea typeface="Arial"/>
              <a:cs typeface="Arial"/>
              <a:sym typeface="Arial"/>
            </a:endParaRPr>
          </a:p>
          <a:p>
            <a:pPr indent="-342900" lvl="0" marL="342900" rtl="0" algn="l">
              <a:spcBef>
                <a:spcPts val="1000"/>
              </a:spcBef>
              <a:spcAft>
                <a:spcPts val="0"/>
              </a:spcAft>
              <a:buSzPts val="1280"/>
              <a:buChar char="►"/>
            </a:pPr>
            <a:r>
              <a:rPr lang="en-AU" sz="1600">
                <a:latin typeface="Arial"/>
                <a:ea typeface="Arial"/>
                <a:cs typeface="Arial"/>
                <a:sym typeface="Arial"/>
              </a:rPr>
              <a:t>We converted the Property ID and Purchase Price columns to integers, and the Settlement Date column from a string to a datetime in order to allow us to group the data by days, months, and years. This was then split into separate columns, so we were able to filter by year:</a:t>
            </a:r>
            <a:endParaRPr/>
          </a:p>
          <a:p>
            <a:pPr indent="0" lvl="0" marL="0" rtl="0" algn="l">
              <a:spcBef>
                <a:spcPts val="1000"/>
              </a:spcBef>
              <a:spcAft>
                <a:spcPts val="0"/>
              </a:spcAft>
              <a:buSzPts val="1280"/>
              <a:buNone/>
            </a:pPr>
            <a:r>
              <a:t/>
            </a:r>
            <a:endParaRPr sz="1600">
              <a:latin typeface="Arial"/>
              <a:ea typeface="Arial"/>
              <a:cs typeface="Arial"/>
              <a:sym typeface="Arial"/>
            </a:endParaRPr>
          </a:p>
          <a:p>
            <a:pPr indent="0" lvl="0" marL="0" rtl="0" algn="l">
              <a:spcBef>
                <a:spcPts val="1000"/>
              </a:spcBef>
              <a:spcAft>
                <a:spcPts val="0"/>
              </a:spcAft>
              <a:buSzPts val="1280"/>
              <a:buNone/>
            </a:pPr>
            <a:r>
              <a:t/>
            </a:r>
            <a:endParaRPr sz="1600">
              <a:latin typeface="Arial"/>
              <a:ea typeface="Arial"/>
              <a:cs typeface="Arial"/>
              <a:sym typeface="Arial"/>
            </a:endParaRPr>
          </a:p>
          <a:p>
            <a:pPr indent="0" lvl="0" marL="0" rtl="0" algn="l">
              <a:spcBef>
                <a:spcPts val="1000"/>
              </a:spcBef>
              <a:spcAft>
                <a:spcPts val="0"/>
              </a:spcAft>
              <a:buSzPts val="1280"/>
              <a:buNone/>
            </a:pPr>
            <a:r>
              <a:t/>
            </a:r>
            <a:endParaRPr sz="1600">
              <a:latin typeface="Arial"/>
              <a:ea typeface="Arial"/>
              <a:cs typeface="Arial"/>
              <a:sym typeface="Arial"/>
            </a:endParaRPr>
          </a:p>
          <a:p>
            <a:pPr indent="0" lvl="0" marL="0" rtl="0" algn="l">
              <a:spcBef>
                <a:spcPts val="1000"/>
              </a:spcBef>
              <a:spcAft>
                <a:spcPts val="0"/>
              </a:spcAft>
              <a:buSzPts val="1280"/>
              <a:buNone/>
            </a:pPr>
            <a:r>
              <a:t/>
            </a:r>
            <a:endParaRPr sz="1600">
              <a:latin typeface="Arial"/>
              <a:ea typeface="Arial"/>
              <a:cs typeface="Arial"/>
              <a:sym typeface="Arial"/>
            </a:endParaRPr>
          </a:p>
          <a:p>
            <a:pPr indent="0" lvl="0" marL="0" rtl="0" algn="l">
              <a:spcBef>
                <a:spcPts val="1000"/>
              </a:spcBef>
              <a:spcAft>
                <a:spcPts val="0"/>
              </a:spcAft>
              <a:buSzPts val="1280"/>
              <a:buNone/>
            </a:pPr>
            <a:r>
              <a:t/>
            </a:r>
            <a:endParaRPr sz="1600">
              <a:latin typeface="Arial"/>
              <a:ea typeface="Arial"/>
              <a:cs typeface="Arial"/>
              <a:sym typeface="Arial"/>
            </a:endParaRPr>
          </a:p>
          <a:p>
            <a:pPr indent="0" lvl="0" marL="0" rtl="0" algn="l">
              <a:spcBef>
                <a:spcPts val="1000"/>
              </a:spcBef>
              <a:spcAft>
                <a:spcPts val="0"/>
              </a:spcAft>
              <a:buSzPts val="1280"/>
              <a:buNone/>
            </a:pPr>
            <a:r>
              <a:t/>
            </a:r>
            <a:endParaRPr sz="1600">
              <a:latin typeface="Arial"/>
              <a:ea typeface="Arial"/>
              <a:cs typeface="Arial"/>
              <a:sym typeface="Arial"/>
            </a:endParaRPr>
          </a:p>
          <a:p>
            <a:pPr indent="0" lvl="0" marL="0" rtl="0" algn="l">
              <a:spcBef>
                <a:spcPts val="1000"/>
              </a:spcBef>
              <a:spcAft>
                <a:spcPts val="0"/>
              </a:spcAft>
              <a:buSzPts val="1280"/>
              <a:buNone/>
            </a:pPr>
            <a:r>
              <a:t/>
            </a:r>
            <a:endParaRPr sz="1600">
              <a:latin typeface="Arial"/>
              <a:ea typeface="Arial"/>
              <a:cs typeface="Arial"/>
              <a:sym typeface="Arial"/>
            </a:endParaRPr>
          </a:p>
          <a:p>
            <a:pPr indent="0" lvl="0" marL="0" rtl="0" algn="l">
              <a:spcBef>
                <a:spcPts val="1000"/>
              </a:spcBef>
              <a:spcAft>
                <a:spcPts val="0"/>
              </a:spcAft>
              <a:buSzPts val="1280"/>
              <a:buNone/>
            </a:pPr>
            <a:r>
              <a:t/>
            </a:r>
            <a:endParaRPr sz="1600">
              <a:latin typeface="Arial"/>
              <a:ea typeface="Arial"/>
              <a:cs typeface="Arial"/>
              <a:sym typeface="Arial"/>
            </a:endParaRPr>
          </a:p>
        </p:txBody>
      </p:sp>
      <p:pic>
        <p:nvPicPr>
          <p:cNvPr id="179" name="Google Shape;179;p5"/>
          <p:cNvPicPr preferRelativeResize="0"/>
          <p:nvPr/>
        </p:nvPicPr>
        <p:blipFill rotWithShape="1">
          <a:blip r:embed="rId3">
            <a:alphaModFix/>
          </a:blip>
          <a:srcRect b="0" l="0" r="0" t="0"/>
          <a:stretch/>
        </p:blipFill>
        <p:spPr>
          <a:xfrm>
            <a:off x="3854042" y="1970935"/>
            <a:ext cx="3541884" cy="2239855"/>
          </a:xfrm>
          <a:prstGeom prst="rect">
            <a:avLst/>
          </a:prstGeom>
          <a:noFill/>
          <a:ln>
            <a:noFill/>
          </a:ln>
        </p:spPr>
      </p:pic>
      <p:pic>
        <p:nvPicPr>
          <p:cNvPr id="180" name="Google Shape;180;p5"/>
          <p:cNvPicPr preferRelativeResize="0"/>
          <p:nvPr/>
        </p:nvPicPr>
        <p:blipFill rotWithShape="1">
          <a:blip r:embed="rId4">
            <a:alphaModFix/>
          </a:blip>
          <a:srcRect b="0" l="0" r="0" t="0"/>
          <a:stretch/>
        </p:blipFill>
        <p:spPr>
          <a:xfrm>
            <a:off x="2247900" y="5190288"/>
            <a:ext cx="6754168" cy="13908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32107e768ca_9_0"/>
          <p:cNvSpPr txBox="1"/>
          <p:nvPr>
            <p:ph type="title"/>
          </p:nvPr>
        </p:nvSpPr>
        <p:spPr>
          <a:xfrm>
            <a:off x="313600" y="330450"/>
            <a:ext cx="8596800" cy="7833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AU" sz="2822"/>
              <a:t>csv.files generated: </a:t>
            </a:r>
            <a:r>
              <a:rPr lang="en-AU" sz="1800">
                <a:solidFill>
                  <a:srgbClr val="3F3F3F"/>
                </a:solidFill>
                <a:latin typeface="Arial"/>
                <a:ea typeface="Arial"/>
                <a:cs typeface="Arial"/>
                <a:sym typeface="Arial"/>
              </a:rPr>
              <a:t>Each table offers a different way of viewing the original property sales dataset.</a:t>
            </a:r>
            <a:endParaRPr/>
          </a:p>
          <a:p>
            <a:pPr indent="0" lvl="0" marL="0" rtl="0" algn="l">
              <a:spcBef>
                <a:spcPts val="0"/>
              </a:spcBef>
              <a:spcAft>
                <a:spcPts val="0"/>
              </a:spcAft>
              <a:buNone/>
            </a:pPr>
            <a:r>
              <a:t/>
            </a:r>
            <a:endParaRPr sz="1800">
              <a:solidFill>
                <a:srgbClr val="3F3F3F"/>
              </a:solidFill>
              <a:latin typeface="Arial"/>
              <a:ea typeface="Arial"/>
              <a:cs typeface="Arial"/>
              <a:sym typeface="Arial"/>
            </a:endParaRPr>
          </a:p>
          <a:p>
            <a:pPr indent="0" lvl="0" marL="0" rtl="0" algn="l">
              <a:spcBef>
                <a:spcPts val="0"/>
              </a:spcBef>
              <a:spcAft>
                <a:spcPts val="0"/>
              </a:spcAft>
              <a:buNone/>
            </a:pPr>
            <a:r>
              <a:rPr lang="en-AU"/>
              <a:t> </a:t>
            </a:r>
            <a:endParaRPr/>
          </a:p>
        </p:txBody>
      </p:sp>
      <p:sp>
        <p:nvSpPr>
          <p:cNvPr id="186" name="Google Shape;186;g32107e768ca_9_0"/>
          <p:cNvSpPr/>
          <p:nvPr/>
        </p:nvSpPr>
        <p:spPr>
          <a:xfrm>
            <a:off x="505700" y="2430875"/>
            <a:ext cx="1455000" cy="7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AU" sz="1600">
                <a:latin typeface="Trebuchet MS"/>
                <a:ea typeface="Trebuchet MS"/>
                <a:cs typeface="Trebuchet MS"/>
                <a:sym typeface="Trebuchet MS"/>
              </a:rPr>
              <a:t>Cleaned.csv</a:t>
            </a:r>
            <a:endParaRPr b="1" sz="1600">
              <a:latin typeface="Trebuchet MS"/>
              <a:ea typeface="Trebuchet MS"/>
              <a:cs typeface="Trebuchet MS"/>
              <a:sym typeface="Trebuchet MS"/>
            </a:endParaRPr>
          </a:p>
        </p:txBody>
      </p:sp>
      <p:sp>
        <p:nvSpPr>
          <p:cNvPr id="187" name="Google Shape;187;g32107e768ca_9_0"/>
          <p:cNvSpPr/>
          <p:nvPr/>
        </p:nvSpPr>
        <p:spPr>
          <a:xfrm>
            <a:off x="3533600" y="1806550"/>
            <a:ext cx="2005200" cy="7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AU" sz="1600">
                <a:latin typeface="Trebuchet MS"/>
                <a:ea typeface="Trebuchet MS"/>
                <a:cs typeface="Trebuchet MS"/>
                <a:sym typeface="Trebuchet MS"/>
              </a:rPr>
              <a:t>Units</a:t>
            </a:r>
            <a:r>
              <a:rPr b="1" lang="en-AU" sz="1600">
                <a:latin typeface="Trebuchet MS"/>
                <a:ea typeface="Trebuchet MS"/>
                <a:cs typeface="Trebuchet MS"/>
                <a:sym typeface="Trebuchet MS"/>
              </a:rPr>
              <a:t>.csv</a:t>
            </a:r>
            <a:endParaRPr b="1" sz="1600">
              <a:latin typeface="Trebuchet MS"/>
              <a:ea typeface="Trebuchet MS"/>
              <a:cs typeface="Trebuchet MS"/>
              <a:sym typeface="Trebuchet MS"/>
            </a:endParaRPr>
          </a:p>
        </p:txBody>
      </p:sp>
      <p:sp>
        <p:nvSpPr>
          <p:cNvPr id="188" name="Google Shape;188;g32107e768ca_9_0"/>
          <p:cNvSpPr/>
          <p:nvPr/>
        </p:nvSpPr>
        <p:spPr>
          <a:xfrm>
            <a:off x="8688800" y="3395375"/>
            <a:ext cx="2241600" cy="7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AU" sz="1600">
                <a:latin typeface="Trebuchet MS"/>
                <a:ea typeface="Trebuchet MS"/>
                <a:cs typeface="Trebuchet MS"/>
                <a:sym typeface="Trebuchet MS"/>
              </a:rPr>
              <a:t>House_grouped</a:t>
            </a:r>
            <a:r>
              <a:rPr b="1" lang="en-AU" sz="1600">
                <a:latin typeface="Trebuchet MS"/>
                <a:ea typeface="Trebuchet MS"/>
                <a:cs typeface="Trebuchet MS"/>
                <a:sym typeface="Trebuchet MS"/>
              </a:rPr>
              <a:t>.csv</a:t>
            </a:r>
            <a:endParaRPr b="1" sz="1600">
              <a:latin typeface="Trebuchet MS"/>
              <a:ea typeface="Trebuchet MS"/>
              <a:cs typeface="Trebuchet MS"/>
              <a:sym typeface="Trebuchet MS"/>
            </a:endParaRPr>
          </a:p>
        </p:txBody>
      </p:sp>
      <p:sp>
        <p:nvSpPr>
          <p:cNvPr id="189" name="Google Shape;189;g32107e768ca_9_0"/>
          <p:cNvSpPr/>
          <p:nvPr/>
        </p:nvSpPr>
        <p:spPr>
          <a:xfrm>
            <a:off x="8638825" y="1806525"/>
            <a:ext cx="2005200" cy="7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AU" sz="1600">
                <a:latin typeface="Trebuchet MS"/>
                <a:ea typeface="Trebuchet MS"/>
                <a:cs typeface="Trebuchet MS"/>
                <a:sym typeface="Trebuchet MS"/>
              </a:rPr>
              <a:t>Units_grouped</a:t>
            </a:r>
            <a:r>
              <a:rPr b="1" lang="en-AU" sz="1600">
                <a:latin typeface="Trebuchet MS"/>
                <a:ea typeface="Trebuchet MS"/>
                <a:cs typeface="Trebuchet MS"/>
                <a:sym typeface="Trebuchet MS"/>
              </a:rPr>
              <a:t>.csv</a:t>
            </a:r>
            <a:endParaRPr b="1" sz="1600">
              <a:latin typeface="Trebuchet MS"/>
              <a:ea typeface="Trebuchet MS"/>
              <a:cs typeface="Trebuchet MS"/>
              <a:sym typeface="Trebuchet MS"/>
            </a:endParaRPr>
          </a:p>
        </p:txBody>
      </p:sp>
      <p:sp>
        <p:nvSpPr>
          <p:cNvPr id="190" name="Google Shape;190;g32107e768ca_9_0"/>
          <p:cNvSpPr/>
          <p:nvPr/>
        </p:nvSpPr>
        <p:spPr>
          <a:xfrm>
            <a:off x="3534200" y="3395425"/>
            <a:ext cx="2005200" cy="7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AU" sz="1600">
                <a:latin typeface="Trebuchet MS"/>
                <a:ea typeface="Trebuchet MS"/>
                <a:cs typeface="Trebuchet MS"/>
                <a:sym typeface="Trebuchet MS"/>
              </a:rPr>
              <a:t>House</a:t>
            </a:r>
            <a:r>
              <a:rPr b="1" lang="en-AU" sz="1600">
                <a:latin typeface="Trebuchet MS"/>
                <a:ea typeface="Trebuchet MS"/>
                <a:cs typeface="Trebuchet MS"/>
                <a:sym typeface="Trebuchet MS"/>
              </a:rPr>
              <a:t>.csv</a:t>
            </a:r>
            <a:endParaRPr b="1" sz="1600">
              <a:latin typeface="Trebuchet MS"/>
              <a:ea typeface="Trebuchet MS"/>
              <a:cs typeface="Trebuchet MS"/>
              <a:sym typeface="Trebuchet MS"/>
            </a:endParaRPr>
          </a:p>
        </p:txBody>
      </p:sp>
      <p:cxnSp>
        <p:nvCxnSpPr>
          <p:cNvPr id="191" name="Google Shape;191;g32107e768ca_9_0"/>
          <p:cNvCxnSpPr>
            <a:stCxn id="186" idx="3"/>
            <a:endCxn id="190" idx="1"/>
          </p:cNvCxnSpPr>
          <p:nvPr/>
        </p:nvCxnSpPr>
        <p:spPr>
          <a:xfrm>
            <a:off x="1960700" y="2794625"/>
            <a:ext cx="1573500" cy="96450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g32107e768ca_9_0"/>
          <p:cNvCxnSpPr>
            <a:stCxn id="186" idx="3"/>
            <a:endCxn id="187" idx="1"/>
          </p:cNvCxnSpPr>
          <p:nvPr/>
        </p:nvCxnSpPr>
        <p:spPr>
          <a:xfrm flipH="1" rot="10800000">
            <a:off x="1960700" y="2170325"/>
            <a:ext cx="1572900" cy="624300"/>
          </a:xfrm>
          <a:prstGeom prst="straightConnector1">
            <a:avLst/>
          </a:prstGeom>
          <a:noFill/>
          <a:ln cap="flat" cmpd="sng" w="9525">
            <a:solidFill>
              <a:schemeClr val="dk2"/>
            </a:solidFill>
            <a:prstDash val="solid"/>
            <a:round/>
            <a:headEnd len="med" w="med" type="none"/>
            <a:tailEnd len="med" w="med" type="none"/>
          </a:ln>
        </p:spPr>
      </p:cxnSp>
      <p:cxnSp>
        <p:nvCxnSpPr>
          <p:cNvPr id="193" name="Google Shape;193;g32107e768ca_9_0"/>
          <p:cNvCxnSpPr>
            <a:stCxn id="190" idx="3"/>
            <a:endCxn id="188" idx="1"/>
          </p:cNvCxnSpPr>
          <p:nvPr/>
        </p:nvCxnSpPr>
        <p:spPr>
          <a:xfrm>
            <a:off x="5539400" y="3759175"/>
            <a:ext cx="3149400" cy="0"/>
          </a:xfrm>
          <a:prstGeom prst="straightConnector1">
            <a:avLst/>
          </a:prstGeom>
          <a:noFill/>
          <a:ln cap="flat" cmpd="sng" w="9525">
            <a:solidFill>
              <a:schemeClr val="dk2"/>
            </a:solidFill>
            <a:prstDash val="solid"/>
            <a:round/>
            <a:headEnd len="med" w="med" type="none"/>
            <a:tailEnd len="med" w="med" type="none"/>
          </a:ln>
        </p:spPr>
      </p:cxnSp>
      <p:cxnSp>
        <p:nvCxnSpPr>
          <p:cNvPr id="194" name="Google Shape;194;g32107e768ca_9_0"/>
          <p:cNvCxnSpPr>
            <a:stCxn id="187" idx="3"/>
            <a:endCxn id="189" idx="1"/>
          </p:cNvCxnSpPr>
          <p:nvPr/>
        </p:nvCxnSpPr>
        <p:spPr>
          <a:xfrm>
            <a:off x="5538800" y="2170300"/>
            <a:ext cx="3099900" cy="0"/>
          </a:xfrm>
          <a:prstGeom prst="straightConnector1">
            <a:avLst/>
          </a:prstGeom>
          <a:noFill/>
          <a:ln cap="flat" cmpd="sng" w="9525">
            <a:solidFill>
              <a:schemeClr val="dk2"/>
            </a:solidFill>
            <a:prstDash val="solid"/>
            <a:round/>
            <a:headEnd len="med" w="med" type="none"/>
            <a:tailEnd len="med" w="med" type="none"/>
          </a:ln>
        </p:spPr>
      </p:cxnSp>
      <p:sp>
        <p:nvSpPr>
          <p:cNvPr id="195" name="Google Shape;195;g32107e768ca_9_0"/>
          <p:cNvSpPr txBox="1"/>
          <p:nvPr/>
        </p:nvSpPr>
        <p:spPr>
          <a:xfrm>
            <a:off x="2317125" y="2599475"/>
            <a:ext cx="647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sz="1800">
                <a:solidFill>
                  <a:srgbClr val="3F3F3F"/>
                </a:solidFill>
                <a:latin typeface="Trebuchet MS"/>
                <a:ea typeface="Trebuchet MS"/>
                <a:cs typeface="Trebuchet MS"/>
                <a:sym typeface="Trebuchet MS"/>
              </a:rPr>
              <a:t>split</a:t>
            </a:r>
            <a:endParaRPr sz="1800">
              <a:solidFill>
                <a:srgbClr val="3F3F3F"/>
              </a:solidFill>
              <a:latin typeface="Trebuchet MS"/>
              <a:ea typeface="Trebuchet MS"/>
              <a:cs typeface="Trebuchet MS"/>
              <a:sym typeface="Trebuchet MS"/>
            </a:endParaRPr>
          </a:p>
        </p:txBody>
      </p:sp>
      <p:sp>
        <p:nvSpPr>
          <p:cNvPr id="196" name="Google Shape;196;g32107e768ca_9_0"/>
          <p:cNvSpPr txBox="1"/>
          <p:nvPr/>
        </p:nvSpPr>
        <p:spPr>
          <a:xfrm>
            <a:off x="5743165" y="1299175"/>
            <a:ext cx="2691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sz="1800">
                <a:solidFill>
                  <a:srgbClr val="3F3F3F"/>
                </a:solidFill>
                <a:latin typeface="Trebuchet MS"/>
                <a:ea typeface="Trebuchet MS"/>
                <a:cs typeface="Trebuchet MS"/>
                <a:sym typeface="Trebuchet MS"/>
              </a:rPr>
              <a:t>Grouped:by settlement </a:t>
            </a:r>
            <a:r>
              <a:rPr lang="en-AU" sz="1800">
                <a:solidFill>
                  <a:srgbClr val="3F3F3F"/>
                </a:solidFill>
                <a:latin typeface="Trebuchet MS"/>
                <a:ea typeface="Trebuchet MS"/>
                <a:cs typeface="Trebuchet MS"/>
                <a:sym typeface="Trebuchet MS"/>
              </a:rPr>
              <a:t>year and locality</a:t>
            </a:r>
            <a:endParaRPr sz="1800">
              <a:solidFill>
                <a:srgbClr val="3F3F3F"/>
              </a:solidFill>
              <a:latin typeface="Trebuchet MS"/>
              <a:ea typeface="Trebuchet MS"/>
              <a:cs typeface="Trebuchet MS"/>
              <a:sym typeface="Trebuchet MS"/>
            </a:endParaRPr>
          </a:p>
        </p:txBody>
      </p:sp>
      <p:sp>
        <p:nvSpPr>
          <p:cNvPr id="197" name="Google Shape;197;g32107e768ca_9_0"/>
          <p:cNvSpPr txBox="1"/>
          <p:nvPr/>
        </p:nvSpPr>
        <p:spPr>
          <a:xfrm>
            <a:off x="5806840" y="2950950"/>
            <a:ext cx="2691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sz="1800">
                <a:solidFill>
                  <a:srgbClr val="3F3F3F"/>
                </a:solidFill>
                <a:latin typeface="Trebuchet MS"/>
                <a:ea typeface="Trebuchet MS"/>
                <a:cs typeface="Trebuchet MS"/>
                <a:sym typeface="Trebuchet MS"/>
              </a:rPr>
              <a:t>Grouped:by settlement year and locality</a:t>
            </a:r>
            <a:endParaRPr sz="1800">
              <a:solidFill>
                <a:srgbClr val="3F3F3F"/>
              </a:solidFill>
              <a:latin typeface="Trebuchet MS"/>
              <a:ea typeface="Trebuchet MS"/>
              <a:cs typeface="Trebuchet MS"/>
              <a:sym typeface="Trebuchet MS"/>
            </a:endParaRPr>
          </a:p>
        </p:txBody>
      </p:sp>
      <p:sp>
        <p:nvSpPr>
          <p:cNvPr id="198" name="Google Shape;198;g32107e768ca_9_0"/>
          <p:cNvSpPr txBox="1"/>
          <p:nvPr/>
        </p:nvSpPr>
        <p:spPr>
          <a:xfrm>
            <a:off x="434700" y="4984300"/>
            <a:ext cx="7665300" cy="138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AU" sz="2522">
                <a:solidFill>
                  <a:schemeClr val="accent1"/>
                </a:solidFill>
                <a:latin typeface="Trebuchet MS"/>
                <a:ea typeface="Trebuchet MS"/>
                <a:cs typeface="Trebuchet MS"/>
                <a:sym typeface="Trebuchet MS"/>
              </a:rPr>
              <a:t>Choose SQL to create database:</a:t>
            </a:r>
            <a:endParaRPr sz="1200">
              <a:solidFill>
                <a:schemeClr val="dk1"/>
              </a:solidFill>
            </a:endParaRPr>
          </a:p>
          <a:p>
            <a:pPr indent="-342900" lvl="0" marL="457200" rtl="0" algn="l">
              <a:lnSpc>
                <a:spcPct val="115000"/>
              </a:lnSpc>
              <a:spcBef>
                <a:spcPts val="1200"/>
              </a:spcBef>
              <a:spcAft>
                <a:spcPts val="0"/>
              </a:spcAft>
              <a:buClr>
                <a:srgbClr val="3F3F3F"/>
              </a:buClr>
              <a:buSzPts val="1800"/>
              <a:buChar char="●"/>
            </a:pPr>
            <a:r>
              <a:rPr lang="en-AU" sz="1800">
                <a:solidFill>
                  <a:srgbClr val="3F3F3F"/>
                </a:solidFill>
              </a:rPr>
              <a:t>S</a:t>
            </a:r>
            <a:r>
              <a:rPr lang="en-AU" sz="1800">
                <a:solidFill>
                  <a:srgbClr val="3F3F3F"/>
                </a:solidFill>
              </a:rPr>
              <a:t>tructured </a:t>
            </a:r>
            <a:r>
              <a:rPr lang="en-AU" sz="1800">
                <a:solidFill>
                  <a:srgbClr val="3F3F3F"/>
                </a:solidFill>
              </a:rPr>
              <a:t>Data</a:t>
            </a:r>
            <a:endParaRPr sz="1800">
              <a:solidFill>
                <a:srgbClr val="3F3F3F"/>
              </a:solidFill>
            </a:endParaRPr>
          </a:p>
          <a:p>
            <a:pPr indent="-342900" lvl="0" marL="457200" rtl="0" algn="l">
              <a:lnSpc>
                <a:spcPct val="115000"/>
              </a:lnSpc>
              <a:spcBef>
                <a:spcPts val="0"/>
              </a:spcBef>
              <a:spcAft>
                <a:spcPts val="0"/>
              </a:spcAft>
              <a:buClr>
                <a:srgbClr val="3F3F3F"/>
              </a:buClr>
              <a:buSzPts val="1800"/>
              <a:buChar char="●"/>
            </a:pPr>
            <a:r>
              <a:rPr lang="en-AU" sz="1800">
                <a:solidFill>
                  <a:srgbClr val="3F3F3F"/>
                </a:solidFill>
              </a:rPr>
              <a:t>Consistency and reliable transactions.</a:t>
            </a:r>
            <a:endParaRPr sz="1800">
              <a:solidFill>
                <a:srgbClr val="3F3F3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9"/>
          <p:cNvSpPr/>
          <p:nvPr/>
        </p:nvSpPr>
        <p:spPr>
          <a:xfrm>
            <a:off x="476400" y="434375"/>
            <a:ext cx="11715600" cy="673500"/>
          </a:xfrm>
          <a:prstGeom prst="rect">
            <a:avLst/>
          </a:prstGeom>
          <a:solidFill>
            <a:srgbClr val="C7CFF9">
              <a:alpha val="63921"/>
            </a:srgbClr>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4" name="Google Shape;204;p9"/>
          <p:cNvSpPr txBox="1"/>
          <p:nvPr>
            <p:ph type="title"/>
          </p:nvPr>
        </p:nvSpPr>
        <p:spPr>
          <a:xfrm>
            <a:off x="610659" y="460175"/>
            <a:ext cx="8596668" cy="647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Arial"/>
              <a:buNone/>
            </a:pPr>
            <a:r>
              <a:rPr b="1" lang="en-AU">
                <a:latin typeface="Arial"/>
                <a:ea typeface="Arial"/>
                <a:cs typeface="Arial"/>
                <a:sym typeface="Arial"/>
              </a:rPr>
              <a:t>SQL TABLES</a:t>
            </a:r>
            <a:endParaRPr/>
          </a:p>
        </p:txBody>
      </p:sp>
      <p:pic>
        <p:nvPicPr>
          <p:cNvPr id="205" name="Google Shape;205;p9"/>
          <p:cNvPicPr preferRelativeResize="0"/>
          <p:nvPr/>
        </p:nvPicPr>
        <p:blipFill rotWithShape="1">
          <a:blip r:embed="rId3">
            <a:alphaModFix/>
          </a:blip>
          <a:srcRect b="0" l="0" r="0" t="0"/>
          <a:stretch/>
        </p:blipFill>
        <p:spPr>
          <a:xfrm>
            <a:off x="91765" y="1563595"/>
            <a:ext cx="3277057" cy="2886478"/>
          </a:xfrm>
          <a:prstGeom prst="rect">
            <a:avLst/>
          </a:prstGeom>
          <a:noFill/>
          <a:ln>
            <a:noFill/>
          </a:ln>
        </p:spPr>
      </p:pic>
      <p:pic>
        <p:nvPicPr>
          <p:cNvPr id="206" name="Google Shape;206;p9"/>
          <p:cNvPicPr preferRelativeResize="0"/>
          <p:nvPr/>
        </p:nvPicPr>
        <p:blipFill rotWithShape="1">
          <a:blip r:embed="rId4">
            <a:alphaModFix/>
          </a:blip>
          <a:srcRect b="0" l="0" r="0" t="0"/>
          <a:stretch/>
        </p:blipFill>
        <p:spPr>
          <a:xfrm>
            <a:off x="3430743" y="1563595"/>
            <a:ext cx="3153215" cy="2905530"/>
          </a:xfrm>
          <a:prstGeom prst="rect">
            <a:avLst/>
          </a:prstGeom>
          <a:noFill/>
          <a:ln>
            <a:noFill/>
          </a:ln>
        </p:spPr>
      </p:pic>
      <p:pic>
        <p:nvPicPr>
          <p:cNvPr id="207" name="Google Shape;207;p9"/>
          <p:cNvPicPr preferRelativeResize="0"/>
          <p:nvPr/>
        </p:nvPicPr>
        <p:blipFill rotWithShape="1">
          <a:blip r:embed="rId5">
            <a:alphaModFix/>
          </a:blip>
          <a:srcRect b="0" l="0" r="0" t="0"/>
          <a:stretch/>
        </p:blipFill>
        <p:spPr>
          <a:xfrm>
            <a:off x="275155" y="4905793"/>
            <a:ext cx="4401164" cy="885949"/>
          </a:xfrm>
          <a:prstGeom prst="rect">
            <a:avLst/>
          </a:prstGeom>
          <a:noFill/>
          <a:ln>
            <a:noFill/>
          </a:ln>
        </p:spPr>
      </p:pic>
      <p:pic>
        <p:nvPicPr>
          <p:cNvPr id="208" name="Google Shape;208;p9"/>
          <p:cNvPicPr preferRelativeResize="0"/>
          <p:nvPr/>
        </p:nvPicPr>
        <p:blipFill rotWithShape="1">
          <a:blip r:embed="rId6">
            <a:alphaModFix/>
          </a:blip>
          <a:srcRect b="0" l="0" r="0" t="0"/>
          <a:stretch/>
        </p:blipFill>
        <p:spPr>
          <a:xfrm>
            <a:off x="6583958" y="1582647"/>
            <a:ext cx="3191320" cy="2886478"/>
          </a:xfrm>
          <a:prstGeom prst="rect">
            <a:avLst/>
          </a:prstGeom>
          <a:noFill/>
          <a:ln>
            <a:noFill/>
          </a:ln>
        </p:spPr>
      </p:pic>
      <p:pic>
        <p:nvPicPr>
          <p:cNvPr id="209" name="Google Shape;209;p9"/>
          <p:cNvPicPr preferRelativeResize="0"/>
          <p:nvPr/>
        </p:nvPicPr>
        <p:blipFill rotWithShape="1">
          <a:blip r:embed="rId7">
            <a:alphaModFix/>
          </a:blip>
          <a:srcRect b="0" l="0" r="0" t="0"/>
          <a:stretch/>
        </p:blipFill>
        <p:spPr>
          <a:xfrm>
            <a:off x="4863321" y="4905793"/>
            <a:ext cx="4344006" cy="8668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0"/>
          <p:cNvSpPr/>
          <p:nvPr/>
        </p:nvSpPr>
        <p:spPr>
          <a:xfrm>
            <a:off x="476400" y="434375"/>
            <a:ext cx="11715600" cy="673500"/>
          </a:xfrm>
          <a:prstGeom prst="rect">
            <a:avLst/>
          </a:prstGeom>
          <a:solidFill>
            <a:srgbClr val="C7CFF9">
              <a:alpha val="63921"/>
            </a:srgbClr>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5" name="Google Shape;215;p10"/>
          <p:cNvSpPr txBox="1"/>
          <p:nvPr>
            <p:ph type="title"/>
          </p:nvPr>
        </p:nvSpPr>
        <p:spPr>
          <a:xfrm>
            <a:off x="610659" y="460175"/>
            <a:ext cx="8596668" cy="647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Arial"/>
              <a:buNone/>
            </a:pPr>
            <a:r>
              <a:rPr b="1" lang="en-AU">
                <a:latin typeface="Arial"/>
                <a:ea typeface="Arial"/>
                <a:cs typeface="Arial"/>
                <a:sym typeface="Arial"/>
              </a:rPr>
              <a:t>FLASK APP</a:t>
            </a:r>
            <a:endParaRPr/>
          </a:p>
        </p:txBody>
      </p:sp>
      <p:sp>
        <p:nvSpPr>
          <p:cNvPr id="216" name="Google Shape;216;p10"/>
          <p:cNvSpPr txBox="1"/>
          <p:nvPr>
            <p:ph idx="1" type="body"/>
          </p:nvPr>
        </p:nvSpPr>
        <p:spPr>
          <a:xfrm>
            <a:off x="554923" y="1409700"/>
            <a:ext cx="9149113" cy="44577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AU">
                <a:latin typeface="Arial"/>
                <a:ea typeface="Arial"/>
                <a:cs typeface="Arial"/>
                <a:sym typeface="Arial"/>
              </a:rPr>
              <a:t>It allows for a quick and easy way to access the housing data price for each locality.</a:t>
            </a:r>
            <a:endParaRPr/>
          </a:p>
        </p:txBody>
      </p:sp>
      <p:pic>
        <p:nvPicPr>
          <p:cNvPr descr="A screenshot of a computer&#10;&#10;Description automatically generated" id="217" name="Google Shape;217;p10"/>
          <p:cNvPicPr preferRelativeResize="0"/>
          <p:nvPr/>
        </p:nvPicPr>
        <p:blipFill rotWithShape="1">
          <a:blip r:embed="rId3">
            <a:alphaModFix/>
          </a:blip>
          <a:srcRect b="0" l="0" r="0" t="0"/>
          <a:stretch/>
        </p:blipFill>
        <p:spPr>
          <a:xfrm>
            <a:off x="1557337" y="3619500"/>
            <a:ext cx="7534275" cy="3105150"/>
          </a:xfrm>
          <a:prstGeom prst="rect">
            <a:avLst/>
          </a:prstGeom>
          <a:noFill/>
          <a:ln>
            <a:noFill/>
          </a:ln>
        </p:spPr>
      </p:pic>
      <p:pic>
        <p:nvPicPr>
          <p:cNvPr descr="A screenshot of a computer&#10;&#10;Description automatically generated" id="218" name="Google Shape;218;p10"/>
          <p:cNvPicPr preferRelativeResize="0"/>
          <p:nvPr/>
        </p:nvPicPr>
        <p:blipFill rotWithShape="1">
          <a:blip r:embed="rId4">
            <a:alphaModFix/>
          </a:blip>
          <a:srcRect b="0" l="0" r="0" t="0"/>
          <a:stretch/>
        </p:blipFill>
        <p:spPr>
          <a:xfrm>
            <a:off x="1371599" y="2057400"/>
            <a:ext cx="7905750" cy="1371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descr="A diagram of a process&#10;&#10;Description automatically generated" id="223" name="Google Shape;223;p7"/>
          <p:cNvPicPr preferRelativeResize="0"/>
          <p:nvPr/>
        </p:nvPicPr>
        <p:blipFill rotWithShape="1">
          <a:blip r:embed="rId3">
            <a:alphaModFix/>
          </a:blip>
          <a:srcRect b="0" l="0" r="0" t="0"/>
          <a:stretch/>
        </p:blipFill>
        <p:spPr>
          <a:xfrm>
            <a:off x="2194457" y="876300"/>
            <a:ext cx="7464817" cy="5981700"/>
          </a:xfrm>
          <a:prstGeom prst="rect">
            <a:avLst/>
          </a:prstGeom>
          <a:noFill/>
          <a:ln>
            <a:noFill/>
          </a:ln>
        </p:spPr>
      </p:pic>
      <p:sp>
        <p:nvSpPr>
          <p:cNvPr id="224" name="Google Shape;224;p7"/>
          <p:cNvSpPr/>
          <p:nvPr/>
        </p:nvSpPr>
        <p:spPr>
          <a:xfrm>
            <a:off x="476400" y="434375"/>
            <a:ext cx="11715600" cy="673500"/>
          </a:xfrm>
          <a:prstGeom prst="rect">
            <a:avLst/>
          </a:prstGeom>
          <a:solidFill>
            <a:srgbClr val="C7CFF9">
              <a:alpha val="63921"/>
            </a:srgbClr>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5" name="Google Shape;225;p7"/>
          <p:cNvSpPr txBox="1"/>
          <p:nvPr>
            <p:ph type="title"/>
          </p:nvPr>
        </p:nvSpPr>
        <p:spPr>
          <a:xfrm>
            <a:off x="476409" y="447275"/>
            <a:ext cx="8596800" cy="647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Arial"/>
              <a:buNone/>
            </a:pPr>
            <a:r>
              <a:rPr b="1" lang="en-AU" sz="3300">
                <a:latin typeface="Arial"/>
                <a:ea typeface="Arial"/>
                <a:cs typeface="Arial"/>
                <a:sym typeface="Arial"/>
              </a:rPr>
              <a:t>                   </a:t>
            </a:r>
            <a:r>
              <a:rPr b="1" lang="en-AU" sz="3300">
                <a:latin typeface="Arial"/>
                <a:ea typeface="Arial"/>
                <a:cs typeface="Arial"/>
                <a:sym typeface="Arial"/>
              </a:rPr>
              <a:t>ETL PROCESS DIAGRAM</a:t>
            </a:r>
            <a:endParaRPr sz="3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Custom 4">
      <a:dk1>
        <a:srgbClr val="000000"/>
      </a:dk1>
      <a:lt1>
        <a:srgbClr val="FFFFFF"/>
      </a:lt1>
      <a:dk2>
        <a:srgbClr val="242852"/>
      </a:dk2>
      <a:lt2>
        <a:srgbClr val="5B63B7"/>
      </a:lt2>
      <a:accent1>
        <a:srgbClr val="5B63B7"/>
      </a:accent1>
      <a:accent2>
        <a:srgbClr val="D2D9EB"/>
      </a:accent2>
      <a:accent3>
        <a:srgbClr val="90A2CF"/>
      </a:accent3>
      <a:accent4>
        <a:srgbClr val="C8CBE7"/>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2024-12-07T03:11:15Z</dcterms:created>
  <dc:creator>User</dc:creator>
</cp:coreProperties>
</file>