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54359-C4A1-43DD-9D0C-05101F28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A8748C4-C3C2-4DB3-A140-60FD06BF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BC0226-A212-404A-8D43-0FF2EBEC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8D20E6-30E7-4873-B24B-DCF8781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A6D5E5-15D8-44AB-B6EA-84512A2B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05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E2E65C-9C6A-4334-A008-5BB1A7F3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5D296A-78CD-41C8-BB66-ABEC80C9E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B9467F-6BA4-4F28-BFA2-239BC92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A79479-78C0-46C1-A93D-7F1A6D8E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F8D0AD-947C-4AD6-83FE-93B91B1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1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E36F683-32C9-4D3C-9FD7-E06D51BCD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AD0531-1BB2-4775-841B-C4E8AE08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0CF744-0F43-417E-8E7F-A7E02197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CA2FB0-5884-4E45-B346-A8BF9421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7DB548-45A2-4A08-BC50-34C6D35E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FEEE92-B6CD-4712-938F-73B40F36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CE3A00-91F9-4EB3-9AFF-0ABD9315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C4F8FA-25D7-4FCF-B339-807D0CF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3CCFFC-E7C3-4AC4-A854-65152F20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D50A7A-97F7-44F4-95C7-9065B66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30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40955-0385-442D-B736-8852D00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9D5C73-4321-4ECB-9F5C-40D914FD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CA02C2-F426-412A-BC65-2AE52EA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CC4756-DAC0-478A-B9D0-B3F48DAA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08A584-6768-4533-814B-B70B71F5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6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B49CC0-E6D1-498E-9345-E4BC0E83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D6039-9E51-4918-A4FF-4C348C03D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9AE231-2DD7-4A10-A3E2-5B8730F8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82006F-B06D-4840-BF98-9815E81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063EA1-C3F6-481F-8ED5-BC4ADC6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9042D21-98C1-4DE6-AF3B-72B623EF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44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DB7D5B-CB44-44DD-8FDC-5B726834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8DAA13-D866-4648-959D-7C115817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A8597E-E4B9-456C-B70A-73DB90D33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9045718-B2E8-40E3-9644-4DDBBCA6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5F4AA3D-0057-4146-BE67-3A141848D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5816F46-8276-4CAE-B4C3-1A9C8302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3F71DD-6F17-4877-9588-0CA679F4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61C3A4A-D3AB-469F-852A-3498C9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40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E92CBA-4ABC-437C-A836-7A9FAD04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770DA6E-E56D-453C-BB0A-BF621995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227C1F7-F25A-4B50-B180-36EF9686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1847659-C70A-433D-B6AB-10BA8A8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07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BE9FF01-6662-49B8-B3A0-720FE9C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1715CF3-35AA-4090-B8AD-8402A01F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57D8DA8-6F27-45ED-A405-FB0D29E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80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71CD0C-6D58-4F7A-AA22-A9F56330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68CCF5-29E2-493B-A24D-675174CA2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22CA7A-54D0-4067-86C9-092CCC347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C0B4FF-731B-441A-A7CF-F0552014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D30152-14C3-478F-8DA4-5C2C40F5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90EFEB-08BF-45E8-BE48-097BC62C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92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4FEBEB-42C6-4970-AD68-5B1C4469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13225E9-F554-4536-9E26-0574A05EC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46428D-681F-4254-9318-90B1CF11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CF01F9-C278-4965-BEA0-E78CF0D1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84EF7F-3904-40B2-B67C-6F7242E4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A7EE92E-07FC-4DE4-8AF3-635DC87D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5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D8AADAE-0332-4B55-8F36-4AB5849C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A70470-1322-4A80-B5DB-7FA401C3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7D87FF-F384-4A07-BC4E-2F68453F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1061-C7D8-447F-8FA6-A7D9665BC277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E592A4-971B-498F-8BB7-CE5F52408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5D017F-42EA-430B-A1DE-B559EF751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F2D2-AE46-472C-87D1-CFCD2C64E1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5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E835E5-D778-40B2-903F-4780BB32E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256" y="342900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rgbClr val="080808"/>
                </a:solidFill>
              </a:rPr>
              <a:t>DEVRELER II</a:t>
            </a:r>
          </a:p>
          <a:p>
            <a:r>
              <a:rPr lang="tr-TR" sz="2000" dirty="0" err="1">
                <a:solidFill>
                  <a:srgbClr val="080808"/>
                </a:solidFill>
              </a:rPr>
              <a:t>Kapasitör</a:t>
            </a:r>
            <a:r>
              <a:rPr lang="tr-TR" sz="2000" dirty="0">
                <a:solidFill>
                  <a:srgbClr val="080808"/>
                </a:solidFill>
              </a:rPr>
              <a:t> (Kondansatör)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80ACFF-124F-4B10-B151-DD1D1D5A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07875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tr-TR" sz="3600" b="1" dirty="0">
                <a:solidFill>
                  <a:srgbClr val="080808"/>
                </a:solidFill>
              </a:rPr>
              <a:t>EEM 202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A7C1B0-5D46-4443-A9D6-013E26B0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Enerji Depolama Bakımından </a:t>
            </a:r>
            <a:r>
              <a:rPr lang="tr-T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Rezistif</a:t>
            </a:r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Devreler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3C455AE-8496-42E3-80C0-A97D522F015B}"/>
              </a:ext>
            </a:extLst>
          </p:cNvPr>
          <p:cNvSpPr txBox="1"/>
          <p:nvPr/>
        </p:nvSpPr>
        <p:spPr>
          <a:xfrm>
            <a:off x="6907822" y="2363378"/>
            <a:ext cx="478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Rezistif</a:t>
            </a:r>
            <a:r>
              <a:rPr lang="tr-TR" dirty="0"/>
              <a:t> devrelerde kullandığımız kanunun ismi </a:t>
            </a:r>
            <a:r>
              <a:rPr lang="tr-TR" b="1" dirty="0" err="1"/>
              <a:t>Ohm</a:t>
            </a:r>
            <a:r>
              <a:rPr lang="tr-TR" b="1" dirty="0"/>
              <a:t> Kanunu </a:t>
            </a:r>
            <a:r>
              <a:rPr lang="tr-TR" dirty="0"/>
              <a:t>idi.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3E61324C-9E18-4B16-9C50-A004AF82EEDB}"/>
                  </a:ext>
                </a:extLst>
              </p:cNvPr>
              <p:cNvSpPr txBox="1"/>
              <p:nvPr/>
            </p:nvSpPr>
            <p:spPr>
              <a:xfrm>
                <a:off x="8735940" y="3152001"/>
                <a:ext cx="74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3E61324C-9E18-4B16-9C50-A004AF82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940" y="3152001"/>
                <a:ext cx="748218" cy="276999"/>
              </a:xfrm>
              <a:prstGeom prst="rect">
                <a:avLst/>
              </a:prstGeom>
              <a:blipFill>
                <a:blip r:embed="rId2"/>
                <a:stretch>
                  <a:fillRect l="-6504" r="-5691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3DB1CD64-540E-4090-BF2A-4166303943CE}"/>
                  </a:ext>
                </a:extLst>
              </p:cNvPr>
              <p:cNvSpPr txBox="1"/>
              <p:nvPr/>
            </p:nvSpPr>
            <p:spPr>
              <a:xfrm>
                <a:off x="6907822" y="3713584"/>
                <a:ext cx="487058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dirty="0"/>
                  <a:t>Matematiksel olarak denklemi düşündüğümüzde bir V varsa I olduğunu görüyoruz. Direnç üzerine düşen gerilim V olmadığı anda geçmişten bağımsız bir biçimde anında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oluyor. Eğer direnç enerji depolayabilseydi böyle olmadı.</a:t>
                </a:r>
                <a:endParaRPr lang="tr-TR" i="1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3DB1CD64-540E-4090-BF2A-4166303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822" y="3713584"/>
                <a:ext cx="4870581" cy="1477328"/>
              </a:xfrm>
              <a:prstGeom prst="rect">
                <a:avLst/>
              </a:prstGeom>
              <a:blipFill>
                <a:blip r:embed="rId3"/>
                <a:stretch>
                  <a:fillRect l="-1001" t="-2058" r="-1126" b="-53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etin kutusu 8">
            <a:extLst>
              <a:ext uri="{FF2B5EF4-FFF2-40B4-BE49-F238E27FC236}">
                <a16:creationId xmlns:a16="http://schemas.microsoft.com/office/drawing/2014/main" id="{031FB4E2-D553-47BC-BA04-F8C52CFECB8C}"/>
              </a:ext>
            </a:extLst>
          </p:cNvPr>
          <p:cNvSpPr txBox="1"/>
          <p:nvPr/>
        </p:nvSpPr>
        <p:spPr>
          <a:xfrm>
            <a:off x="6951394" y="5431115"/>
            <a:ext cx="478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Enerji depolama ile ne kastettiğimize bakalım şimdi.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B43868-40FD-4503-8B96-100F6416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F8B6E09-4582-4F77-9BBF-7689AB7CF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09" y="2089011"/>
            <a:ext cx="5268409" cy="36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4875E4-8228-4781-B19A-BC759F14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Anahtar Kapalı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8DEF49-7052-4C28-95C2-EE682EF5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652CA2-0CBF-41F7-AFDC-F769C5CA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13" y="1944700"/>
            <a:ext cx="6014983" cy="41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4875E4-8228-4781-B19A-BC759F14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Anahtar Açık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8DEF49-7052-4C28-95C2-EE682EF5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92DFA40-6577-4711-9A77-1484099A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97" y="1951192"/>
            <a:ext cx="5995996" cy="41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9F4F8B-B43B-443B-B70E-4B959254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Kapasitör</a:t>
            </a:r>
            <a:r>
              <a:rPr lang="tr-TR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(Kondansatör)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2FF21D-3ACF-4FD2-89BA-9BEDC5A8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680" y="1018075"/>
            <a:ext cx="984602" cy="85673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3B93EB7-1BC3-4EDE-8899-71C70CB7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862" y="1018075"/>
            <a:ext cx="933922" cy="81263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21A3953-CC0E-49E4-B0C7-FBA736A02A2D}"/>
              </a:ext>
            </a:extLst>
          </p:cNvPr>
          <p:cNvSpPr txBox="1"/>
          <p:nvPr/>
        </p:nvSpPr>
        <p:spPr>
          <a:xfrm>
            <a:off x="8618782" y="101807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4F7A794-BD20-4612-8289-E0788E63C6E6}"/>
              </a:ext>
            </a:extLst>
          </p:cNvPr>
          <p:cNvSpPr txBox="1"/>
          <p:nvPr/>
        </p:nvSpPr>
        <p:spPr>
          <a:xfrm>
            <a:off x="8641224" y="1505475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ADA3994-E05B-486B-9434-383410FBD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73" y="1915492"/>
            <a:ext cx="4701765" cy="259903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A0FB21E0-6AD1-4A86-872E-587E07BF4F44}"/>
              </a:ext>
            </a:extLst>
          </p:cNvPr>
          <p:cNvSpPr txBox="1"/>
          <p:nvPr/>
        </p:nvSpPr>
        <p:spPr>
          <a:xfrm>
            <a:off x="4379628" y="4887938"/>
            <a:ext cx="755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dirty="0" err="1"/>
              <a:t>Kapasitansın</a:t>
            </a:r>
            <a:r>
              <a:rPr lang="tr-TR" dirty="0"/>
              <a:t> birimi </a:t>
            </a:r>
            <a:r>
              <a:rPr lang="tr-TR" dirty="0" err="1"/>
              <a:t>Farad’dır</a:t>
            </a:r>
            <a:r>
              <a:rPr lang="tr-TR" dirty="0"/>
              <a:t> (F).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r-TR" dirty="0"/>
              <a:t>Genelde </a:t>
            </a:r>
            <a:r>
              <a:rPr lang="tr-TR" dirty="0" err="1"/>
              <a:t>miliFarad</a:t>
            </a:r>
            <a:r>
              <a:rPr lang="tr-TR" dirty="0"/>
              <a:t> (</a:t>
            </a:r>
            <a:r>
              <a:rPr lang="tr-TR" dirty="0" err="1"/>
              <a:t>mF</a:t>
            </a:r>
            <a:r>
              <a:rPr lang="tr-TR" dirty="0"/>
              <a:t>), </a:t>
            </a:r>
            <a:r>
              <a:rPr lang="tr-TR" dirty="0" err="1"/>
              <a:t>mikroFarad</a:t>
            </a:r>
            <a:r>
              <a:rPr lang="tr-TR" dirty="0"/>
              <a:t> (</a:t>
            </a:r>
            <a:r>
              <a:rPr lang="tr-TR" dirty="0" err="1"/>
              <a:t>uF</a:t>
            </a:r>
            <a:r>
              <a:rPr lang="tr-TR" dirty="0"/>
              <a:t>) ve </a:t>
            </a:r>
            <a:r>
              <a:rPr lang="tr-TR" dirty="0" err="1"/>
              <a:t>picoFarad</a:t>
            </a:r>
            <a:r>
              <a:rPr lang="tr-TR" dirty="0"/>
              <a:t> (</a:t>
            </a:r>
            <a:r>
              <a:rPr lang="tr-TR" dirty="0" err="1"/>
              <a:t>pF</a:t>
            </a:r>
            <a:r>
              <a:rPr lang="tr-TR" dirty="0"/>
              <a:t>) değerler alır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6F6EE0C-EEF2-44F6-B39D-A34F9ED64EA4}"/>
              </a:ext>
            </a:extLst>
          </p:cNvPr>
          <p:cNvSpPr txBox="1"/>
          <p:nvPr/>
        </p:nvSpPr>
        <p:spPr>
          <a:xfrm>
            <a:off x="4379627" y="5516759"/>
            <a:ext cx="493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dirty="0"/>
              <a:t>İki metal plaka arasında </a:t>
            </a:r>
            <a:r>
              <a:rPr lang="tr-TR" dirty="0" err="1"/>
              <a:t>dielektrik</a:t>
            </a:r>
            <a:r>
              <a:rPr lang="tr-TR" dirty="0"/>
              <a:t> madde vardır.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r-TR" dirty="0"/>
              <a:t>Elektrik alan ile elektrik iletilir.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0AA728C-4403-4565-A741-F6F621B423D2}"/>
              </a:ext>
            </a:extLst>
          </p:cNvPr>
          <p:cNvSpPr txBox="1"/>
          <p:nvPr/>
        </p:nvSpPr>
        <p:spPr>
          <a:xfrm>
            <a:off x="4769505" y="61630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https://github.com/mtkoroglu/RLC-devreleri</a:t>
            </a:r>
          </a:p>
        </p:txBody>
      </p:sp>
    </p:spTree>
    <p:extLst>
      <p:ext uri="{BB962C8B-B14F-4D97-AF65-F5344CB8AC3E}">
        <p14:creationId xmlns:p14="http://schemas.microsoft.com/office/powerpoint/2010/main" val="7961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CB460-FAEB-47F5-A690-9F3BAC2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Gerilim Kaynağı AC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8D053-288E-4025-AEA0-8EA98777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C4C1F0E-F2AC-4360-9CA3-116F2EC7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19" y="1979676"/>
            <a:ext cx="5145405" cy="41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CB460-FAEB-47F5-A690-9F3BAC2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Gerilim Kaynağı DC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8D053-288E-4025-AEA0-8EA98777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3FCE93-C585-4C40-9E79-600CA90E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85" y="1975484"/>
            <a:ext cx="5263100" cy="42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129</Words>
  <Application>Microsoft Office PowerPoint</Application>
  <PresentationFormat>Geniş ekran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Wingdings</vt:lpstr>
      <vt:lpstr>Office Teması</vt:lpstr>
      <vt:lpstr>EEM 202</vt:lpstr>
      <vt:lpstr>Enerji Depolama Bakımından Rezistif Devreler</vt:lpstr>
      <vt:lpstr>Anahtar Kapalı</vt:lpstr>
      <vt:lpstr>Anahtar Açık</vt:lpstr>
      <vt:lpstr>Kapasitör (Kondansatör)</vt:lpstr>
      <vt:lpstr>Gerilim Kaynağı AC</vt:lpstr>
      <vt:lpstr>Gerilim Kaynağı DC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202</dc:title>
  <dc:creator>Muhammed Koroglu</dc:creator>
  <cp:lastModifiedBy>Koroglu, Taha</cp:lastModifiedBy>
  <cp:revision>27</cp:revision>
  <dcterms:created xsi:type="dcterms:W3CDTF">2021-03-28T21:00:03Z</dcterms:created>
  <dcterms:modified xsi:type="dcterms:W3CDTF">2022-03-28T18:12:29Z</dcterms:modified>
</cp:coreProperties>
</file>