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54359-C4A1-43DD-9D0C-05101F28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A8748C4-C3C2-4DB3-A140-60FD06BF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BC0226-A212-404A-8D43-0FF2EBEC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8D20E6-30E7-4873-B24B-DCF8781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A6D5E5-15D8-44AB-B6EA-84512A2B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05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E2E65C-9C6A-4334-A008-5BB1A7F3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5D296A-78CD-41C8-BB66-ABEC80C9E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B9467F-6BA4-4F28-BFA2-239BC92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A79479-78C0-46C1-A93D-7F1A6D8E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F8D0AD-947C-4AD6-83FE-93B91B1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1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E36F683-32C9-4D3C-9FD7-E06D51BCD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AD0531-1BB2-4775-841B-C4E8AE08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0CF744-0F43-417E-8E7F-A7E02197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CA2FB0-5884-4E45-B346-A8BF9421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7DB548-45A2-4A08-BC50-34C6D35E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FEEE92-B6CD-4712-938F-73B40F36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CE3A00-91F9-4EB3-9AFF-0ABD9315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C4F8FA-25D7-4FCF-B339-807D0CF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3CCFFC-E7C3-4AC4-A854-65152F20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D50A7A-97F7-44F4-95C7-9065B66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30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40955-0385-442D-B736-8852D00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9D5C73-4321-4ECB-9F5C-40D914FD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CA02C2-F426-412A-BC65-2AE52EA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CC4756-DAC0-478A-B9D0-B3F48DAA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08A584-6768-4533-814B-B70B71F5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6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B49CC0-E6D1-498E-9345-E4BC0E83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D6039-9E51-4918-A4FF-4C348C03D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9AE231-2DD7-4A10-A3E2-5B8730F8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82006F-B06D-4840-BF98-9815E81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063EA1-C3F6-481F-8ED5-BC4ADC6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9042D21-98C1-4DE6-AF3B-72B623EF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44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DB7D5B-CB44-44DD-8FDC-5B726834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8DAA13-D866-4648-959D-7C115817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A8597E-E4B9-456C-B70A-73DB90D33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9045718-B2E8-40E3-9644-4DDBBCA6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5F4AA3D-0057-4146-BE67-3A141848D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5816F46-8276-4CAE-B4C3-1A9C8302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3F71DD-6F17-4877-9588-0CA679F4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61C3A4A-D3AB-469F-852A-3498C9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40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E92CBA-4ABC-437C-A836-7A9FAD04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770DA6E-E56D-453C-BB0A-BF621995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227C1F7-F25A-4B50-B180-36EF9686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1847659-C70A-433D-B6AB-10BA8A8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07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BE9FF01-6662-49B8-B3A0-720FE9C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1715CF3-35AA-4090-B8AD-8402A01F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57D8DA8-6F27-45ED-A405-FB0D29E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80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71CD0C-6D58-4F7A-AA22-A9F56330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68CCF5-29E2-493B-A24D-675174CA2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22CA7A-54D0-4067-86C9-092CCC347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C0B4FF-731B-441A-A7CF-F0552014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D30152-14C3-478F-8DA4-5C2C40F5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90EFEB-08BF-45E8-BE48-097BC62C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92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4FEBEB-42C6-4970-AD68-5B1C4469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13225E9-F554-4536-9E26-0574A05EC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46428D-681F-4254-9318-90B1CF11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CF01F9-C278-4965-BEA0-E78CF0D1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84EF7F-3904-40B2-B67C-6F7242E4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A7EE92E-07FC-4DE4-8AF3-635DC87D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5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D8AADAE-0332-4B55-8F36-4AB5849C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A70470-1322-4A80-B5DB-7FA401C3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7D87FF-F384-4A07-BC4E-2F68453F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1061-C7D8-447F-8FA6-A7D9665BC27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E592A4-971B-498F-8BB7-CE5F52408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5D017F-42EA-430B-A1DE-B559EF751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5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8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9.e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80ACFF-124F-4B10-B151-DD1D1D5A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tr-TR" sz="3600" b="1" dirty="0">
                <a:solidFill>
                  <a:srgbClr val="080808"/>
                </a:solidFill>
              </a:rPr>
              <a:t>KIRCHOFF’UN VOLTAJ ve AKIM KANUNLARI - TEKRAR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E55128-6F3B-403E-8223-57612F7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919248" cy="1781175"/>
          </a:xfrm>
        </p:spPr>
        <p:txBody>
          <a:bodyPr>
            <a:normAutofit fontScale="90000"/>
          </a:bodyPr>
          <a:lstStyle/>
          <a:p>
            <a:r>
              <a:rPr lang="tr-TR" sz="3200" dirty="0" err="1">
                <a:solidFill>
                  <a:srgbClr val="FFFFFF"/>
                </a:solidFill>
              </a:rPr>
              <a:t>MATLAB’da</a:t>
            </a:r>
            <a:br>
              <a:rPr lang="tr-TR" sz="3200" dirty="0">
                <a:solidFill>
                  <a:srgbClr val="FFFFFF"/>
                </a:solidFill>
              </a:rPr>
            </a:br>
            <a:r>
              <a:rPr lang="tr-TR" sz="3200" dirty="0">
                <a:solidFill>
                  <a:srgbClr val="FFFFFF"/>
                </a:solidFill>
              </a:rPr>
              <a:t>Doğrusal Denklem Sistemini Çözelim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860F0CD2-47E7-444C-AD46-83152885226F}"/>
              </a:ext>
            </a:extLst>
          </p:cNvPr>
          <p:cNvSpPr txBox="1">
            <a:spLocks/>
          </p:cNvSpPr>
          <p:nvPr/>
        </p:nvSpPr>
        <p:spPr>
          <a:xfrm>
            <a:off x="854984" y="3872717"/>
            <a:ext cx="3342509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/>
              <a:t>Let’s</a:t>
            </a:r>
            <a:r>
              <a:rPr lang="tr-TR" sz="3200" dirty="0"/>
              <a:t> </a:t>
            </a:r>
            <a:r>
              <a:rPr lang="tr-TR" sz="3200" dirty="0" err="1"/>
              <a:t>solve</a:t>
            </a:r>
            <a:r>
              <a:rPr lang="tr-TR" sz="3200" dirty="0"/>
              <a:t> </a:t>
            </a:r>
            <a:r>
              <a:rPr lang="tr-TR" sz="3200" dirty="0" err="1"/>
              <a:t>system</a:t>
            </a:r>
            <a:r>
              <a:rPr lang="tr-TR" sz="3200" dirty="0"/>
              <a:t> of </a:t>
            </a:r>
            <a:r>
              <a:rPr lang="tr-TR" sz="3200" dirty="0" err="1"/>
              <a:t>linear</a:t>
            </a:r>
            <a:r>
              <a:rPr lang="tr-TR" sz="3200" dirty="0"/>
              <a:t> </a:t>
            </a:r>
            <a:r>
              <a:rPr lang="tr-TR" sz="3200" dirty="0" err="1"/>
              <a:t>equations</a:t>
            </a:r>
            <a:r>
              <a:rPr lang="tr-TR" sz="3200" dirty="0"/>
              <a:t> in MATLAB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11443EB-3BE0-4FCC-BB82-2DAEC62E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24" y="872268"/>
            <a:ext cx="6111770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9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E55128-6F3B-403E-8223-57612F7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85" y="1204108"/>
            <a:ext cx="3342508" cy="1781175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Google </a:t>
            </a:r>
            <a:r>
              <a:rPr lang="tr-TR" sz="3200" dirty="0" err="1"/>
              <a:t>COLAB’da</a:t>
            </a:r>
            <a:r>
              <a:rPr lang="tr-TR" sz="3200" dirty="0"/>
              <a:t> </a:t>
            </a:r>
            <a:r>
              <a:rPr lang="tr-TR" sz="3200" dirty="0" err="1"/>
              <a:t>Python</a:t>
            </a:r>
            <a:r>
              <a:rPr lang="tr-TR" sz="3200" dirty="0"/>
              <a:t> ile Doğrusal Denklem Sistemini Çözelim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860F0CD2-47E7-444C-AD46-83152885226F}"/>
              </a:ext>
            </a:extLst>
          </p:cNvPr>
          <p:cNvSpPr txBox="1">
            <a:spLocks/>
          </p:cNvSpPr>
          <p:nvPr/>
        </p:nvSpPr>
        <p:spPr>
          <a:xfrm>
            <a:off x="854984" y="3872717"/>
            <a:ext cx="3342509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/>
              <a:t>Let’s</a:t>
            </a:r>
            <a:r>
              <a:rPr lang="tr-TR" sz="3200" dirty="0"/>
              <a:t> </a:t>
            </a:r>
            <a:r>
              <a:rPr lang="tr-TR" sz="3200" dirty="0" err="1"/>
              <a:t>solve</a:t>
            </a:r>
            <a:r>
              <a:rPr lang="tr-TR" sz="3200" dirty="0"/>
              <a:t> </a:t>
            </a:r>
            <a:r>
              <a:rPr lang="tr-TR" sz="3200" dirty="0" err="1"/>
              <a:t>system</a:t>
            </a:r>
            <a:r>
              <a:rPr lang="tr-TR" sz="3200" dirty="0"/>
              <a:t> of </a:t>
            </a:r>
            <a:r>
              <a:rPr lang="tr-TR" sz="3200" dirty="0" err="1"/>
              <a:t>linear</a:t>
            </a:r>
            <a:r>
              <a:rPr lang="tr-TR" sz="3200" dirty="0"/>
              <a:t> </a:t>
            </a:r>
            <a:r>
              <a:rPr lang="tr-TR" sz="3200" dirty="0" err="1"/>
              <a:t>equations</a:t>
            </a:r>
            <a:r>
              <a:rPr lang="tr-TR" sz="3200" dirty="0"/>
              <a:t> in Google COLAB </a:t>
            </a:r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Python</a:t>
            </a:r>
            <a:endParaRPr lang="tr-TR" sz="3200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ADD060A-27E4-4EC9-A416-E4841D21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27" y="845596"/>
            <a:ext cx="548687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A7C1B0-5D46-4443-A9D6-013E26B0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</a:t>
            </a:r>
            <a:r>
              <a:rPr lang="tr-T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irchoff’un</a:t>
            </a:r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Voltaj ve Akım Kanunlar - Tekrar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B6866C9-BDC8-4A53-B125-D4DEBA26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037" y="1675227"/>
            <a:ext cx="64259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9F4F8B-B43B-443B-B70E-4B959254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Kirchoff’s Voltage Law - KVL (Kirchoff’un Voltaj Kanunu)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072D08-F0D6-4F79-A15D-89B420A8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09434"/>
            <a:ext cx="6780700" cy="46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6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E4C2C747-5CD9-4A50-915F-AC9189C04919}"/>
              </a:ext>
            </a:extLst>
          </p:cNvPr>
          <p:cNvSpPr txBox="1">
            <a:spLocks/>
          </p:cNvSpPr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Kirchoff’s Voltage Law - KVL (Kirchoff’un Voltaj Kanunu)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C92C821-072E-424F-81AF-0470B4D655F8}"/>
                  </a:ext>
                </a:extLst>
              </p:cNvPr>
              <p:cNvSpPr txBox="1"/>
              <p:nvPr/>
            </p:nvSpPr>
            <p:spPr>
              <a:xfrm>
                <a:off x="626175" y="3367482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𝑉𝑐𝑐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C92C821-072E-424F-81AF-0470B4D65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5" y="3367482"/>
                <a:ext cx="3605049" cy="642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>
            <a:extLst>
              <a:ext uri="{FF2B5EF4-FFF2-40B4-BE49-F238E27FC236}">
                <a16:creationId xmlns:a16="http://schemas.microsoft.com/office/drawing/2014/main" id="{64707F07-20D1-4F3A-ACE4-7783288A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1007017"/>
            <a:ext cx="6903723" cy="4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9AD67287-C4BB-4A19-A78E-768DD4326F0C}"/>
              </a:ext>
            </a:extLst>
          </p:cNvPr>
          <p:cNvSpPr txBox="1">
            <a:spLocks/>
          </p:cNvSpPr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Kirchoff’s Voltage Law - KVL (Kirchoff’un Voltaj Kanunu)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2945D91-F89D-420D-BBC9-6AC980AB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07017"/>
            <a:ext cx="6903723" cy="4720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2BC47932-2B92-4A0B-A93B-0F285963481F}"/>
                  </a:ext>
                </a:extLst>
              </p:cNvPr>
              <p:cNvSpPr txBox="1"/>
              <p:nvPr/>
            </p:nvSpPr>
            <p:spPr>
              <a:xfrm>
                <a:off x="626175" y="3367482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𝑉𝑐𝑐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2BC47932-2B92-4A0B-A93B-0F285963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5" y="3367482"/>
                <a:ext cx="3605049" cy="642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8453C3A2-9199-4547-AF6F-D432EF14175B}"/>
                  </a:ext>
                </a:extLst>
              </p:cNvPr>
              <p:cNvSpPr txBox="1"/>
              <p:nvPr/>
            </p:nvSpPr>
            <p:spPr>
              <a:xfrm>
                <a:off x="1114447" y="3903422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8453C3A2-9199-4547-AF6F-D432EF14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47" y="3903422"/>
                <a:ext cx="3605049" cy="642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A06B503F-0520-4D49-86FD-2873106E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24" y="1007017"/>
            <a:ext cx="6903723" cy="4720928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E5C42E2E-463C-47FC-B506-6D38F3F2C508}"/>
              </a:ext>
            </a:extLst>
          </p:cNvPr>
          <p:cNvSpPr txBox="1">
            <a:spLocks/>
          </p:cNvSpPr>
          <p:nvPr/>
        </p:nvSpPr>
        <p:spPr>
          <a:xfrm>
            <a:off x="1024102" y="1175533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>
                <a:solidFill>
                  <a:srgbClr val="FFFFFF"/>
                </a:solidFill>
              </a:rPr>
              <a:t>Kirchoff’s</a:t>
            </a:r>
            <a:r>
              <a:rPr lang="tr-TR" sz="3200" dirty="0">
                <a:solidFill>
                  <a:srgbClr val="FFFFFF"/>
                </a:solidFill>
              </a:rPr>
              <a:t> </a:t>
            </a:r>
            <a:r>
              <a:rPr lang="tr-TR" sz="3200" dirty="0" err="1">
                <a:solidFill>
                  <a:srgbClr val="FFFFFF"/>
                </a:solidFill>
              </a:rPr>
              <a:t>Voltage</a:t>
            </a:r>
            <a:r>
              <a:rPr lang="tr-TR" sz="3200" dirty="0">
                <a:solidFill>
                  <a:srgbClr val="FFFFFF"/>
                </a:solidFill>
              </a:rPr>
              <a:t> </a:t>
            </a:r>
            <a:r>
              <a:rPr lang="tr-TR" sz="3200" dirty="0" err="1">
                <a:solidFill>
                  <a:srgbClr val="FFFFFF"/>
                </a:solidFill>
              </a:rPr>
              <a:t>Law</a:t>
            </a:r>
            <a:r>
              <a:rPr lang="tr-TR" sz="3200" dirty="0">
                <a:solidFill>
                  <a:srgbClr val="FFFFFF"/>
                </a:solidFill>
              </a:rPr>
              <a:t> - KVL (</a:t>
            </a:r>
            <a:r>
              <a:rPr lang="tr-TR" sz="3200" dirty="0" err="1">
                <a:solidFill>
                  <a:srgbClr val="FFFFFF"/>
                </a:solidFill>
              </a:rPr>
              <a:t>Kirchoff’un</a:t>
            </a:r>
            <a:r>
              <a:rPr lang="tr-TR" sz="3200" dirty="0">
                <a:solidFill>
                  <a:srgbClr val="FFFFFF"/>
                </a:solidFill>
              </a:rPr>
              <a:t> Voltaj Kanunu)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1441D994-C2CC-4122-8946-0BC17FAC22C5}"/>
                  </a:ext>
                </a:extLst>
              </p:cNvPr>
              <p:cNvSpPr txBox="1"/>
              <p:nvPr/>
            </p:nvSpPr>
            <p:spPr>
              <a:xfrm>
                <a:off x="626175" y="3367482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𝑉𝑐𝑐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1441D994-C2CC-4122-8946-0BC17FAC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5" y="3367482"/>
                <a:ext cx="3605049" cy="642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D602C237-8BC2-4A2F-8771-AED7CFA393B7}"/>
                  </a:ext>
                </a:extLst>
              </p:cNvPr>
              <p:cNvSpPr txBox="1"/>
              <p:nvPr/>
            </p:nvSpPr>
            <p:spPr>
              <a:xfrm>
                <a:off x="1117743" y="3903422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D602C237-8BC2-4A2F-8771-AED7CFA3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43" y="3903422"/>
                <a:ext cx="3605049" cy="642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2CCC4499-7443-40A2-88C6-191598648F72}"/>
                  </a:ext>
                </a:extLst>
              </p:cNvPr>
              <p:cNvSpPr txBox="1"/>
              <p:nvPr/>
            </p:nvSpPr>
            <p:spPr>
              <a:xfrm>
                <a:off x="626175" y="4439362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𝑉𝑐𝑐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2CCC4499-7443-40A2-88C6-191598648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5" y="4439362"/>
                <a:ext cx="3605049" cy="642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09AD341-1D20-42AD-A52A-78FF58143BAA}"/>
              </a:ext>
            </a:extLst>
          </p:cNvPr>
          <p:cNvCxnSpPr>
            <a:cxnSpLocks/>
          </p:cNvCxnSpPr>
          <p:nvPr/>
        </p:nvCxnSpPr>
        <p:spPr>
          <a:xfrm flipV="1">
            <a:off x="717423" y="4376692"/>
            <a:ext cx="3342509" cy="5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079D198-CEEB-4AAF-A9AD-167530326C16}"/>
              </a:ext>
            </a:extLst>
          </p:cNvPr>
          <p:cNvCxnSpPr>
            <a:cxnSpLocks/>
          </p:cNvCxnSpPr>
          <p:nvPr/>
        </p:nvCxnSpPr>
        <p:spPr>
          <a:xfrm>
            <a:off x="717423" y="4376692"/>
            <a:ext cx="3312636" cy="558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A7C1B0-5D46-4443-A9D6-013E26B0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Kirchoff’s Current Law – KCL (Kirchoff’un akım kanunu)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20F61AF2-3369-460C-8D72-B385BCF344A5}"/>
                  </a:ext>
                </a:extLst>
              </p:cNvPr>
              <p:cNvSpPr txBox="1"/>
              <p:nvPr/>
            </p:nvSpPr>
            <p:spPr>
              <a:xfrm>
                <a:off x="966951" y="3404422"/>
                <a:ext cx="2669407" cy="616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20F61AF2-3369-460C-8D72-B385BCF34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1" y="3404422"/>
                <a:ext cx="2669407" cy="616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8E7AD112-1D82-4329-8950-77FEA707B808}"/>
                  </a:ext>
                </a:extLst>
              </p:cNvPr>
              <p:cNvSpPr txBox="1"/>
              <p:nvPr/>
            </p:nvSpPr>
            <p:spPr>
              <a:xfrm>
                <a:off x="240672" y="4021216"/>
                <a:ext cx="4296009" cy="616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8E7AD112-1D82-4329-8950-77FEA707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72" y="4021216"/>
                <a:ext cx="4296009" cy="616794"/>
              </a:xfrm>
              <a:prstGeom prst="rect">
                <a:avLst/>
              </a:prstGeom>
              <a:blipFill>
                <a:blip r:embed="rId3"/>
                <a:stretch>
                  <a:fillRect b="-207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FDF08C2D-D19A-4EFC-89D8-44A273CEE10A}"/>
                  </a:ext>
                </a:extLst>
              </p:cNvPr>
              <p:cNvSpPr txBox="1"/>
              <p:nvPr/>
            </p:nvSpPr>
            <p:spPr>
              <a:xfrm>
                <a:off x="240672" y="4915883"/>
                <a:ext cx="4579903" cy="616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𝑉𝑐𝑐</m:t>
                          </m:r>
                        </m:num>
                        <m:den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FDF08C2D-D19A-4EFC-89D8-44A273CEE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72" y="4915883"/>
                <a:ext cx="4579903" cy="616794"/>
              </a:xfrm>
              <a:prstGeom prst="rect">
                <a:avLst/>
              </a:prstGeom>
              <a:blipFill>
                <a:blip r:embed="rId5"/>
                <a:stretch>
                  <a:fillRect b="-303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C645924C-6143-4110-AFA0-8545502E6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049" y="1504811"/>
            <a:ext cx="5555850" cy="379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42DAC03C-C437-4413-9055-7DAF7733F2BA}"/>
                  </a:ext>
                </a:extLst>
              </p:cNvPr>
              <p:cNvSpPr txBox="1"/>
              <p:nvPr/>
            </p:nvSpPr>
            <p:spPr>
              <a:xfrm>
                <a:off x="2069478" y="2065963"/>
                <a:ext cx="2085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42DAC03C-C437-4413-9055-7DAF7733F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78" y="2065963"/>
                <a:ext cx="2085186" cy="369332"/>
              </a:xfrm>
              <a:prstGeom prst="rect">
                <a:avLst/>
              </a:prstGeom>
              <a:blipFill>
                <a:blip r:embed="rId2"/>
                <a:stretch>
                  <a:fillRect l="-2915" r="-2915" b="-1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7813DB79-2C89-4E8E-9F99-7B2AA1007246}"/>
                  </a:ext>
                </a:extLst>
              </p:cNvPr>
              <p:cNvSpPr txBox="1"/>
              <p:nvPr/>
            </p:nvSpPr>
            <p:spPr>
              <a:xfrm>
                <a:off x="980312" y="3752355"/>
                <a:ext cx="5000279" cy="1362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𝑐𝑐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𝑉𝑐𝑐</m:t>
                                    </m:r>
                                  </m:num>
                                  <m:den>
                                    <m:r>
                                      <a:rPr lang="tr-TR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7813DB79-2C89-4E8E-9F99-7B2AA100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12" y="3752355"/>
                <a:ext cx="5000279" cy="1362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Resim 9">
            <a:extLst>
              <a:ext uri="{FF2B5EF4-FFF2-40B4-BE49-F238E27FC236}">
                <a16:creationId xmlns:a16="http://schemas.microsoft.com/office/drawing/2014/main" id="{F0EEEA58-3598-43CA-AA4F-E22ACB99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78" y="288615"/>
            <a:ext cx="4250532" cy="2906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4AC20512-DCC9-4C14-9FC1-6B0AD378FFB7}"/>
                  </a:ext>
                </a:extLst>
              </p:cNvPr>
              <p:cNvSpPr txBox="1"/>
              <p:nvPr/>
            </p:nvSpPr>
            <p:spPr>
              <a:xfrm>
                <a:off x="688954" y="2616211"/>
                <a:ext cx="4579903" cy="616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𝑉𝑐𝑐</m:t>
                          </m:r>
                        </m:num>
                        <m:den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4AC20512-DCC9-4C14-9FC1-6B0AD378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4" y="2616211"/>
                <a:ext cx="4579903" cy="616794"/>
              </a:xfrm>
              <a:prstGeom prst="rect">
                <a:avLst/>
              </a:prstGeom>
              <a:blipFill>
                <a:blip r:embed="rId6"/>
                <a:stretch>
                  <a:fillRect b="-316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5D6B5559-C384-4994-BA38-4070C20036AB}"/>
                  </a:ext>
                </a:extLst>
              </p:cNvPr>
              <p:cNvSpPr txBox="1"/>
              <p:nvPr/>
            </p:nvSpPr>
            <p:spPr>
              <a:xfrm>
                <a:off x="1095721" y="656607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𝑉𝑐𝑐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5D6B5559-C384-4994-BA38-4070C200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21" y="656607"/>
                <a:ext cx="3605049" cy="642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788541CF-06D8-4C9F-942F-175614233F70}"/>
                  </a:ext>
                </a:extLst>
              </p:cNvPr>
              <p:cNvSpPr txBox="1"/>
              <p:nvPr/>
            </p:nvSpPr>
            <p:spPr>
              <a:xfrm>
                <a:off x="797124" y="1242503"/>
                <a:ext cx="3605049" cy="642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788541CF-06D8-4C9F-942F-175614233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4" y="1242503"/>
                <a:ext cx="3605049" cy="6425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etin kutusu 21">
                <a:extLst>
                  <a:ext uri="{FF2B5EF4-FFF2-40B4-BE49-F238E27FC236}">
                    <a16:creationId xmlns:a16="http://schemas.microsoft.com/office/drawing/2014/main" id="{EBCB56B6-4C0F-42DD-89F4-E8A942284D92}"/>
                  </a:ext>
                </a:extLst>
              </p:cNvPr>
              <p:cNvSpPr txBox="1"/>
              <p:nvPr/>
            </p:nvSpPr>
            <p:spPr>
              <a:xfrm>
                <a:off x="4402173" y="5449720"/>
                <a:ext cx="1010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2" name="Metin kutusu 21">
                <a:extLst>
                  <a:ext uri="{FF2B5EF4-FFF2-40B4-BE49-F238E27FC236}">
                    <a16:creationId xmlns:a16="http://schemas.microsoft.com/office/drawing/2014/main" id="{EBCB56B6-4C0F-42DD-89F4-E8A9422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73" y="5449720"/>
                <a:ext cx="1010918" cy="369332"/>
              </a:xfrm>
              <a:prstGeom prst="rect">
                <a:avLst/>
              </a:prstGeom>
              <a:blipFill>
                <a:blip r:embed="rId9"/>
                <a:stretch>
                  <a:fillRect l="-6627" r="-6627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E337B755-F8A8-47D1-B3FC-1F4F2D66395A}"/>
                  </a:ext>
                </a:extLst>
              </p:cNvPr>
              <p:cNvSpPr txBox="1"/>
              <p:nvPr/>
            </p:nvSpPr>
            <p:spPr>
              <a:xfrm>
                <a:off x="3900946" y="5832061"/>
                <a:ext cx="20133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E337B755-F8A8-47D1-B3FC-1F4F2D66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46" y="5832061"/>
                <a:ext cx="2013372" cy="369332"/>
              </a:xfrm>
              <a:prstGeom prst="rect">
                <a:avLst/>
              </a:prstGeom>
              <a:blipFill>
                <a:blip r:embed="rId10"/>
                <a:stretch>
                  <a:fillRect l="-3333" t="-1667" r="-3333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97C16294-7F08-4DC4-9D37-4CAC71924B01}"/>
                  </a:ext>
                </a:extLst>
              </p:cNvPr>
              <p:cNvSpPr txBox="1"/>
              <p:nvPr/>
            </p:nvSpPr>
            <p:spPr>
              <a:xfrm>
                <a:off x="4595175" y="6189280"/>
                <a:ext cx="1319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97C16294-7F08-4DC4-9D37-4CAC71924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75" y="6189280"/>
                <a:ext cx="1319143" cy="369332"/>
              </a:xfrm>
              <a:prstGeom prst="rect">
                <a:avLst/>
              </a:prstGeom>
              <a:blipFill>
                <a:blip r:embed="rId11"/>
                <a:stretch>
                  <a:fillRect l="-3241" r="-5093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Resim 11">
            <a:extLst>
              <a:ext uri="{FF2B5EF4-FFF2-40B4-BE49-F238E27FC236}">
                <a16:creationId xmlns:a16="http://schemas.microsoft.com/office/drawing/2014/main" id="{59AB38B1-C8B5-43C7-8D2C-72C6405953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2578" y="3131231"/>
            <a:ext cx="4250532" cy="29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A0F567-9AED-4684-83D4-E9C815B3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tr-TR" sz="3200">
                <a:solidFill>
                  <a:srgbClr val="FFFFFF"/>
                </a:solidFill>
              </a:rPr>
              <a:t>Uygulamalı Örnek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95FEB11-B197-4A15-8044-3BC1A2B7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07017"/>
            <a:ext cx="6903723" cy="4720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1648E9F-4292-4012-A19C-04A03205D0F5}"/>
                  </a:ext>
                </a:extLst>
              </p:cNvPr>
              <p:cNvSpPr txBox="1"/>
              <p:nvPr/>
            </p:nvSpPr>
            <p:spPr>
              <a:xfrm>
                <a:off x="1217620" y="3568027"/>
                <a:ext cx="1125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𝑉𝑐𝑐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1648E9F-4292-4012-A19C-04A03205D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20" y="3568027"/>
                <a:ext cx="1125501" cy="276999"/>
              </a:xfrm>
              <a:prstGeom prst="rect">
                <a:avLst/>
              </a:prstGeom>
              <a:blipFill>
                <a:blip r:embed="rId3"/>
                <a:stretch>
                  <a:fillRect l="-4891" r="-4348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3F9501FA-AA28-4D44-8445-F587DE274F20}"/>
                  </a:ext>
                </a:extLst>
              </p:cNvPr>
              <p:cNvSpPr txBox="1"/>
              <p:nvPr/>
            </p:nvSpPr>
            <p:spPr>
              <a:xfrm>
                <a:off x="2388677" y="3566687"/>
                <a:ext cx="9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1=9</m:t>
                      </m:r>
                      <m:r>
                        <m:rPr>
                          <m:nor/>
                        </m:rP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Ω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3F9501FA-AA28-4D44-8445-F587DE27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677" y="3566687"/>
                <a:ext cx="912109" cy="276999"/>
              </a:xfrm>
              <a:prstGeom prst="rect">
                <a:avLst/>
              </a:prstGeom>
              <a:blipFill>
                <a:blip r:embed="rId4"/>
                <a:stretch>
                  <a:fillRect l="-6040" r="-6040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2BF38A93-F7E0-42E4-B9B8-E84D38F99914}"/>
                  </a:ext>
                </a:extLst>
              </p:cNvPr>
              <p:cNvSpPr txBox="1"/>
              <p:nvPr/>
            </p:nvSpPr>
            <p:spPr>
              <a:xfrm>
                <a:off x="1299950" y="3913178"/>
                <a:ext cx="9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2=4</m:t>
                      </m:r>
                      <m:r>
                        <m:rPr>
                          <m:nor/>
                        </m:rP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Ω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2BF38A93-F7E0-42E4-B9B8-E84D38F9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0" y="3913178"/>
                <a:ext cx="912109" cy="276999"/>
              </a:xfrm>
              <a:prstGeom prst="rect">
                <a:avLst/>
              </a:prstGeom>
              <a:blipFill>
                <a:blip r:embed="rId5"/>
                <a:stretch>
                  <a:fillRect l="-5333" r="-5333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A29C2B6D-F466-413B-8C31-06C60943913F}"/>
                  </a:ext>
                </a:extLst>
              </p:cNvPr>
              <p:cNvSpPr txBox="1"/>
              <p:nvPr/>
            </p:nvSpPr>
            <p:spPr>
              <a:xfrm>
                <a:off x="2388677" y="3913177"/>
                <a:ext cx="1040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3=12</m:t>
                      </m:r>
                      <m:r>
                        <m:rPr>
                          <m:nor/>
                        </m:rP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Ω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A29C2B6D-F466-413B-8C31-06C60943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677" y="3913177"/>
                <a:ext cx="1040349" cy="276999"/>
              </a:xfrm>
              <a:prstGeom prst="rect">
                <a:avLst/>
              </a:prstGeom>
              <a:blipFill>
                <a:blip r:embed="rId6"/>
                <a:stretch>
                  <a:fillRect l="-5263" r="-4678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4CEB09DC-4F1F-4CB7-BDCB-D1145C93CF7D}"/>
                  </a:ext>
                </a:extLst>
              </p:cNvPr>
              <p:cNvSpPr txBox="1"/>
              <p:nvPr/>
            </p:nvSpPr>
            <p:spPr>
              <a:xfrm>
                <a:off x="6096000" y="3043872"/>
                <a:ext cx="460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4CEB09DC-4F1F-4CB7-BDCB-D1145C93C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3872"/>
                <a:ext cx="460960" cy="276999"/>
              </a:xfrm>
              <a:prstGeom prst="rect">
                <a:avLst/>
              </a:prstGeom>
              <a:blipFill>
                <a:blip r:embed="rId7"/>
                <a:stretch>
                  <a:fillRect l="-10526" r="-10526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854F5176-C4AB-4910-BF05-95662E7D52F2}"/>
                  </a:ext>
                </a:extLst>
              </p:cNvPr>
              <p:cNvSpPr txBox="1"/>
              <p:nvPr/>
            </p:nvSpPr>
            <p:spPr>
              <a:xfrm>
                <a:off x="7014772" y="195619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endParaRPr lang="tr-TR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854F5176-C4AB-4910-BF05-95662E7D5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72" y="1956195"/>
                <a:ext cx="282129" cy="276999"/>
              </a:xfrm>
              <a:prstGeom prst="rect">
                <a:avLst/>
              </a:prstGeom>
              <a:blipFill>
                <a:blip r:embed="rId8"/>
                <a:stretch>
                  <a:fillRect l="-30435" t="-28889" r="-50000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1B35B952-A689-4674-8642-DC5A8EDCD176}"/>
                  </a:ext>
                </a:extLst>
              </p:cNvPr>
              <p:cNvSpPr txBox="1"/>
              <p:nvPr/>
            </p:nvSpPr>
            <p:spPr>
              <a:xfrm>
                <a:off x="8751223" y="3404753"/>
                <a:ext cx="335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Ω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1B35B952-A689-4674-8642-DC5A8EDCD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23" y="3404753"/>
                <a:ext cx="335027" cy="276999"/>
              </a:xfrm>
              <a:prstGeom prst="rect">
                <a:avLst/>
              </a:prstGeom>
              <a:blipFill>
                <a:blip r:embed="rId9"/>
                <a:stretch>
                  <a:fillRect l="-16364" r="-16364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205212A-47D7-4538-B299-223C02A05D64}"/>
                  </a:ext>
                </a:extLst>
              </p:cNvPr>
              <p:cNvSpPr txBox="1"/>
              <p:nvPr/>
            </p:nvSpPr>
            <p:spPr>
              <a:xfrm>
                <a:off x="11016464" y="3367481"/>
                <a:ext cx="463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m:rPr>
                          <m:nor/>
                        </m:rP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Ω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205212A-47D7-4538-B299-223C02A0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464" y="3367481"/>
                <a:ext cx="463267" cy="276999"/>
              </a:xfrm>
              <a:prstGeom prst="rect">
                <a:avLst/>
              </a:prstGeom>
              <a:blipFill>
                <a:blip r:embed="rId10"/>
                <a:stretch>
                  <a:fillRect l="-10526" r="-11842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DAC807E0-5281-4916-B790-19F108D7D194}"/>
                  </a:ext>
                </a:extLst>
              </p:cNvPr>
              <p:cNvSpPr txBox="1"/>
              <p:nvPr/>
            </p:nvSpPr>
            <p:spPr>
              <a:xfrm>
                <a:off x="398452" y="4449029"/>
                <a:ext cx="5000279" cy="1362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𝑐𝑐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𝑉𝑐𝑐</m:t>
                                    </m:r>
                                  </m:num>
                                  <m:den>
                                    <m:r>
                                      <a:rPr lang="tr-TR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DAC807E0-5281-4916-B790-19F108D7D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2" y="4449029"/>
                <a:ext cx="5000279" cy="1362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B2E6FD90-DD95-4158-BCD4-F14733DF2BA5}"/>
                  </a:ext>
                </a:extLst>
              </p:cNvPr>
              <p:cNvSpPr txBox="1"/>
              <p:nvPr/>
            </p:nvSpPr>
            <p:spPr>
              <a:xfrm>
                <a:off x="2898591" y="6046381"/>
                <a:ext cx="1319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B2E6FD90-DD95-4158-BCD4-F14733DF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591" y="6046381"/>
                <a:ext cx="1319143" cy="369332"/>
              </a:xfrm>
              <a:prstGeom prst="rect">
                <a:avLst/>
              </a:prstGeom>
              <a:blipFill>
                <a:blip r:embed="rId12"/>
                <a:stretch>
                  <a:fillRect l="-3226" r="-4608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229</Words>
  <Application>Microsoft Office PowerPoint</Application>
  <PresentationFormat>Geniş ekran</PresentationFormat>
  <Paragraphs>39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Teması</vt:lpstr>
      <vt:lpstr>KIRCHOFF’UN VOLTAJ ve AKIM KANUNLARI - TEKRAR</vt:lpstr>
      <vt:lpstr>Kirchoff’un Voltaj ve Akım Kanunlar - Tekrar</vt:lpstr>
      <vt:lpstr>Kirchoff’s Voltage Law - KVL (Kirchoff’un Voltaj Kanunu)</vt:lpstr>
      <vt:lpstr>PowerPoint Sunusu</vt:lpstr>
      <vt:lpstr>PowerPoint Sunusu</vt:lpstr>
      <vt:lpstr>PowerPoint Sunusu</vt:lpstr>
      <vt:lpstr>Kirchoff’s Current Law – KCL (Kirchoff’un akım kanunu)</vt:lpstr>
      <vt:lpstr>PowerPoint Sunusu</vt:lpstr>
      <vt:lpstr>Uygulamalı Örnek</vt:lpstr>
      <vt:lpstr>MATLAB’da Doğrusal Denklem Sistemini Çözelim</vt:lpstr>
      <vt:lpstr>Google COLAB’da Python ile Doğrusal Denklem Sistemini Çözelim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202</dc:title>
  <dc:creator>Muhammed Koroglu</dc:creator>
  <cp:lastModifiedBy>Koroglu, Taha</cp:lastModifiedBy>
  <cp:revision>23</cp:revision>
  <dcterms:created xsi:type="dcterms:W3CDTF">2021-03-28T21:00:03Z</dcterms:created>
  <dcterms:modified xsi:type="dcterms:W3CDTF">2022-03-14T13:52:15Z</dcterms:modified>
</cp:coreProperties>
</file>