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notesMasterIdLst>
    <p:notesMasterId r:id="rId7"/>
  </p:notesMasterIdLst>
  <p:sldIdLst>
    <p:sldId id="293" r:id="rId2"/>
    <p:sldId id="289" r:id="rId3"/>
    <p:sldId id="296" r:id="rId4"/>
    <p:sldId id="297" r:id="rId5"/>
    <p:sldId id="29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Desrosiers-Grégoire" initials="GD" lastIdx="14" clrIdx="0">
    <p:extLst>
      <p:ext uri="{19B8F6BF-5375-455C-9EA6-DF929625EA0E}">
        <p15:presenceInfo xmlns:p15="http://schemas.microsoft.com/office/powerpoint/2012/main" userId="Gabriel Desrosiers-Grégoi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7638" autoAdjust="0"/>
  </p:normalViewPr>
  <p:slideViewPr>
    <p:cSldViewPr snapToGrid="0">
      <p:cViewPr varScale="1">
        <p:scale>
          <a:sx n="63" d="100"/>
          <a:sy n="63" d="100"/>
        </p:scale>
        <p:origin x="3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4E064-6C1F-48A3-93C0-7C1B388EF0B3}" type="datetimeFigureOut">
              <a:rPr lang="fr-CA" smtClean="0"/>
              <a:t>2018-05-16</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11700-A3A1-46F4-9FED-6B02F587A0F1}" type="slidenum">
              <a:rPr lang="fr-CA" smtClean="0"/>
              <a:t>‹N°›</a:t>
            </a:fld>
            <a:endParaRPr lang="fr-CA"/>
          </a:p>
        </p:txBody>
      </p:sp>
    </p:spTree>
    <p:extLst>
      <p:ext uri="{BB962C8B-B14F-4D97-AF65-F5344CB8AC3E}">
        <p14:creationId xmlns:p14="http://schemas.microsoft.com/office/powerpoint/2010/main" val="17897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Background</a:t>
            </a:r>
          </a:p>
          <a:p>
            <a:r>
              <a:rPr lang="fr-CA" dirty="0" err="1"/>
              <a:t>Research</a:t>
            </a:r>
            <a:endParaRPr lang="en-US" dirty="0"/>
          </a:p>
        </p:txBody>
      </p:sp>
      <p:sp>
        <p:nvSpPr>
          <p:cNvPr id="4" name="Espace réservé du numéro de diapositive 3"/>
          <p:cNvSpPr>
            <a:spLocks noGrp="1"/>
          </p:cNvSpPr>
          <p:nvPr>
            <p:ph type="sldNum" sz="quarter" idx="10"/>
          </p:nvPr>
        </p:nvSpPr>
        <p:spPr/>
        <p:txBody>
          <a:bodyPr/>
          <a:lstStyle/>
          <a:p>
            <a:fld id="{BBB11700-A3A1-46F4-9FED-6B02F587A0F1}" type="slidenum">
              <a:rPr lang="fr-CA" smtClean="0"/>
              <a:t>1</a:t>
            </a:fld>
            <a:endParaRPr lang="fr-CA"/>
          </a:p>
        </p:txBody>
      </p:sp>
    </p:spTree>
    <p:extLst>
      <p:ext uri="{BB962C8B-B14F-4D97-AF65-F5344CB8AC3E}">
        <p14:creationId xmlns:p14="http://schemas.microsoft.com/office/powerpoint/2010/main" val="291108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Mental health disorders are the product of a complex interaction between genetic and environmental factors. The influence of maternal immune activation in particular has gain a lot of research interest in the past years, since a strong immune response by the mother during pregnancy has been linked to an increased occurrence of various mental health disorders. It is believed that MIA can disrupt neurodevelopmental processes and render the individual more vulnerable to future environmental factors and the development of mental disorders.</a:t>
            </a:r>
          </a:p>
        </p:txBody>
      </p:sp>
      <p:sp>
        <p:nvSpPr>
          <p:cNvPr id="4" name="Espace réservé du numéro de diapositive 3"/>
          <p:cNvSpPr>
            <a:spLocks noGrp="1"/>
          </p:cNvSpPr>
          <p:nvPr>
            <p:ph type="sldNum" sz="quarter" idx="10"/>
          </p:nvPr>
        </p:nvSpPr>
        <p:spPr/>
        <p:txBody>
          <a:bodyPr/>
          <a:lstStyle/>
          <a:p>
            <a:fld id="{BBB11700-A3A1-46F4-9FED-6B02F587A0F1}" type="slidenum">
              <a:rPr lang="fr-CA" smtClean="0"/>
              <a:t>2</a:t>
            </a:fld>
            <a:endParaRPr lang="fr-CA"/>
          </a:p>
        </p:txBody>
      </p:sp>
    </p:spTree>
    <p:extLst>
      <p:ext uri="{BB962C8B-B14F-4D97-AF65-F5344CB8AC3E}">
        <p14:creationId xmlns:p14="http://schemas.microsoft.com/office/powerpoint/2010/main" val="30985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err="1"/>
              <a:t>Resting</a:t>
            </a:r>
            <a:r>
              <a:rPr lang="fr-CA" dirty="0"/>
              <a:t>-state </a:t>
            </a:r>
            <a:r>
              <a:rPr lang="fr-CA" dirty="0" err="1"/>
              <a:t>fMRI</a:t>
            </a:r>
            <a:r>
              <a:rPr lang="fr-CA" dirty="0"/>
              <a:t> in </a:t>
            </a:r>
            <a:r>
              <a:rPr lang="fr-CA" dirty="0" err="1"/>
              <a:t>mice</a:t>
            </a:r>
            <a:r>
              <a:rPr lang="fr-CA" dirty="0"/>
              <a:t>: new </a:t>
            </a:r>
            <a:r>
              <a:rPr lang="fr-CA" dirty="0" err="1"/>
              <a:t>field</a:t>
            </a:r>
            <a:endParaRPr lang="fr-CA" dirty="0"/>
          </a:p>
          <a:p>
            <a:r>
              <a:rPr lang="fr-CA" dirty="0"/>
              <a:t>Group ICA </a:t>
            </a:r>
            <a:r>
              <a:rPr lang="fr-CA" dirty="0" err="1"/>
              <a:t>analysis</a:t>
            </a:r>
            <a:r>
              <a:rPr lang="fr-CA" dirty="0"/>
              <a:t> </a:t>
            </a:r>
            <a:r>
              <a:rPr lang="fr-CA" dirty="0" err="1"/>
              <a:t>had</a:t>
            </a:r>
            <a:r>
              <a:rPr lang="fr-CA" dirty="0"/>
              <a:t> components </a:t>
            </a:r>
            <a:r>
              <a:rPr lang="fr-CA" dirty="0" err="1"/>
              <a:t>which</a:t>
            </a:r>
            <a:r>
              <a:rPr lang="fr-CA" dirty="0"/>
              <a:t> </a:t>
            </a:r>
            <a:r>
              <a:rPr lang="fr-CA" dirty="0" err="1"/>
              <a:t>corresponded</a:t>
            </a:r>
            <a:r>
              <a:rPr lang="fr-CA" dirty="0"/>
              <a:t> to DMN in mouse</a:t>
            </a:r>
          </a:p>
          <a:p>
            <a:r>
              <a:rPr lang="fr-CA" dirty="0" err="1"/>
              <a:t>Cg:cingulate</a:t>
            </a:r>
            <a:r>
              <a:rPr lang="fr-CA" dirty="0"/>
              <a:t> cortex</a:t>
            </a:r>
          </a:p>
          <a:p>
            <a:r>
              <a:rPr lang="fr-CA" dirty="0"/>
              <a:t>Cent: entorhinal cortex</a:t>
            </a:r>
          </a:p>
          <a:p>
            <a:r>
              <a:rPr lang="fr-CA" dirty="0" err="1"/>
              <a:t>PrL:prelimbic</a:t>
            </a:r>
            <a:r>
              <a:rPr lang="fr-CA" dirty="0"/>
              <a:t> cortex</a:t>
            </a:r>
          </a:p>
          <a:p>
            <a:r>
              <a:rPr lang="fr-CA" dirty="0"/>
              <a:t>MOC: orbitofrontal cortex</a:t>
            </a:r>
            <a:endParaRPr lang="en-US" dirty="0"/>
          </a:p>
          <a:p>
            <a:endParaRPr lang="en-US" dirty="0"/>
          </a:p>
        </p:txBody>
      </p:sp>
      <p:sp>
        <p:nvSpPr>
          <p:cNvPr id="4" name="Espace réservé du numéro de diapositive 3"/>
          <p:cNvSpPr>
            <a:spLocks noGrp="1"/>
          </p:cNvSpPr>
          <p:nvPr>
            <p:ph type="sldNum" sz="quarter" idx="10"/>
          </p:nvPr>
        </p:nvSpPr>
        <p:spPr/>
        <p:txBody>
          <a:bodyPr/>
          <a:lstStyle/>
          <a:p>
            <a:fld id="{BBB11700-A3A1-46F4-9FED-6B02F587A0F1}" type="slidenum">
              <a:rPr lang="fr-CA" smtClean="0"/>
              <a:t>4</a:t>
            </a:fld>
            <a:endParaRPr lang="fr-CA"/>
          </a:p>
        </p:txBody>
      </p:sp>
    </p:spTree>
    <p:extLst>
      <p:ext uri="{BB962C8B-B14F-4D97-AF65-F5344CB8AC3E}">
        <p14:creationId xmlns:p14="http://schemas.microsoft.com/office/powerpoint/2010/main" val="421046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3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0898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7810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7882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26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295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2467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584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7324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5/16/2018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8510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6784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5/16/2018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086810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DFDBA-F726-4A73-8364-799F6A1453F6}"/>
              </a:ext>
            </a:extLst>
          </p:cNvPr>
          <p:cNvSpPr>
            <a:spLocks noGrp="1"/>
          </p:cNvSpPr>
          <p:nvPr>
            <p:ph type="title"/>
          </p:nvPr>
        </p:nvSpPr>
        <p:spPr/>
        <p:txBody>
          <a:bodyPr/>
          <a:lstStyle/>
          <a:p>
            <a:r>
              <a:rPr lang="fr-CA" dirty="0"/>
              <a:t>Background</a:t>
            </a:r>
            <a:endParaRPr lang="en-US" dirty="0"/>
          </a:p>
        </p:txBody>
      </p:sp>
      <p:sp>
        <p:nvSpPr>
          <p:cNvPr id="3" name="Espace réservé du contenu 2">
            <a:extLst>
              <a:ext uri="{FF2B5EF4-FFF2-40B4-BE49-F238E27FC236}">
                <a16:creationId xmlns:a16="http://schemas.microsoft.com/office/drawing/2014/main" id="{E2EC29D4-59C3-4A1B-BCCD-048E3C8F18CD}"/>
              </a:ext>
            </a:extLst>
          </p:cNvPr>
          <p:cNvSpPr>
            <a:spLocks noGrp="1"/>
          </p:cNvSpPr>
          <p:nvPr>
            <p:ph idx="1"/>
          </p:nvPr>
        </p:nvSpPr>
        <p:spPr/>
        <p:txBody>
          <a:bodyPr>
            <a:normAutofit lnSpcReduction="10000"/>
          </a:bodyPr>
          <a:lstStyle/>
          <a:p>
            <a:pPr marL="0" indent="0">
              <a:buNone/>
            </a:pPr>
            <a:r>
              <a:rPr lang="fr-CA" sz="2800" dirty="0"/>
              <a:t> Gabriel </a:t>
            </a:r>
            <a:r>
              <a:rPr lang="fr-CA" sz="2800" dirty="0" err="1"/>
              <a:t>Desrosiers-Gregoire</a:t>
            </a:r>
            <a:endParaRPr lang="fr-CA" sz="2800" dirty="0"/>
          </a:p>
          <a:p>
            <a:pPr marL="0" indent="0">
              <a:buNone/>
            </a:pPr>
            <a:r>
              <a:rPr lang="fr-CA" sz="2800" dirty="0"/>
              <a:t> Native </a:t>
            </a:r>
            <a:r>
              <a:rPr lang="fr-CA" sz="2800" dirty="0" err="1"/>
              <a:t>from</a:t>
            </a:r>
            <a:r>
              <a:rPr lang="fr-CA" sz="2800" dirty="0"/>
              <a:t> Drummondville, QC</a:t>
            </a:r>
          </a:p>
          <a:p>
            <a:pPr marL="0" indent="0">
              <a:buNone/>
            </a:pPr>
            <a:r>
              <a:rPr lang="fr-CA" sz="2800" dirty="0"/>
              <a:t> </a:t>
            </a:r>
            <a:r>
              <a:rPr lang="fr-CA" sz="2800" dirty="0" err="1"/>
              <a:t>Undergrads</a:t>
            </a:r>
            <a:r>
              <a:rPr lang="fr-CA" sz="2800" dirty="0"/>
              <a:t>: Neuroscience, McGill</a:t>
            </a:r>
          </a:p>
          <a:p>
            <a:r>
              <a:rPr lang="fr-CA" sz="2800" dirty="0"/>
              <a:t>Master: </a:t>
            </a:r>
            <a:r>
              <a:rPr lang="fr-CA" sz="2800" dirty="0" err="1"/>
              <a:t>starting</a:t>
            </a:r>
            <a:r>
              <a:rPr lang="fr-CA" sz="2800" dirty="0"/>
              <a:t> </a:t>
            </a:r>
            <a:r>
              <a:rPr lang="fr-CA" sz="2800" dirty="0" err="1"/>
              <a:t>MSc</a:t>
            </a:r>
            <a:r>
              <a:rPr lang="fr-CA" sz="2800" dirty="0"/>
              <a:t> neuroscience at the Douglas Institute</a:t>
            </a:r>
          </a:p>
          <a:p>
            <a:r>
              <a:rPr lang="fr-CA" sz="2800" dirty="0" err="1"/>
              <a:t>Supervisor</a:t>
            </a:r>
            <a:r>
              <a:rPr lang="fr-CA" sz="2800" dirty="0"/>
              <a:t>: Dr. </a:t>
            </a:r>
            <a:r>
              <a:rPr lang="fr-CA" sz="2800" dirty="0" err="1"/>
              <a:t>Mallar</a:t>
            </a:r>
            <a:r>
              <a:rPr lang="fr-CA" sz="2800" dirty="0"/>
              <a:t> </a:t>
            </a:r>
            <a:r>
              <a:rPr lang="fr-CA" sz="2800" dirty="0" err="1"/>
              <a:t>Chakravarty</a:t>
            </a:r>
            <a:r>
              <a:rPr lang="fr-CA" sz="2800" dirty="0"/>
              <a:t>, </a:t>
            </a:r>
            <a:r>
              <a:rPr lang="fr-CA" sz="2800" dirty="0" err="1"/>
              <a:t>CoBrA</a:t>
            </a:r>
            <a:r>
              <a:rPr lang="fr-CA" sz="2800" dirty="0"/>
              <a:t> </a:t>
            </a:r>
            <a:r>
              <a:rPr lang="fr-CA" sz="2800" dirty="0" err="1"/>
              <a:t>lab</a:t>
            </a:r>
            <a:endParaRPr lang="fr-CA" sz="2800" dirty="0"/>
          </a:p>
          <a:p>
            <a:r>
              <a:rPr lang="fr-CA" sz="2800" b="1" dirty="0" err="1"/>
              <a:t>Research</a:t>
            </a:r>
            <a:r>
              <a:rPr lang="fr-CA" sz="2800" b="1" dirty="0"/>
              <a:t> </a:t>
            </a:r>
            <a:r>
              <a:rPr lang="fr-CA" sz="2800" b="1" dirty="0" err="1"/>
              <a:t>project</a:t>
            </a:r>
            <a:r>
              <a:rPr lang="fr-CA" sz="2800" b="1" dirty="0"/>
              <a:t>:</a:t>
            </a:r>
            <a:r>
              <a:rPr lang="fr-CA" sz="2800" dirty="0"/>
              <a:t> </a:t>
            </a:r>
            <a:r>
              <a:rPr lang="fr-CA" sz="2800" dirty="0" err="1"/>
              <a:t>Investigating</a:t>
            </a:r>
            <a:r>
              <a:rPr lang="fr-CA" sz="2800" dirty="0"/>
              <a:t> how </a:t>
            </a:r>
            <a:r>
              <a:rPr lang="fr-CA" sz="2800" dirty="0" err="1"/>
              <a:t>exposure</a:t>
            </a:r>
            <a:r>
              <a:rPr lang="fr-CA" sz="2800" dirty="0"/>
              <a:t> of mouse </a:t>
            </a:r>
            <a:r>
              <a:rPr lang="fr-CA" sz="2800" dirty="0" err="1"/>
              <a:t>offsprings</a:t>
            </a:r>
            <a:r>
              <a:rPr lang="fr-CA" sz="2800" dirty="0"/>
              <a:t> to </a:t>
            </a:r>
            <a:r>
              <a:rPr lang="fr-CA" sz="2800" dirty="0" err="1"/>
              <a:t>maternal</a:t>
            </a:r>
            <a:r>
              <a:rPr lang="fr-CA" sz="2800" dirty="0"/>
              <a:t> immune </a:t>
            </a:r>
            <a:r>
              <a:rPr lang="fr-CA" sz="2800" dirty="0" err="1"/>
              <a:t>response</a:t>
            </a:r>
            <a:r>
              <a:rPr lang="fr-CA" sz="2800" dirty="0"/>
              <a:t> </a:t>
            </a:r>
            <a:r>
              <a:rPr lang="fr-CA" sz="2800" dirty="0" err="1"/>
              <a:t>during</a:t>
            </a:r>
            <a:r>
              <a:rPr lang="fr-CA" sz="2800" dirty="0"/>
              <a:t> gestation impact </a:t>
            </a:r>
            <a:r>
              <a:rPr lang="fr-CA" sz="2800" dirty="0" err="1"/>
              <a:t>functional</a:t>
            </a:r>
            <a:r>
              <a:rPr lang="fr-CA" sz="2800" dirty="0"/>
              <a:t> </a:t>
            </a:r>
            <a:r>
              <a:rPr lang="fr-CA" sz="2800" dirty="0" err="1"/>
              <a:t>connectivity</a:t>
            </a:r>
            <a:r>
              <a:rPr lang="fr-CA" sz="2800" dirty="0"/>
              <a:t> </a:t>
            </a:r>
            <a:r>
              <a:rPr lang="fr-CA" sz="2800" dirty="0" err="1"/>
              <a:t>later</a:t>
            </a:r>
            <a:r>
              <a:rPr lang="fr-CA" sz="2800" dirty="0"/>
              <a:t> in life</a:t>
            </a:r>
          </a:p>
          <a:p>
            <a:endParaRPr lang="fr-CA" dirty="0"/>
          </a:p>
        </p:txBody>
      </p:sp>
    </p:spTree>
    <p:extLst>
      <p:ext uri="{BB962C8B-B14F-4D97-AF65-F5344CB8AC3E}">
        <p14:creationId xmlns:p14="http://schemas.microsoft.com/office/powerpoint/2010/main" val="139948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6E3EC-76C3-4D9F-95CC-FD665A594BFF}"/>
              </a:ext>
            </a:extLst>
          </p:cNvPr>
          <p:cNvSpPr>
            <a:spLocks noGrp="1"/>
          </p:cNvSpPr>
          <p:nvPr>
            <p:ph type="title"/>
          </p:nvPr>
        </p:nvSpPr>
        <p:spPr/>
        <p:txBody>
          <a:bodyPr/>
          <a:lstStyle/>
          <a:p>
            <a:r>
              <a:rPr lang="en-US" dirty="0"/>
              <a:t>Maternal immune activation (MIA) and mental disorders</a:t>
            </a:r>
          </a:p>
        </p:txBody>
      </p:sp>
      <p:pic>
        <p:nvPicPr>
          <p:cNvPr id="4" name="Image 3">
            <a:extLst>
              <a:ext uri="{FF2B5EF4-FFF2-40B4-BE49-F238E27FC236}">
                <a16:creationId xmlns:a16="http://schemas.microsoft.com/office/drawing/2014/main" id="{3941895C-1F48-45FE-8935-06BA43E14290}"/>
              </a:ext>
            </a:extLst>
          </p:cNvPr>
          <p:cNvPicPr>
            <a:picLocks noChangeAspect="1"/>
          </p:cNvPicPr>
          <p:nvPr/>
        </p:nvPicPr>
        <p:blipFill>
          <a:blip r:embed="rId3"/>
          <a:stretch>
            <a:fillRect/>
          </a:stretch>
        </p:blipFill>
        <p:spPr>
          <a:xfrm>
            <a:off x="1955514" y="1895357"/>
            <a:ext cx="8341932" cy="3924113"/>
          </a:xfrm>
          <a:prstGeom prst="rect">
            <a:avLst/>
          </a:prstGeom>
        </p:spPr>
      </p:pic>
      <p:sp>
        <p:nvSpPr>
          <p:cNvPr id="5" name="ZoneTexte 4">
            <a:extLst>
              <a:ext uri="{FF2B5EF4-FFF2-40B4-BE49-F238E27FC236}">
                <a16:creationId xmlns:a16="http://schemas.microsoft.com/office/drawing/2014/main" id="{6FEF75C4-13A9-4607-9FED-A8D2FCBF3F2F}"/>
              </a:ext>
            </a:extLst>
          </p:cNvPr>
          <p:cNvSpPr txBox="1"/>
          <p:nvPr/>
        </p:nvSpPr>
        <p:spPr>
          <a:xfrm>
            <a:off x="1955514" y="5819470"/>
            <a:ext cx="4895557" cy="338554"/>
          </a:xfrm>
          <a:prstGeom prst="rect">
            <a:avLst/>
          </a:prstGeom>
          <a:noFill/>
        </p:spPr>
        <p:txBody>
          <a:bodyPr wrap="square" rtlCol="0">
            <a:spAutoFit/>
          </a:bodyPr>
          <a:lstStyle/>
          <a:p>
            <a:r>
              <a:rPr lang="fr-CA" sz="1600" dirty="0" err="1"/>
              <a:t>Knuesel</a:t>
            </a:r>
            <a:r>
              <a:rPr lang="fr-CA" sz="1600" dirty="0"/>
              <a:t> et al., Nature </a:t>
            </a:r>
            <a:r>
              <a:rPr lang="fr-CA" sz="1600" dirty="0" err="1"/>
              <a:t>reviews</a:t>
            </a:r>
            <a:r>
              <a:rPr lang="fr-CA" sz="1600" dirty="0"/>
              <a:t> </a:t>
            </a:r>
            <a:r>
              <a:rPr lang="fr-CA" sz="1600" dirty="0" err="1"/>
              <a:t>Neurology</a:t>
            </a:r>
            <a:r>
              <a:rPr lang="fr-CA" sz="1600" dirty="0"/>
              <a:t>, 2014.</a:t>
            </a:r>
          </a:p>
        </p:txBody>
      </p:sp>
    </p:spTree>
    <p:extLst>
      <p:ext uri="{BB962C8B-B14F-4D97-AF65-F5344CB8AC3E}">
        <p14:creationId xmlns:p14="http://schemas.microsoft.com/office/powerpoint/2010/main" val="345832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4E1CA0-E906-455F-97DF-2D92175DB878}"/>
              </a:ext>
            </a:extLst>
          </p:cNvPr>
          <p:cNvSpPr>
            <a:spLocks noGrp="1"/>
          </p:cNvSpPr>
          <p:nvPr>
            <p:ph type="title"/>
          </p:nvPr>
        </p:nvSpPr>
        <p:spPr/>
        <p:txBody>
          <a:bodyPr/>
          <a:lstStyle/>
          <a:p>
            <a:r>
              <a:rPr lang="fr-CA" dirty="0"/>
              <a:t>MIA animal model</a:t>
            </a:r>
            <a:endParaRPr lang="en-US" dirty="0"/>
          </a:p>
        </p:txBody>
      </p:sp>
      <p:sp>
        <p:nvSpPr>
          <p:cNvPr id="3" name="Espace réservé du contenu 2">
            <a:extLst>
              <a:ext uri="{FF2B5EF4-FFF2-40B4-BE49-F238E27FC236}">
                <a16:creationId xmlns:a16="http://schemas.microsoft.com/office/drawing/2014/main" id="{FAB15DF2-F2DF-4B78-9B46-81AEDF04C613}"/>
              </a:ext>
            </a:extLst>
          </p:cNvPr>
          <p:cNvSpPr>
            <a:spLocks noGrp="1"/>
          </p:cNvSpPr>
          <p:nvPr>
            <p:ph idx="1"/>
          </p:nvPr>
        </p:nvSpPr>
        <p:spPr/>
        <p:txBody>
          <a:bodyPr>
            <a:normAutofit/>
          </a:bodyPr>
          <a:lstStyle/>
          <a:p>
            <a:pPr marL="0" indent="0">
              <a:buNone/>
            </a:pPr>
            <a:r>
              <a:rPr lang="fr-CA" sz="2600" b="1" dirty="0" err="1"/>
              <a:t>Procedure</a:t>
            </a:r>
            <a:r>
              <a:rPr lang="fr-CA" sz="2600" b="1" dirty="0"/>
              <a:t>: </a:t>
            </a:r>
            <a:r>
              <a:rPr lang="fr-CA" sz="2600" dirty="0"/>
              <a:t>Trigger immune </a:t>
            </a:r>
            <a:r>
              <a:rPr lang="fr-CA" sz="2600" dirty="0" err="1"/>
              <a:t>response</a:t>
            </a:r>
            <a:r>
              <a:rPr lang="fr-CA" sz="2600" dirty="0"/>
              <a:t> in </a:t>
            </a:r>
            <a:r>
              <a:rPr lang="fr-CA" sz="2600" dirty="0" err="1"/>
              <a:t>pregnant</a:t>
            </a:r>
            <a:r>
              <a:rPr lang="fr-CA" sz="2600" dirty="0"/>
              <a:t> </a:t>
            </a:r>
            <a:r>
              <a:rPr lang="fr-CA" sz="2600" dirty="0" err="1"/>
              <a:t>dams</a:t>
            </a:r>
            <a:r>
              <a:rPr lang="fr-CA" sz="2600" dirty="0"/>
              <a:t> at </a:t>
            </a:r>
            <a:r>
              <a:rPr lang="fr-CA" sz="2600" dirty="0" err="1"/>
              <a:t>mid</a:t>
            </a:r>
            <a:r>
              <a:rPr lang="fr-CA" sz="2600" dirty="0"/>
              <a:t> gestation and follow the </a:t>
            </a:r>
            <a:r>
              <a:rPr lang="fr-CA" sz="2600" dirty="0" err="1"/>
              <a:t>offsprings</a:t>
            </a:r>
            <a:r>
              <a:rPr lang="fr-CA" sz="2600" dirty="0"/>
              <a:t> </a:t>
            </a:r>
            <a:r>
              <a:rPr lang="fr-CA" sz="2600" dirty="0" err="1"/>
              <a:t>throughout</a:t>
            </a:r>
            <a:r>
              <a:rPr lang="fr-CA" sz="2600" dirty="0"/>
              <a:t> </a:t>
            </a:r>
            <a:r>
              <a:rPr lang="fr-CA" sz="2600" dirty="0" err="1"/>
              <a:t>development</a:t>
            </a:r>
            <a:endParaRPr lang="fr-CA" sz="2600" dirty="0"/>
          </a:p>
          <a:p>
            <a:pPr marL="0" indent="0">
              <a:buNone/>
            </a:pPr>
            <a:r>
              <a:rPr lang="fr-CA" sz="2600" b="1" dirty="0"/>
              <a:t>B</a:t>
            </a:r>
            <a:r>
              <a:rPr lang="en-US" sz="2600" b="1" dirty="0" err="1"/>
              <a:t>ehavior</a:t>
            </a:r>
            <a:r>
              <a:rPr lang="en-US" sz="2600" b="1" dirty="0"/>
              <a:t>:</a:t>
            </a:r>
            <a:r>
              <a:rPr lang="en-US" sz="2600" dirty="0"/>
              <a:t> behavioral abnormalities characteristic of schizophrenia and autism (defective sensorimotor gating, deficits in executive functions, …)</a:t>
            </a:r>
            <a:endParaRPr lang="fr-CA" sz="2600" dirty="0"/>
          </a:p>
          <a:p>
            <a:pPr marL="0" indent="0">
              <a:buNone/>
            </a:pPr>
            <a:r>
              <a:rPr lang="en-US" sz="2600" b="1" dirty="0"/>
              <a:t>Structural imaging:</a:t>
            </a:r>
            <a:r>
              <a:rPr lang="en-US" sz="2600" dirty="0"/>
              <a:t> different developmental trajectories of PFC, hippocampus, ventricles…</a:t>
            </a:r>
            <a:endParaRPr lang="fr-CA" sz="2600" dirty="0"/>
          </a:p>
          <a:p>
            <a:pPr marL="0" indent="0">
              <a:buNone/>
            </a:pPr>
            <a:r>
              <a:rPr lang="fr-CA" sz="2600" b="1" dirty="0"/>
              <a:t>F</a:t>
            </a:r>
            <a:r>
              <a:rPr lang="en-US" sz="2600" b="1" dirty="0" err="1"/>
              <a:t>unctional</a:t>
            </a:r>
            <a:r>
              <a:rPr lang="en-US" sz="2600" b="1" dirty="0"/>
              <a:t> imaging:</a:t>
            </a:r>
            <a:r>
              <a:rPr lang="en-US" sz="2600" dirty="0"/>
              <a:t> hasn’t been investigated</a:t>
            </a:r>
          </a:p>
          <a:p>
            <a:pPr marL="0" indent="0">
              <a:buNone/>
            </a:pPr>
            <a:endParaRPr lang="en-US" dirty="0"/>
          </a:p>
        </p:txBody>
      </p:sp>
    </p:spTree>
    <p:extLst>
      <p:ext uri="{BB962C8B-B14F-4D97-AF65-F5344CB8AC3E}">
        <p14:creationId xmlns:p14="http://schemas.microsoft.com/office/powerpoint/2010/main" val="117014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E6ED6-7BFC-4A03-88F0-5473BD6B61FF}"/>
              </a:ext>
            </a:extLst>
          </p:cNvPr>
          <p:cNvSpPr>
            <a:spLocks noGrp="1"/>
          </p:cNvSpPr>
          <p:nvPr>
            <p:ph type="title"/>
          </p:nvPr>
        </p:nvSpPr>
        <p:spPr/>
        <p:txBody>
          <a:bodyPr/>
          <a:lstStyle/>
          <a:p>
            <a:r>
              <a:rPr lang="fr-CA" dirty="0" err="1"/>
              <a:t>Functional</a:t>
            </a:r>
            <a:r>
              <a:rPr lang="fr-CA" dirty="0"/>
              <a:t> </a:t>
            </a:r>
            <a:r>
              <a:rPr lang="fr-CA" dirty="0" err="1"/>
              <a:t>connectivity</a:t>
            </a:r>
            <a:r>
              <a:rPr lang="fr-CA" dirty="0"/>
              <a:t> in mouse </a:t>
            </a:r>
            <a:r>
              <a:rPr lang="fr-CA" dirty="0" err="1"/>
              <a:t>from</a:t>
            </a:r>
            <a:r>
              <a:rPr lang="fr-CA" dirty="0"/>
              <a:t> ICA </a:t>
            </a:r>
            <a:r>
              <a:rPr lang="fr-CA" dirty="0" err="1"/>
              <a:t>analysis</a:t>
            </a:r>
            <a:endParaRPr lang="en-US" dirty="0"/>
          </a:p>
        </p:txBody>
      </p:sp>
      <p:pic>
        <p:nvPicPr>
          <p:cNvPr id="4" name="Espace réservé du contenu 3">
            <a:extLst>
              <a:ext uri="{FF2B5EF4-FFF2-40B4-BE49-F238E27FC236}">
                <a16:creationId xmlns:a16="http://schemas.microsoft.com/office/drawing/2014/main" id="{37DE81B6-42ED-47FA-B152-D0B5C2744EDE}"/>
              </a:ext>
            </a:extLst>
          </p:cNvPr>
          <p:cNvPicPr>
            <a:picLocks noGrp="1" noChangeAspect="1"/>
          </p:cNvPicPr>
          <p:nvPr>
            <p:ph idx="1"/>
          </p:nvPr>
        </p:nvPicPr>
        <p:blipFill>
          <a:blip r:embed="rId3"/>
          <a:stretch>
            <a:fillRect/>
          </a:stretch>
        </p:blipFill>
        <p:spPr>
          <a:xfrm>
            <a:off x="1737360" y="2199049"/>
            <a:ext cx="7845280" cy="3160421"/>
          </a:xfrm>
          <a:prstGeom prst="rect">
            <a:avLst/>
          </a:prstGeom>
        </p:spPr>
      </p:pic>
      <p:sp>
        <p:nvSpPr>
          <p:cNvPr id="5" name="ZoneTexte 4">
            <a:extLst>
              <a:ext uri="{FF2B5EF4-FFF2-40B4-BE49-F238E27FC236}">
                <a16:creationId xmlns:a16="http://schemas.microsoft.com/office/drawing/2014/main" id="{BC106397-875E-49AF-9191-FB652076B032}"/>
              </a:ext>
            </a:extLst>
          </p:cNvPr>
          <p:cNvSpPr txBox="1"/>
          <p:nvPr/>
        </p:nvSpPr>
        <p:spPr>
          <a:xfrm>
            <a:off x="1864074" y="5359470"/>
            <a:ext cx="4895557" cy="338554"/>
          </a:xfrm>
          <a:prstGeom prst="rect">
            <a:avLst/>
          </a:prstGeom>
          <a:noFill/>
        </p:spPr>
        <p:txBody>
          <a:bodyPr wrap="square" rtlCol="0">
            <a:spAutoFit/>
          </a:bodyPr>
          <a:lstStyle/>
          <a:p>
            <a:r>
              <a:rPr lang="fr-CA" sz="1600" dirty="0" err="1"/>
              <a:t>Zerbi</a:t>
            </a:r>
            <a:r>
              <a:rPr lang="fr-CA" sz="1600" dirty="0"/>
              <a:t> et al., Nature </a:t>
            </a:r>
            <a:r>
              <a:rPr lang="fr-CA" sz="1600" dirty="0" err="1"/>
              <a:t>reviews</a:t>
            </a:r>
            <a:r>
              <a:rPr lang="fr-CA" sz="1600" dirty="0"/>
              <a:t> </a:t>
            </a:r>
            <a:r>
              <a:rPr lang="fr-CA" sz="1600" dirty="0" err="1"/>
              <a:t>Neurology</a:t>
            </a:r>
            <a:r>
              <a:rPr lang="fr-CA" sz="1600" dirty="0"/>
              <a:t>, 2014.</a:t>
            </a:r>
          </a:p>
        </p:txBody>
      </p:sp>
    </p:spTree>
    <p:extLst>
      <p:ext uri="{BB962C8B-B14F-4D97-AF65-F5344CB8AC3E}">
        <p14:creationId xmlns:p14="http://schemas.microsoft.com/office/powerpoint/2010/main" val="245453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4C37F8-F605-44F5-9FD4-1F0C4C1E8A9A}"/>
              </a:ext>
            </a:extLst>
          </p:cNvPr>
          <p:cNvSpPr>
            <a:spLocks noGrp="1"/>
          </p:cNvSpPr>
          <p:nvPr>
            <p:ph type="title"/>
          </p:nvPr>
        </p:nvSpPr>
        <p:spPr/>
        <p:txBody>
          <a:bodyPr/>
          <a:lstStyle/>
          <a:p>
            <a:r>
              <a:rPr lang="fr-CA" dirty="0" err="1"/>
              <a:t>Brainhack</a:t>
            </a:r>
            <a:r>
              <a:rPr lang="fr-CA" dirty="0"/>
              <a:t> </a:t>
            </a:r>
            <a:r>
              <a:rPr lang="fr-CA" dirty="0" err="1"/>
              <a:t>school</a:t>
            </a:r>
            <a:endParaRPr lang="en-US" dirty="0"/>
          </a:p>
        </p:txBody>
      </p:sp>
      <p:sp>
        <p:nvSpPr>
          <p:cNvPr id="3" name="Espace réservé du contenu 2">
            <a:extLst>
              <a:ext uri="{FF2B5EF4-FFF2-40B4-BE49-F238E27FC236}">
                <a16:creationId xmlns:a16="http://schemas.microsoft.com/office/drawing/2014/main" id="{1D72350F-6D5F-40DF-BDE1-3F1A2BAD2164}"/>
              </a:ext>
            </a:extLst>
          </p:cNvPr>
          <p:cNvSpPr>
            <a:spLocks noGrp="1"/>
          </p:cNvSpPr>
          <p:nvPr>
            <p:ph idx="1"/>
          </p:nvPr>
        </p:nvSpPr>
        <p:spPr/>
        <p:txBody>
          <a:bodyPr>
            <a:normAutofit/>
          </a:bodyPr>
          <a:lstStyle/>
          <a:p>
            <a:pPr marL="0" indent="0">
              <a:buNone/>
            </a:pPr>
            <a:r>
              <a:rPr lang="fr-CA" b="1" dirty="0"/>
              <a:t>General goal:</a:t>
            </a:r>
            <a:r>
              <a:rPr lang="fr-CA" dirty="0"/>
              <a:t> practice and </a:t>
            </a:r>
            <a:r>
              <a:rPr lang="fr-CA" dirty="0" err="1"/>
              <a:t>develop</a:t>
            </a:r>
            <a:r>
              <a:rPr lang="fr-CA" dirty="0"/>
              <a:t> </a:t>
            </a:r>
            <a:r>
              <a:rPr lang="fr-CA" dirty="0" err="1"/>
              <a:t>my</a:t>
            </a:r>
            <a:r>
              <a:rPr lang="fr-CA" dirty="0"/>
              <a:t> </a:t>
            </a:r>
            <a:r>
              <a:rPr lang="fr-CA" dirty="0" err="1"/>
              <a:t>understanding</a:t>
            </a:r>
            <a:r>
              <a:rPr lang="fr-CA" dirty="0"/>
              <a:t> of the </a:t>
            </a:r>
            <a:r>
              <a:rPr lang="fr-CA" dirty="0" err="1"/>
              <a:t>preprocessing</a:t>
            </a:r>
            <a:r>
              <a:rPr lang="fr-CA" dirty="0"/>
              <a:t> of </a:t>
            </a:r>
            <a:r>
              <a:rPr lang="fr-CA" dirty="0" err="1"/>
              <a:t>rs-fMRI</a:t>
            </a:r>
            <a:r>
              <a:rPr lang="fr-CA" dirty="0"/>
              <a:t> data and </a:t>
            </a:r>
            <a:r>
              <a:rPr lang="fr-CA" dirty="0" err="1"/>
              <a:t>subsequently</a:t>
            </a:r>
            <a:r>
              <a:rPr lang="fr-CA" dirty="0"/>
              <a:t> </a:t>
            </a:r>
            <a:r>
              <a:rPr lang="fr-CA" dirty="0" err="1"/>
              <a:t>conduct</a:t>
            </a:r>
            <a:r>
              <a:rPr lang="fr-CA" dirty="0"/>
              <a:t> </a:t>
            </a:r>
            <a:r>
              <a:rPr lang="fr-CA" dirty="0" err="1"/>
              <a:t>functional</a:t>
            </a:r>
            <a:r>
              <a:rPr lang="fr-CA" dirty="0"/>
              <a:t> </a:t>
            </a:r>
            <a:r>
              <a:rPr lang="fr-CA" dirty="0" err="1"/>
              <a:t>connectivity</a:t>
            </a:r>
            <a:r>
              <a:rPr lang="fr-CA" dirty="0"/>
              <a:t> </a:t>
            </a:r>
            <a:r>
              <a:rPr lang="fr-CA" dirty="0" err="1"/>
              <a:t>analysis</a:t>
            </a:r>
            <a:endParaRPr lang="fr-CA" dirty="0"/>
          </a:p>
          <a:p>
            <a:pPr>
              <a:buFont typeface="Wingdings" panose="05000000000000000000" pitchFamily="2" charset="2"/>
              <a:buChar char="Ø"/>
            </a:pPr>
            <a:r>
              <a:rPr lang="en-US" dirty="0"/>
              <a:t>Learning to implement preprocessing with NIAK, understand its documentation, and maybe another preprocessing pipeline (FSL, </a:t>
            </a:r>
            <a:r>
              <a:rPr lang="en-US" dirty="0" err="1"/>
              <a:t>fmriprep</a:t>
            </a:r>
            <a:r>
              <a:rPr lang="en-US" dirty="0"/>
              <a:t>) on a open source BIDS dataset of </a:t>
            </a:r>
            <a:r>
              <a:rPr lang="en-US" dirty="0" err="1"/>
              <a:t>rs-fmri</a:t>
            </a:r>
            <a:endParaRPr lang="en-US" dirty="0"/>
          </a:p>
          <a:p>
            <a:pPr>
              <a:buFont typeface="Wingdings" panose="05000000000000000000" pitchFamily="2" charset="2"/>
              <a:buChar char="Ø"/>
            </a:pPr>
            <a:r>
              <a:rPr lang="en-US" dirty="0"/>
              <a:t>Learn the good practice of QC procedures</a:t>
            </a:r>
          </a:p>
          <a:p>
            <a:pPr>
              <a:buFont typeface="Wingdings" panose="05000000000000000000" pitchFamily="2" charset="2"/>
              <a:buChar char="Ø"/>
            </a:pPr>
            <a:r>
              <a:rPr lang="en-US" dirty="0"/>
              <a:t>Learn to conduct independent component analysis (ICA) and seed-based correlation analysis to map the default mode network</a:t>
            </a:r>
          </a:p>
          <a:p>
            <a:pPr>
              <a:buFont typeface="Wingdings" panose="05000000000000000000" pitchFamily="2" charset="2"/>
              <a:buChar char="Ø"/>
            </a:pPr>
            <a:r>
              <a:rPr lang="en-US" dirty="0"/>
              <a:t>Practice my coding skills for data visualization, manipulation, and also learn to use Docker for containerized applications</a:t>
            </a:r>
          </a:p>
          <a:p>
            <a:pPr>
              <a:buFont typeface="Wingdings" panose="05000000000000000000" pitchFamily="2" charset="2"/>
              <a:buChar char="Ø"/>
            </a:pPr>
            <a:r>
              <a:rPr lang="en-US" dirty="0"/>
              <a:t>If I have the time, try to conduct a similar analysis on an online dataset of fMRI data from a mouse study</a:t>
            </a:r>
            <a:endParaRPr lang="fr-CA" dirty="0"/>
          </a:p>
        </p:txBody>
      </p:sp>
    </p:spTree>
    <p:extLst>
      <p:ext uri="{BB962C8B-B14F-4D97-AF65-F5344CB8AC3E}">
        <p14:creationId xmlns:p14="http://schemas.microsoft.com/office/powerpoint/2010/main" val="353064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2856</TotalTime>
  <Words>395</Words>
  <Application>Microsoft Office PowerPoint</Application>
  <PresentationFormat>Grand écran</PresentationFormat>
  <Paragraphs>35</Paragraphs>
  <Slides>5</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Calibri</vt:lpstr>
      <vt:lpstr>Calibri Light</vt:lpstr>
      <vt:lpstr>Wingdings</vt:lpstr>
      <vt:lpstr>Rétrospective</vt:lpstr>
      <vt:lpstr>Background</vt:lpstr>
      <vt:lpstr>Maternal immune activation (MIA) and mental disorders</vt:lpstr>
      <vt:lpstr>MIA animal model</vt:lpstr>
      <vt:lpstr>Functional connectivity in mouse from ICA analysis</vt:lpstr>
      <vt:lpstr>Brainhack school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impact of maternal immune activation on structural neurodevelopment in embryonic life</dc:title>
  <dc:creator>Gabriel Desrosiers-Grégoire</dc:creator>
  <cp:lastModifiedBy>Gabriel Desrosiers-Grégoire</cp:lastModifiedBy>
  <cp:revision>199</cp:revision>
  <dcterms:created xsi:type="dcterms:W3CDTF">2017-10-18T16:25:44Z</dcterms:created>
  <dcterms:modified xsi:type="dcterms:W3CDTF">2018-05-17T20:41:16Z</dcterms:modified>
</cp:coreProperties>
</file>