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70" r:id="rId7"/>
    <p:sldId id="267" r:id="rId8"/>
    <p:sldId id="268" r:id="rId9"/>
    <p:sldId id="269" r:id="rId10"/>
    <p:sldId id="282" r:id="rId11"/>
    <p:sldId id="271" r:id="rId12"/>
    <p:sldId id="283" r:id="rId13"/>
    <p:sldId id="284" r:id="rId14"/>
    <p:sldId id="285" r:id="rId15"/>
    <p:sldId id="286" r:id="rId16"/>
    <p:sldId id="272" r:id="rId17"/>
    <p:sldId id="273" r:id="rId18"/>
    <p:sldId id="287" r:id="rId19"/>
    <p:sldId id="288" r:id="rId20"/>
    <p:sldId id="289" r:id="rId21"/>
    <p:sldId id="290" r:id="rId22"/>
    <p:sldId id="291" r:id="rId23"/>
    <p:sldId id="292" r:id="rId24"/>
    <p:sldId id="295" r:id="rId25"/>
    <p:sldId id="294" r:id="rId26"/>
    <p:sldId id="274" r:id="rId27"/>
    <p:sldId id="293" r:id="rId28"/>
    <p:sldId id="279" r:id="rId29"/>
    <p:sldId id="275" r:id="rId30"/>
    <p:sldId id="276" r:id="rId31"/>
    <p:sldId id="277" r:id="rId32"/>
    <p:sldId id="278" r:id="rId33"/>
    <p:sldId id="281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78" autoAdjust="0"/>
  </p:normalViewPr>
  <p:slideViewPr>
    <p:cSldViewPr snapToGrid="0">
      <p:cViewPr varScale="1">
        <p:scale>
          <a:sx n="103" d="100"/>
          <a:sy n="103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11/30/2020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tmazurik@bhg-inc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Building 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and .NET Core developer 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23BDE-87B5-41EA-93A2-33D047822E41}"/>
              </a:ext>
            </a:extLst>
          </p:cNvPr>
          <p:cNvSpPr txBox="1"/>
          <p:nvPr/>
        </p:nvSpPr>
        <p:spPr>
          <a:xfrm>
            <a:off x="11097491" y="32443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BHG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4E922-9090-400A-9BC1-812C74F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Growth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EADDF-91B6-4A82-85D2-C23BEDA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87" y="2198977"/>
            <a:ext cx="563958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57A3B7-26A1-4EAD-AD2C-1489BDD197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49"/>
            <a:ext cx="8935606" cy="4132695"/>
          </a:xfrm>
        </p:spPr>
        <p:txBody>
          <a:bodyPr/>
          <a:lstStyle/>
          <a:p>
            <a:r>
              <a:rPr lang="en-US" dirty="0"/>
              <a:t>The API may be accessed by different systems</a:t>
            </a:r>
          </a:p>
          <a:p>
            <a:r>
              <a:rPr lang="en-US" dirty="0"/>
              <a:t>You are publishing a Public interface for customers</a:t>
            </a:r>
          </a:p>
          <a:p>
            <a:r>
              <a:rPr lang="en-US" dirty="0"/>
              <a:t>You are Building an App that is a SPA (like Angular, or React)</a:t>
            </a:r>
          </a:p>
          <a:p>
            <a:r>
              <a:rPr lang="en-US" dirty="0"/>
              <a:t>You are Building a Website of any kind (Internet or intranet)</a:t>
            </a:r>
          </a:p>
          <a:p>
            <a:r>
              <a:rPr lang="en-US" dirty="0"/>
              <a:t>You are containerizing your systems component services</a:t>
            </a:r>
          </a:p>
          <a:p>
            <a:r>
              <a:rPr lang="en-US" dirty="0"/>
              <a:t>You are building a Cloud based solution that other systems will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781F1-EEB3-4FAC-BE53-9888877C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a WEB (REST) API ?</a:t>
            </a:r>
          </a:p>
        </p:txBody>
      </p:sp>
    </p:spTree>
    <p:extLst>
      <p:ext uri="{BB962C8B-B14F-4D97-AF65-F5344CB8AC3E}">
        <p14:creationId xmlns:p14="http://schemas.microsoft.com/office/powerpoint/2010/main" val="159859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C8FDD-6B84-4240-A777-AAB3F6AB5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8675833" cy="823913"/>
          </a:xfrm>
        </p:spPr>
        <p:txBody>
          <a:bodyPr/>
          <a:lstStyle/>
          <a:p>
            <a:r>
              <a:rPr lang="en-US" dirty="0"/>
              <a:t>You are building a WPF MVC App with or without a DAL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AB42C-E271-44AE-9EF2-74AB480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you not need an API?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D028-AC30-4CD0-A7A2-BC48CE3E0C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2725842"/>
            <a:ext cx="9216160" cy="2945116"/>
          </a:xfrm>
        </p:spPr>
        <p:txBody>
          <a:bodyPr/>
          <a:lstStyle/>
          <a:p>
            <a:r>
              <a:rPr lang="en-US" dirty="0"/>
              <a:t>The functionality you intend others to utilize is easily packaged</a:t>
            </a:r>
            <a:br>
              <a:rPr lang="en-US" dirty="0"/>
            </a:br>
            <a:r>
              <a:rPr lang="en-US" dirty="0"/>
              <a:t>(NuGet or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You are building a BATCH application that exposes no functionality (computational or data intensive)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Other compute scenarios where no functional programmatic Interface is needed</a:t>
            </a:r>
          </a:p>
        </p:txBody>
      </p:sp>
    </p:spTree>
    <p:extLst>
      <p:ext uri="{BB962C8B-B14F-4D97-AF65-F5344CB8AC3E}">
        <p14:creationId xmlns:p14="http://schemas.microsoft.com/office/powerpoint/2010/main" val="40824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05604-3DEE-4C2C-8E19-1BA17FDE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review (simple POST)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D05EA-01AE-4421-8ED1-354B583EF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4338" y="2157219"/>
            <a:ext cx="8846891" cy="43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3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7A00C2-C9DB-4CF8-AEEC-C04609A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18BFA-806E-4021-95AE-B5CBE90FC2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315" y="2308015"/>
            <a:ext cx="1895354" cy="2515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ABF2A-21CE-4C1F-8FC3-C35F84AE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42" y="250564"/>
            <a:ext cx="8240275" cy="208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B97EB-6611-42D8-A454-BBDC332A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42" y="2442668"/>
            <a:ext cx="6725589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95BF1-9A1A-4421-A3BA-27D7D1D1E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042" y="3954132"/>
            <a:ext cx="685895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7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0B9E6-37E7-45F7-B55B-9163477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== CODES (GET has Body-JSON)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58334A-FB16-40B3-B584-5358474B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86" y="1834166"/>
            <a:ext cx="7190486" cy="48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2AE97-DA06-4502-A4DC-99F837AFA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120511"/>
            <a:ext cx="8433633" cy="43269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Separate the UI from the data concerns (client-server)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Stateless – each REQ contains ALL the info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Cacheable – response data can be implicit or explicit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Contract-First, </a:t>
            </a:r>
            <a:r>
              <a:rPr lang="en-US" b="1" u="sng" dirty="0"/>
              <a:t>Uniform</a:t>
            </a:r>
            <a:r>
              <a:rPr lang="en-US" dirty="0"/>
              <a:t> URIs :</a:t>
            </a:r>
            <a:br>
              <a:rPr lang="en-US" dirty="0"/>
            </a:br>
            <a:r>
              <a:rPr lang="en-US" dirty="0"/>
              <a:t>Identify, Manipulate, Self-descriptive, HATEOS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Layered Architecture – API gateways, Routers in 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Code-on-Demand (optional) </a:t>
            </a:r>
            <a:r>
              <a:rPr lang="en-US" dirty="0"/>
              <a:t>– instead of JSON payload, you are free to return executable code (widget UI,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EBCA8-A841-4D13-BC19-209D039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6 guiding principles</a:t>
            </a:r>
          </a:p>
        </p:txBody>
      </p:sp>
    </p:spTree>
    <p:extLst>
      <p:ext uri="{BB962C8B-B14F-4D97-AF65-F5344CB8AC3E}">
        <p14:creationId xmlns:p14="http://schemas.microsoft.com/office/powerpoint/2010/main" val="419546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3F6A-FB5F-4C87-905E-4F44DBED5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0E1B1-E6BB-491C-9E29-E534C17E0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the URIs</a:t>
            </a:r>
          </a:p>
        </p:txBody>
      </p:sp>
    </p:spTree>
    <p:extLst>
      <p:ext uri="{BB962C8B-B14F-4D97-AF65-F5344CB8AC3E}">
        <p14:creationId xmlns:p14="http://schemas.microsoft.com/office/powerpoint/2010/main" val="31480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687D-412E-43E7-A163-C01F52445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707" y="2481943"/>
            <a:ext cx="11762145" cy="348964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Collection Pattern  ( /loans/guarantors  ) for representational state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plural form (like in SQL Server table names)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trailing forward slash (/)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Forward slash indicates hierarchy  (localhost:8192/</a:t>
            </a:r>
            <a:r>
              <a:rPr lang="en-US" dirty="0" err="1"/>
              <a:t>lms</a:t>
            </a:r>
            <a:r>
              <a:rPr lang="en-US" dirty="0"/>
              <a:t>/loans/guarantors/3214 )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use ‘API’ in URI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follows IP:PORT, in most languages is the controller name, or (“authority”)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Services will be known by their DNS : PORT   (or IP address: PORT)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lowercase always.  Not or Pascal-casing or camel-casing for these URI name parts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hyphens as separators (not underscores) in long names, or in place of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Don’t use file types (instead rely on Header Media-Type), Avoid .(dot)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appropriate HTTP status code in Response to Request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724E8-2A1A-4696-ACC9-4AF43343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REST API / URI design</a:t>
            </a:r>
          </a:p>
        </p:txBody>
      </p:sp>
    </p:spTree>
    <p:extLst>
      <p:ext uri="{BB962C8B-B14F-4D97-AF65-F5344CB8AC3E}">
        <p14:creationId xmlns:p14="http://schemas.microsoft.com/office/powerpoint/2010/main" val="153774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343DC-3237-4505-B264-0CC0C789F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9087" y="2967134"/>
            <a:ext cx="9713166" cy="3237723"/>
          </a:xfrm>
        </p:spPr>
        <p:txBody>
          <a:bodyPr>
            <a:normAutofit/>
          </a:bodyPr>
          <a:lstStyle/>
          <a:p>
            <a:r>
              <a:rPr lang="en-US" dirty="0"/>
              <a:t>You may want an ‘action’   (PATCH localhost:8192/</a:t>
            </a:r>
            <a:r>
              <a:rPr lang="en-US" dirty="0" err="1"/>
              <a:t>lms</a:t>
            </a:r>
            <a:r>
              <a:rPr lang="en-US" dirty="0"/>
              <a:t>/activate )</a:t>
            </a:r>
          </a:p>
          <a:p>
            <a:pPr marL="457200" lvl="1" indent="0">
              <a:buNone/>
            </a:pPr>
            <a:r>
              <a:rPr lang="en-US" sz="1600" dirty="0"/>
              <a:t>But?  Can also be construct via:    PATCH localhost:8192/</a:t>
            </a:r>
            <a:r>
              <a:rPr lang="en-US" sz="1600" dirty="0" err="1"/>
              <a:t>lms</a:t>
            </a:r>
            <a:br>
              <a:rPr lang="en-US" sz="1600" dirty="0"/>
            </a:br>
            <a:r>
              <a:rPr lang="en-US" sz="1600" dirty="0"/>
              <a:t>                                                with a JSON Body  { “Activate”: true } </a:t>
            </a:r>
          </a:p>
          <a:p>
            <a:r>
              <a:rPr lang="en-US" dirty="0"/>
              <a:t>Sometimes you have no way to map to a Collection,</a:t>
            </a:r>
            <a:br>
              <a:rPr lang="en-US" dirty="0"/>
            </a:br>
            <a:r>
              <a:rPr lang="en-US" dirty="0"/>
              <a:t>say a multi-resource search across several resources: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GET  localhost:8192/</a:t>
            </a:r>
            <a:r>
              <a:rPr lang="en-US" sz="2000" dirty="0" err="1"/>
              <a:t>bhg</a:t>
            </a:r>
            <a:r>
              <a:rPr lang="en-US" sz="2000" dirty="0"/>
              <a:t>/</a:t>
            </a:r>
            <a:r>
              <a:rPr lang="en-US" sz="2000" dirty="0" err="1"/>
              <a:t>search?empid</a:t>
            </a:r>
            <a:r>
              <a:rPr lang="en-US" sz="2000" dirty="0"/>
              <a:t>=1234</a:t>
            </a:r>
          </a:p>
          <a:p>
            <a:r>
              <a:rPr lang="en-US" dirty="0"/>
              <a:t>Some like the pattern of  VERB-NOUN if an exception is needed:  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POST /rockets/43/launch-rocket     (action by the service)</a:t>
            </a:r>
          </a:p>
          <a:p>
            <a:r>
              <a:rPr lang="en-US" sz="2000" dirty="0"/>
              <a:t>I use exception all the time for PING     localhost:8192/</a:t>
            </a:r>
            <a:r>
              <a:rPr lang="en-US" sz="2000" dirty="0" err="1"/>
              <a:t>lms</a:t>
            </a:r>
            <a:r>
              <a:rPr lang="en-US" sz="2000" dirty="0"/>
              <a:t>/ping     sanity check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429BB-8813-4EE5-B0E7-B1A43888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Exceptions to URI rules </a:t>
            </a:r>
          </a:p>
        </p:txBody>
      </p:sp>
    </p:spTree>
    <p:extLst>
      <p:ext uri="{BB962C8B-B14F-4D97-AF65-F5344CB8AC3E}">
        <p14:creationId xmlns:p14="http://schemas.microsoft.com/office/powerpoint/2010/main" val="357494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: Knowledge Transfer (KT) session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RESTful APIs, coding, documenting and best practices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4D2E4-E6BD-4AFC-A35F-7C63F605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  <a:br>
              <a:rPr lang="en-US" dirty="0"/>
            </a:br>
            <a:r>
              <a:rPr lang="en-US" dirty="0"/>
              <a:t>Codes (common)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08F7E-911A-4AA7-89F8-BDBAB52A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69" y="270588"/>
            <a:ext cx="7175110" cy="6456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3C808-F507-4A6C-8D8B-31DB210CE5D1}"/>
              </a:ext>
            </a:extLst>
          </p:cNvPr>
          <p:cNvSpPr txBox="1"/>
          <p:nvPr/>
        </p:nvSpPr>
        <p:spPr>
          <a:xfrm>
            <a:off x="438539" y="2286000"/>
            <a:ext cx="3526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word about HTTP 500: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an error occurs in the global catch block, the stack trace:</a:t>
            </a:r>
          </a:p>
          <a:p>
            <a:pPr marL="342900" indent="-342900">
              <a:buAutoNum type="arabicParenR"/>
            </a:pPr>
            <a:r>
              <a:rPr lang="en-US" dirty="0"/>
              <a:t>should be logged </a:t>
            </a:r>
            <a:br>
              <a:rPr lang="en-US" dirty="0"/>
            </a:br>
            <a:r>
              <a:rPr lang="en-US" dirty="0"/>
              <a:t>and </a:t>
            </a:r>
          </a:p>
          <a:p>
            <a:pPr marL="342900" indent="-342900">
              <a:buAutoNum type="arabicParenR"/>
            </a:pPr>
            <a:r>
              <a:rPr lang="en-US" dirty="0"/>
              <a:t>not returned as a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A06EDE-EE96-448E-A807-B8B96015EAA2}"/>
              </a:ext>
            </a:extLst>
          </p:cNvPr>
          <p:cNvSpPr/>
          <p:nvPr/>
        </p:nvSpPr>
        <p:spPr>
          <a:xfrm>
            <a:off x="438539" y="4627444"/>
            <a:ext cx="2612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developers love to build wrappers and encapsulate stacks and return them to debug.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this tendency and use API instrumentation and logging instead.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B308-0C41-4CC4-AED3-956F77101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02C6B-795F-419C-8BEC-6A6A26528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Looking at .NET Core code syntax for a simple REST API</a:t>
            </a:r>
          </a:p>
        </p:txBody>
      </p:sp>
    </p:spTree>
    <p:extLst>
      <p:ext uri="{BB962C8B-B14F-4D97-AF65-F5344CB8AC3E}">
        <p14:creationId xmlns:p14="http://schemas.microsoft.com/office/powerpoint/2010/main" val="352523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18C8-6BE4-4470-AD24-18CB724B6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1FED5-D39B-4122-A691-AB295A92A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 APIs should be versioned</a:t>
            </a:r>
          </a:p>
        </p:txBody>
      </p:sp>
    </p:spTree>
    <p:extLst>
      <p:ext uri="{BB962C8B-B14F-4D97-AF65-F5344CB8AC3E}">
        <p14:creationId xmlns:p14="http://schemas.microsoft.com/office/powerpoint/2010/main" val="71689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1C203-E582-49F7-AD44-06AF3DD0F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274" y="1913612"/>
            <a:ext cx="10502512" cy="1744824"/>
          </a:xfrm>
        </p:spPr>
        <p:txBody>
          <a:bodyPr/>
          <a:lstStyle/>
          <a:p>
            <a:r>
              <a:rPr lang="en-US" dirty="0"/>
              <a:t>A formally published API (like a Public API release) should be versioned</a:t>
            </a:r>
          </a:p>
          <a:p>
            <a:r>
              <a:rPr lang="en-US" dirty="0"/>
              <a:t>Within a company, often the creator of the service “Wags the dog”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689F5-B6BB-4DF3-A33C-A773A2F2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EC338-C83C-4671-A498-048CC844E9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1274" y="3364481"/>
            <a:ext cx="9830708" cy="823913"/>
          </a:xfrm>
        </p:spPr>
        <p:txBody>
          <a:bodyPr/>
          <a:lstStyle/>
          <a:p>
            <a:r>
              <a:rPr lang="en-US" dirty="0"/>
              <a:t>Breaking changes after a release require new Major release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50159-A631-4B70-850E-28A704CF1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1274" y="4071976"/>
            <a:ext cx="10213263" cy="823913"/>
          </a:xfrm>
        </p:spPr>
        <p:txBody>
          <a:bodyPr/>
          <a:lstStyle/>
          <a:p>
            <a:r>
              <a:rPr lang="en-US" dirty="0"/>
              <a:t>Non-breaking changes can be kept track of with Minor release number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319E0-C97F-473D-B58D-68C7E150A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1274" y="5060799"/>
            <a:ext cx="9569451" cy="1174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Changes : REQUEST and URI and Body and REPLY and Body changes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Swagger becomes the source of truth, before and after release</a:t>
            </a:r>
          </a:p>
        </p:txBody>
      </p:sp>
    </p:spTree>
    <p:extLst>
      <p:ext uri="{BB962C8B-B14F-4D97-AF65-F5344CB8AC3E}">
        <p14:creationId xmlns:p14="http://schemas.microsoft.com/office/powerpoint/2010/main" val="44679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1966B-F6F7-418D-BC6F-0F60AB31F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6602316" cy="8239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Visible in the URI (URI versioning)</a:t>
            </a:r>
          </a:p>
          <a:p>
            <a:pPr marL="0" indent="0">
              <a:buNone/>
            </a:pPr>
            <a:r>
              <a:rPr lang="en-US" dirty="0"/>
              <a:t>http://myapi.bhg-inc.com/v1/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BED05-8B74-4237-BBA8-25D98B4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Version (2 ways)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2AB1C-4239-4514-AA34-963247FAA3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8617729" cy="1601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Request header,  using negotiation at the service side</a:t>
            </a:r>
          </a:p>
          <a:p>
            <a:pPr marL="0" indent="0">
              <a:buNone/>
            </a:pPr>
            <a:r>
              <a:rPr lang="en-US" dirty="0"/>
              <a:t>Accept-version:  v1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Accept-version: v2</a:t>
            </a:r>
          </a:p>
        </p:txBody>
      </p:sp>
    </p:spTree>
    <p:extLst>
      <p:ext uri="{BB962C8B-B14F-4D97-AF65-F5344CB8AC3E}">
        <p14:creationId xmlns:p14="http://schemas.microsoft.com/office/powerpoint/2010/main" val="48251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8D72-C74C-4956-93AA-D33AB1207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AC3-CDC1-4DA5-AAB2-74B47949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Autodocumentation</a:t>
            </a:r>
            <a:r>
              <a:rPr lang="en-US" dirty="0"/>
              <a:t> for your RESTful APIs</a:t>
            </a:r>
          </a:p>
        </p:txBody>
      </p:sp>
    </p:spTree>
    <p:extLst>
      <p:ext uri="{BB962C8B-B14F-4D97-AF65-F5344CB8AC3E}">
        <p14:creationId xmlns:p14="http://schemas.microsoft.com/office/powerpoint/2010/main" val="381394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392B7-083E-47C5-AACE-7F9039A4E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8" y="2351232"/>
            <a:ext cx="7470487" cy="823913"/>
          </a:xfrm>
        </p:spPr>
        <p:txBody>
          <a:bodyPr/>
          <a:lstStyle/>
          <a:p>
            <a:r>
              <a:rPr lang="en-US" dirty="0"/>
              <a:t>Swagger – the framework for notating REST APIs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C252F-4691-41B5-ADD3-90D715BE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9A0D-9B5C-43A9-A572-F595D5C80F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8" y="3044624"/>
            <a:ext cx="8260195" cy="823913"/>
          </a:xfrm>
        </p:spPr>
        <p:txBody>
          <a:bodyPr>
            <a:normAutofit/>
          </a:bodyPr>
          <a:lstStyle/>
          <a:p>
            <a:r>
              <a:rPr lang="en-US" dirty="0" err="1"/>
              <a:t>OpenAPI</a:t>
            </a:r>
            <a:r>
              <a:rPr lang="en-US" dirty="0"/>
              <a:t> – the standard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A29F-E3D4-4419-B6BA-1125B6A756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6774296" cy="823913"/>
          </a:xfrm>
        </p:spPr>
        <p:txBody>
          <a:bodyPr>
            <a:normAutofit/>
          </a:bodyPr>
          <a:lstStyle/>
          <a:p>
            <a:r>
              <a:rPr lang="en-US" dirty="0" err="1"/>
              <a:t>Swashbuckle</a:t>
            </a:r>
            <a:r>
              <a:rPr lang="en-US" dirty="0"/>
              <a:t> – .NET generator package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E2ECB4-9C90-421B-9049-82BC00A61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8260196" cy="823913"/>
          </a:xfrm>
        </p:spPr>
        <p:txBody>
          <a:bodyPr/>
          <a:lstStyle/>
          <a:p>
            <a:r>
              <a:rPr lang="en-US" dirty="0"/>
              <a:t>Triple-slash comment – your descriptions of routines</a:t>
            </a:r>
          </a:p>
        </p:txBody>
      </p:sp>
    </p:spTree>
    <p:extLst>
      <p:ext uri="{BB962C8B-B14F-4D97-AF65-F5344CB8AC3E}">
        <p14:creationId xmlns:p14="http://schemas.microsoft.com/office/powerpoint/2010/main" val="1325010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4EC9A4-4E2F-4CE9-B30D-4B870EE88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122642" cy="823913"/>
          </a:xfrm>
        </p:spPr>
        <p:txBody>
          <a:bodyPr/>
          <a:lstStyle/>
          <a:p>
            <a:r>
              <a:rPr lang="en-US" dirty="0"/>
              <a:t>Uses common language </a:t>
            </a:r>
            <a:r>
              <a:rPr lang="en-US" dirty="0" err="1"/>
              <a:t>devs</a:t>
            </a:r>
            <a:r>
              <a:rPr lang="en-US" dirty="0"/>
              <a:t> and non-</a:t>
            </a:r>
            <a:r>
              <a:rPr lang="en-US" dirty="0" err="1"/>
              <a:t>devs</a:t>
            </a:r>
            <a:r>
              <a:rPr lang="en-US" dirty="0"/>
              <a:t> can understand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EAE243-F611-4D5B-8682-6155676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Swagger?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1B9B-4C60-402E-BE35-03D506B16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8353715" cy="823913"/>
          </a:xfrm>
        </p:spPr>
        <p:txBody>
          <a:bodyPr/>
          <a:lstStyle/>
          <a:p>
            <a:r>
              <a:rPr lang="en-US" dirty="0"/>
              <a:t>Can be used for testing and bug fixing (invoking methods)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8536-C2F7-45D6-9661-ECAE79A56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9735706" cy="823913"/>
          </a:xfrm>
        </p:spPr>
        <p:txBody>
          <a:bodyPr/>
          <a:lstStyle/>
          <a:p>
            <a:r>
              <a:rPr lang="en-US" dirty="0"/>
              <a:t>Save writing (and editing) documentation on API – its automatic!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2DC36-AFBF-457F-84B1-77A95AA96E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9330460" cy="823913"/>
          </a:xfrm>
        </p:spPr>
        <p:txBody>
          <a:bodyPr/>
          <a:lstStyle/>
          <a:p>
            <a:r>
              <a:rPr lang="en-US" dirty="0"/>
              <a:t>Industry standard:  donated to </a:t>
            </a:r>
            <a:r>
              <a:rPr lang="en-US" dirty="0" err="1"/>
              <a:t>OpenAPI</a:t>
            </a:r>
            <a:r>
              <a:rPr lang="en-US" dirty="0"/>
              <a:t> by </a:t>
            </a:r>
            <a:r>
              <a:rPr lang="en-US" dirty="0" err="1"/>
              <a:t>SmartBear</a:t>
            </a:r>
            <a:r>
              <a:rPr lang="en-US" dirty="0"/>
              <a:t>, in 2015 </a:t>
            </a:r>
          </a:p>
        </p:txBody>
      </p:sp>
    </p:spTree>
    <p:extLst>
      <p:ext uri="{BB962C8B-B14F-4D97-AF65-F5344CB8AC3E}">
        <p14:creationId xmlns:p14="http://schemas.microsoft.com/office/powerpoint/2010/main" val="205492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BC5A-A52C-4936-AC25-C6F12B9EBD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133033" cy="823913"/>
          </a:xfrm>
        </p:spPr>
        <p:txBody>
          <a:bodyPr/>
          <a:lstStyle/>
          <a:p>
            <a:r>
              <a:rPr lang="en-US" dirty="0"/>
              <a:t>You register middleware in your .NET core </a:t>
            </a:r>
            <a:r>
              <a:rPr lang="en-US" dirty="0" err="1"/>
              <a:t>Startup.cs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E23BD-E3CB-4F28-A67D-380D534D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F095-6E9B-4703-A0C5-70D782794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openapi.json</a:t>
            </a:r>
            <a:r>
              <a:rPr lang="en-US" dirty="0"/>
              <a:t> file generated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C7D1-1D4F-4087-8C07-B40C1CB38C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665280"/>
            <a:ext cx="4800024" cy="823913"/>
          </a:xfrm>
        </p:spPr>
        <p:txBody>
          <a:bodyPr/>
          <a:lstStyle/>
          <a:p>
            <a:r>
              <a:rPr lang="en-US" dirty="0"/>
              <a:t>A Swagger UI (browser based)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284467-802C-45B7-B39A-B0E8AD2A88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489193"/>
            <a:ext cx="4800024" cy="823913"/>
          </a:xfrm>
        </p:spPr>
        <p:txBody>
          <a:bodyPr/>
          <a:lstStyle/>
          <a:p>
            <a:r>
              <a:rPr lang="en-US" dirty="0"/>
              <a:t>UI used for doc or actual calling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AA19E-9744-4BA3-A0DE-EBF0D759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090" y="3747526"/>
            <a:ext cx="4811551" cy="18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E0395-B8F7-40C2-8B15-1CD33C3A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703C-B345-4B5C-B38E-982BABC9669B}"/>
              </a:ext>
            </a:extLst>
          </p:cNvPr>
          <p:cNvSpPr txBox="1"/>
          <p:nvPr/>
        </p:nvSpPr>
        <p:spPr>
          <a:xfrm>
            <a:off x="1506682" y="2795155"/>
            <a:ext cx="758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Demo of Swagger in action</a:t>
            </a:r>
          </a:p>
        </p:txBody>
      </p:sp>
    </p:spTree>
    <p:extLst>
      <p:ext uri="{BB962C8B-B14F-4D97-AF65-F5344CB8AC3E}">
        <p14:creationId xmlns:p14="http://schemas.microsoft.com/office/powerpoint/2010/main" val="140169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08FAE-96F7-4C1B-846A-82CAA3C70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1"/>
            <a:ext cx="8634269" cy="33222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Welcome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Designing a RESTful APIs URIs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Codes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Auto-Documentation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14F88F-E92D-4300-95B2-D28F30D7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47762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37913C-FAE6-4729-B131-70A2E374B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8831696" cy="4382077"/>
          </a:xfrm>
        </p:spPr>
        <p:txBody>
          <a:bodyPr>
            <a:normAutofit/>
          </a:bodyPr>
          <a:lstStyle/>
          <a:p>
            <a:r>
              <a:rPr lang="en-US" dirty="0"/>
              <a:t>REST API foundations and HTTP Specification/RFC’s</a:t>
            </a:r>
          </a:p>
          <a:p>
            <a:r>
              <a:rPr lang="en-US" dirty="0"/>
              <a:t>VERBS commonly used ( POST,GET,PUT,DELETE) (C.R.U.D.)</a:t>
            </a:r>
          </a:p>
          <a:p>
            <a:r>
              <a:rPr lang="en-US" dirty="0"/>
              <a:t>Designing APIs using the ‘Collection pattern’</a:t>
            </a:r>
          </a:p>
          <a:p>
            <a:r>
              <a:rPr lang="en-US" dirty="0"/>
              <a:t>11 Design guidelines (general rules to follow) &amp; Exceptions</a:t>
            </a:r>
          </a:p>
          <a:p>
            <a:r>
              <a:rPr lang="en-US" dirty="0"/>
              <a:t>Handy JSON-to-</a:t>
            </a:r>
            <a:r>
              <a:rPr lang="en-US" dirty="0" err="1"/>
              <a:t>Csharp</a:t>
            </a:r>
            <a:r>
              <a:rPr lang="en-US" dirty="0"/>
              <a:t> conversion site ( JSON/Message first)</a:t>
            </a:r>
          </a:p>
          <a:p>
            <a:r>
              <a:rPr lang="en-US" dirty="0"/>
              <a:t>Return Codes (simplicity and brevity)</a:t>
            </a:r>
          </a:p>
          <a:p>
            <a:r>
              <a:rPr lang="en-US" dirty="0"/>
              <a:t>Versioning importance &amp; timing</a:t>
            </a:r>
          </a:p>
          <a:p>
            <a:r>
              <a:rPr lang="en-US" dirty="0"/>
              <a:t>Auto-documentation with Swagger/</a:t>
            </a:r>
            <a:r>
              <a:rPr lang="en-US" dirty="0" err="1"/>
              <a:t>Swashbuckle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BC9302-341F-43FB-A3E2-E19F6E25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5510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29C69-E697-46A9-9BC3-5C072858D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507106" cy="823913"/>
          </a:xfrm>
        </p:spPr>
        <p:txBody>
          <a:bodyPr/>
          <a:lstStyle/>
          <a:p>
            <a:r>
              <a:rPr lang="en-US" dirty="0"/>
              <a:t>Section 7 – Instructor Notes &amp; Exercises Document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3C40C1-6E43-4752-A1B1-F00C04C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 self-paced learning 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DE134-42F2-4DB0-A781-B9D61F366F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9236942" cy="30601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Implementing Simple POST (Create) for </a:t>
            </a:r>
            <a:r>
              <a:rPr lang="en-US" dirty="0" err="1"/>
              <a:t>MyAPI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Implementing More ‘Collection Pattern’ Methods for </a:t>
            </a:r>
            <a:r>
              <a:rPr lang="en-US" dirty="0" err="1"/>
              <a:t>MyAPI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Swagger (auto documentation) to </a:t>
            </a:r>
            <a:r>
              <a:rPr lang="en-US" dirty="0" err="1"/>
              <a:t>MyAPI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F8F6C-11E9-453C-B966-A1D319230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133033" cy="823913"/>
          </a:xfrm>
        </p:spPr>
        <p:txBody>
          <a:bodyPr/>
          <a:lstStyle/>
          <a:p>
            <a:r>
              <a:rPr lang="en-US" dirty="0"/>
              <a:t>Marty Mazurik, </a:t>
            </a:r>
            <a:r>
              <a:rPr lang="en-US" dirty="0">
                <a:hlinkClick r:id="rId2"/>
              </a:rPr>
              <a:t>mtmazurik@bhg-inc.com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99EE8-74B3-4A6D-A8F3-61BFDC26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Welcome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C62A6-2E78-44BB-9113-0C7CBD49BA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9455151" cy="823913"/>
          </a:xfrm>
        </p:spPr>
        <p:txBody>
          <a:bodyPr/>
          <a:lstStyle/>
          <a:p>
            <a:r>
              <a:rPr lang="en-US" dirty="0"/>
              <a:t>Training &amp; Consulting Microsoft Partner Company for 11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80829-887A-45C0-8435-FE36B279C8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9538278" cy="823913"/>
          </a:xfrm>
        </p:spPr>
        <p:txBody>
          <a:bodyPr/>
          <a:lstStyle/>
          <a:p>
            <a:r>
              <a:rPr lang="en-US" dirty="0"/>
              <a:t>Authored 20+ courses for instructor-led training 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B99170-6C39-4CDE-BBD4-D78B48E71A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9538278" cy="823913"/>
          </a:xfrm>
        </p:spPr>
        <p:txBody>
          <a:bodyPr/>
          <a:lstStyle/>
          <a:p>
            <a:r>
              <a:rPr lang="en-US" dirty="0"/>
              <a:t>C# since .NET 1.0, other languages before that (C/C++, VB, Java)</a:t>
            </a:r>
          </a:p>
        </p:txBody>
      </p:sp>
    </p:spTree>
    <p:extLst>
      <p:ext uri="{BB962C8B-B14F-4D97-AF65-F5344CB8AC3E}">
        <p14:creationId xmlns:p14="http://schemas.microsoft.com/office/powerpoint/2010/main" val="79396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43F43-044D-4B99-A7D2-A36EA5641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9768" y="2133022"/>
            <a:ext cx="8914823" cy="4340513"/>
          </a:xfrm>
        </p:spPr>
        <p:txBody>
          <a:bodyPr>
            <a:normAutofit/>
          </a:bodyPr>
          <a:lstStyle/>
          <a:p>
            <a:r>
              <a:rPr lang="en-US" dirty="0"/>
              <a:t>Understand REST the history and specification(s)</a:t>
            </a:r>
          </a:p>
          <a:p>
            <a:r>
              <a:rPr lang="en-US" dirty="0"/>
              <a:t>Know the usage of VERBs and uniform URIs</a:t>
            </a:r>
          </a:p>
          <a:p>
            <a:r>
              <a:rPr lang="en-US" dirty="0"/>
              <a:t>Learn how to design and compose API endpoints</a:t>
            </a:r>
          </a:p>
          <a:p>
            <a:r>
              <a:rPr lang="en-US" dirty="0"/>
              <a:t>Know how and when important Versioning should take place</a:t>
            </a:r>
          </a:p>
          <a:p>
            <a:r>
              <a:rPr lang="en-US" dirty="0"/>
              <a:t>Know about auto documentation with Swagger</a:t>
            </a:r>
          </a:p>
          <a:p>
            <a:r>
              <a:rPr lang="en-US" dirty="0"/>
              <a:t>LAB Exercise(s): fun, hands-on work, to cement your skills</a:t>
            </a:r>
          </a:p>
          <a:p>
            <a:r>
              <a:rPr lang="en-US" dirty="0"/>
              <a:t>Have a handout to follow, with hyperlinks for advanced study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DED47E-28E5-4A07-92DB-500A0245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8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7A8AB-4269-49D4-9044-E21B5FE8A3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Visual Studio 2019 (VS2019)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4BC1DA-FC2A-4214-B751-0D26F71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We’ll Use:  for code &amp; 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2BB9-255B-4196-9BD7-9C3522DE9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1DF4DA-421C-45FA-9F28-0D4C3C2C9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Swagger/</a:t>
            </a:r>
            <a:r>
              <a:rPr lang="en-US" dirty="0" err="1"/>
              <a:t>Swashbuckle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1B20F0B-6A4B-4BAD-B7A4-E7422375D3C8}"/>
              </a:ext>
            </a:extLst>
          </p:cNvPr>
          <p:cNvSpPr txBox="1">
            <a:spLocks/>
          </p:cNvSpPr>
          <p:nvPr/>
        </p:nvSpPr>
        <p:spPr>
          <a:xfrm>
            <a:off x="1860547" y="4930172"/>
            <a:ext cx="9613861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repo : https://bhggit/projects/LM/Training-RESTAPI</a:t>
            </a:r>
          </a:p>
        </p:txBody>
      </p:sp>
    </p:spTree>
    <p:extLst>
      <p:ext uri="{BB962C8B-B14F-4D97-AF65-F5344CB8AC3E}">
        <p14:creationId xmlns:p14="http://schemas.microsoft.com/office/powerpoint/2010/main" val="66482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845E-2889-4F7B-8723-6B21F0898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REST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6199-50B1-4D06-8E78-4809F36D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a Representational State and Transfer mean?</a:t>
            </a:r>
          </a:p>
        </p:txBody>
      </p:sp>
    </p:spTree>
    <p:extLst>
      <p:ext uri="{BB962C8B-B14F-4D97-AF65-F5344CB8AC3E}">
        <p14:creationId xmlns:p14="http://schemas.microsoft.com/office/powerpoint/2010/main" val="26154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D9D1D3-F36E-4AE2-A1F9-E9ED5C8CC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153815" cy="823913"/>
          </a:xfrm>
        </p:spPr>
        <p:txBody>
          <a:bodyPr/>
          <a:lstStyle/>
          <a:p>
            <a:r>
              <a:rPr lang="en-US" dirty="0"/>
              <a:t>HTTP Spec 1.1, fascinating read, 176 pages of stuff you’ve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8A1C4D-E6D8-400E-92D1-2202DCDC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EA2A-000F-487D-9D2A-F08ECE0BDF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8" y="2870602"/>
            <a:ext cx="8790133" cy="823913"/>
          </a:xfrm>
        </p:spPr>
        <p:txBody>
          <a:bodyPr/>
          <a:lstStyle/>
          <a:p>
            <a:r>
              <a:rPr lang="en-US" dirty="0"/>
              <a:t>R.E.S.T. – Representational State Transfer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F64E7-5CC5-47D3-9407-2A544C1AD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8" y="3520281"/>
            <a:ext cx="8904433" cy="823913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98CB57-6AB2-4444-AF2A-84EB744A00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8" y="4359414"/>
            <a:ext cx="9590233" cy="2020604"/>
          </a:xfrm>
        </p:spPr>
        <p:txBody>
          <a:bodyPr>
            <a:normAutofit fontScale="92500"/>
          </a:bodyPr>
          <a:lstStyle/>
          <a:p>
            <a:r>
              <a:rPr lang="en-US" dirty="0"/>
              <a:t>URI – Uniform Resource Identifier;  the lingua franca of REST</a:t>
            </a:r>
            <a:br>
              <a:rPr lang="en-US" dirty="0"/>
            </a:br>
            <a:br>
              <a:rPr lang="en-US" dirty="0"/>
            </a:br>
            <a:r>
              <a:rPr lang="en-US" sz="1900" i="1" dirty="0"/>
              <a:t>“Information hiding is one of the key software engineering principles that motivates the uniform interface of REST.”  </a:t>
            </a:r>
            <a:r>
              <a:rPr lang="en-US" sz="1700" dirty="0"/>
              <a:t>Roy Fielding, Section 6.2 REST Applied to URI</a:t>
            </a:r>
            <a:endParaRPr lang="en-US" sz="1900" dirty="0"/>
          </a:p>
          <a:p>
            <a:pPr marL="0" indent="0">
              <a:buNone/>
            </a:pPr>
            <a:r>
              <a:rPr lang="en-US" sz="1700" i="1" dirty="0"/>
              <a:t>“At no time whatsoever do the server or client software need to know or understand the meaning of a URI -- they merely act as a conduit through which the creator of a resource (a human naming authority) can associate representations with the semantics identified by the URI”</a:t>
            </a:r>
          </a:p>
        </p:txBody>
      </p:sp>
    </p:spTree>
    <p:extLst>
      <p:ext uri="{BB962C8B-B14F-4D97-AF65-F5344CB8AC3E}">
        <p14:creationId xmlns:p14="http://schemas.microsoft.com/office/powerpoint/2010/main" val="326488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A3693-0E9C-4224-88E2-FA30D5FF3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9901960" cy="823913"/>
          </a:xfrm>
        </p:spPr>
        <p:txBody>
          <a:bodyPr/>
          <a:lstStyle/>
          <a:p>
            <a:r>
              <a:rPr lang="en-US" dirty="0"/>
              <a:t>RPC’s / Remote Method Invocations (80’s) (Stubs/type-safe bindings)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36163-A5DC-4FA7-979C-F25A2F43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‘remote’ API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1EE4-7734-4175-B19D-4C89EA1B2A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9662969" cy="823913"/>
          </a:xfrm>
        </p:spPr>
        <p:txBody>
          <a:bodyPr/>
          <a:lstStyle/>
          <a:p>
            <a:r>
              <a:rPr lang="en-US" dirty="0"/>
              <a:t>DCOM / CORBA   (90’s) – Object model interop/</a:t>
            </a:r>
            <a:r>
              <a:rPr lang="en-US" dirty="0" err="1"/>
              <a:t>lang</a:t>
            </a:r>
            <a:r>
              <a:rPr lang="en-US" dirty="0"/>
              <a:t> agnostic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B3383-5E06-4105-B534-0EBBB1BCF7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5" y="3556411"/>
            <a:ext cx="4433401" cy="823913"/>
          </a:xfrm>
        </p:spPr>
        <p:txBody>
          <a:bodyPr/>
          <a:lstStyle/>
          <a:p>
            <a:r>
              <a:rPr lang="en-US" dirty="0"/>
              <a:t>SOAP/WSDL 1.1 (2001)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1D00BB-2931-468E-9A2B-74080594E9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4" y="4236051"/>
            <a:ext cx="9662968" cy="823913"/>
          </a:xfrm>
        </p:spPr>
        <p:txBody>
          <a:bodyPr/>
          <a:lstStyle/>
          <a:p>
            <a:r>
              <a:rPr lang="en-US" dirty="0"/>
              <a:t>REST (Fielding thesis) (2000) , Flickr 08/2004 implemented an API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072173-7890-4FB0-A0A7-2D26B3DAE364}"/>
              </a:ext>
            </a:extLst>
          </p:cNvPr>
          <p:cNvSpPr txBox="1">
            <a:spLocks/>
          </p:cNvSpPr>
          <p:nvPr/>
        </p:nvSpPr>
        <p:spPr>
          <a:xfrm>
            <a:off x="1860546" y="4892112"/>
            <a:ext cx="4433401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graphQL</a:t>
            </a:r>
            <a:r>
              <a:rPr lang="en-US" dirty="0"/>
              <a:t> (2015)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5CDFFB2-997E-4E7C-8083-DC77CE98EE25}"/>
              </a:ext>
            </a:extLst>
          </p:cNvPr>
          <p:cNvSpPr txBox="1">
            <a:spLocks/>
          </p:cNvSpPr>
          <p:nvPr/>
        </p:nvSpPr>
        <p:spPr>
          <a:xfrm>
            <a:off x="1860543" y="5545930"/>
            <a:ext cx="8433639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gRPC</a:t>
            </a:r>
            <a:r>
              <a:rPr lang="en-US" dirty="0"/>
              <a:t> &amp; protocol buffers (Google, 03/2015 release)</a:t>
            </a:r>
          </a:p>
        </p:txBody>
      </p:sp>
    </p:spTree>
    <p:extLst>
      <p:ext uri="{BB962C8B-B14F-4D97-AF65-F5344CB8AC3E}">
        <p14:creationId xmlns:p14="http://schemas.microsoft.com/office/powerpoint/2010/main" val="12489238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1973</TotalTime>
  <Words>1430</Words>
  <Application>Microsoft Office PowerPoint</Application>
  <PresentationFormat>Widescreen</PresentationFormat>
  <Paragraphs>154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Trebuchet MS</vt:lpstr>
      <vt:lpstr>Berlin</vt:lpstr>
      <vt:lpstr>Building RESTful APIs</vt:lpstr>
      <vt:lpstr>Purpose : Knowledge Transfer (KT) session</vt:lpstr>
      <vt:lpstr>Outline</vt:lpstr>
      <vt:lpstr>1. Welcome</vt:lpstr>
      <vt:lpstr>Goals</vt:lpstr>
      <vt:lpstr>Tools We’ll Use:  for code &amp; exercises</vt:lpstr>
      <vt:lpstr>2. REST Overview</vt:lpstr>
      <vt:lpstr>REST Terminology</vt:lpstr>
      <vt:lpstr>History of ‘remote’ API architectures</vt:lpstr>
      <vt:lpstr>REST Growth curve</vt:lpstr>
      <vt:lpstr>Why do you need a WEB (REST) API ?</vt:lpstr>
      <vt:lpstr>Where might you not need an API?</vt:lpstr>
      <vt:lpstr>HTTP review (simple POST)</vt:lpstr>
      <vt:lpstr>Request</vt:lpstr>
      <vt:lpstr>Response == CODES (GET has Body-JSON)</vt:lpstr>
      <vt:lpstr>REST : 6 guiding principles</vt:lpstr>
      <vt:lpstr>Designing RESTful APIs</vt:lpstr>
      <vt:lpstr>Rules for REST API / URI design</vt:lpstr>
      <vt:lpstr>Possible Exceptions to URI rules </vt:lpstr>
      <vt:lpstr>Return Codes (common)</vt:lpstr>
      <vt:lpstr>Demo:  Code</vt:lpstr>
      <vt:lpstr>Versioning</vt:lpstr>
      <vt:lpstr>Versioning guidelines</vt:lpstr>
      <vt:lpstr>How to Version (2 ways)</vt:lpstr>
      <vt:lpstr>Swagger</vt:lpstr>
      <vt:lpstr>Auto-documentation</vt:lpstr>
      <vt:lpstr>Why Swagger?</vt:lpstr>
      <vt:lpstr>How it works:</vt:lpstr>
      <vt:lpstr>Demo</vt:lpstr>
      <vt:lpstr>Review</vt:lpstr>
      <vt:lpstr>Exercises ( self-paced learning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RESTful APIs</dc:title>
  <dc:creator>Marty Mazurik</dc:creator>
  <cp:lastModifiedBy>Marty Mazurik</cp:lastModifiedBy>
  <cp:revision>31</cp:revision>
  <dcterms:created xsi:type="dcterms:W3CDTF">2020-11-30T16:16:15Z</dcterms:created>
  <dcterms:modified xsi:type="dcterms:W3CDTF">2020-12-02T01:09:29Z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