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4"/>
  </p:notesMasterIdLst>
  <p:sldIdLst>
    <p:sldId id="256" r:id="rId2"/>
    <p:sldId id="263" r:id="rId3"/>
    <p:sldId id="271" r:id="rId4"/>
    <p:sldId id="259" r:id="rId5"/>
    <p:sldId id="258" r:id="rId6"/>
    <p:sldId id="270" r:id="rId7"/>
    <p:sldId id="265" r:id="rId8"/>
    <p:sldId id="266" r:id="rId9"/>
    <p:sldId id="274" r:id="rId10"/>
    <p:sldId id="273" r:id="rId11"/>
    <p:sldId id="272" r:id="rId12"/>
    <p:sldId id="275"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6" d="100"/>
          <a:sy n="66" d="100"/>
        </p:scale>
        <p:origin x="-762" y="-5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DD5D0-0D56-4A10-BD78-CD96C9B11352}" type="datetimeFigureOut">
              <a:rPr kumimoji="1" lang="ja-JP" altLang="en-US" smtClean="0"/>
              <a:t>2017/4/4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B9643C-9ACC-4677-B83A-BFDCF9F64DEB}" type="slidenum">
              <a:rPr kumimoji="1" lang="ja-JP" altLang="en-US" smtClean="0"/>
              <a:t>‹#›</a:t>
            </a:fld>
            <a:endParaRPr kumimoji="1" lang="ja-JP" altLang="en-US"/>
          </a:p>
        </p:txBody>
      </p:sp>
    </p:spTree>
    <p:extLst>
      <p:ext uri="{BB962C8B-B14F-4D97-AF65-F5344CB8AC3E}">
        <p14:creationId xmlns:p14="http://schemas.microsoft.com/office/powerpoint/2010/main" val="33074878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4590B1B-496C-4756-9FAB-12CA20146068}" type="datetimeFigureOut">
              <a:rPr kumimoji="1" lang="ja-JP" altLang="en-US" smtClean="0"/>
              <a:t>2017/4/4</a:t>
            </a:fld>
            <a:endParaRPr kumimoji="1" lang="ja-JP" alt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0213E17-B112-478D-A669-731D8B8D783F}" type="slidenum">
              <a:rPr kumimoji="1" lang="ja-JP" altLang="en-US" smtClean="0"/>
              <a:t>‹#›</a:t>
            </a:fld>
            <a:endParaRPr kumimoji="1" lang="ja-JP" alt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sp>
        <p:nvSpPr>
          <p:cNvPr id="11" name="Title 10"/>
          <p:cNvSpPr>
            <a:spLocks noGrp="1"/>
          </p:cNvSpPr>
          <p:nvPr>
            <p:ph type="title"/>
          </p:nvPr>
        </p:nvSpPr>
        <p:spPr/>
        <p:txBody>
          <a:bodyPr/>
          <a:lstStyle/>
          <a:p>
            <a:r>
              <a:rPr lang="ja-JP" altLang="en-US" smtClean="0"/>
              <a:t>マスター タイトルの書式設定</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sp>
        <p:nvSpPr>
          <p:cNvPr id="12" name="Title 1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ja-JP" altLang="en-US" smtClean="0"/>
              <a:t>マスター タイトルの書式設定</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4590B1B-496C-4756-9FAB-12CA20146068}" type="datetimeFigureOut">
              <a:rPr kumimoji="1" lang="ja-JP" altLang="en-US" smtClean="0"/>
              <a:t>2017/4/4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0213E17-B112-478D-A669-731D8B8D783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74590B1B-496C-4756-9FAB-12CA20146068}" type="datetimeFigureOut">
              <a:rPr kumimoji="1" lang="ja-JP" altLang="en-US" smtClean="0"/>
              <a:t>2017/4/4</a:t>
            </a:fld>
            <a:endParaRPr kumimoji="1" lang="ja-JP" alt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80213E17-B112-478D-A669-731D8B8D783F}"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kumimoji="1" sz="540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kumimoji="1"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kumimoji="1"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kumimoji="1"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kumimoji="1"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kumimoji="1"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3568" y="1628800"/>
            <a:ext cx="7772400" cy="1470025"/>
          </a:xfrm>
        </p:spPr>
        <p:txBody>
          <a:bodyPr/>
          <a:lstStyle/>
          <a:p>
            <a:r>
              <a:rPr lang="en-US" altLang="ja-JP" dirty="0"/>
              <a:t>6</a:t>
            </a:r>
            <a:r>
              <a:rPr lang="ja-JP" altLang="ja-JP" dirty="0"/>
              <a:t>月の</a:t>
            </a:r>
            <a:r>
              <a:rPr lang="ja-JP" altLang="ja-JP" dirty="0" smtClean="0"/>
              <a:t>レクリエーション</a:t>
            </a:r>
            <a:endParaRPr lang="ja-JP" altLang="ja-JP" dirty="0"/>
          </a:p>
        </p:txBody>
      </p:sp>
      <p:sp>
        <p:nvSpPr>
          <p:cNvPr id="3" name="サブタイトル 2"/>
          <p:cNvSpPr>
            <a:spLocks noGrp="1"/>
          </p:cNvSpPr>
          <p:nvPr>
            <p:ph type="subTitle" idx="1"/>
          </p:nvPr>
        </p:nvSpPr>
        <p:spPr>
          <a:xfrm>
            <a:off x="5148064" y="4941168"/>
            <a:ext cx="3096344" cy="982960"/>
          </a:xfrm>
        </p:spPr>
        <p:txBody>
          <a:bodyPr>
            <a:normAutofit/>
          </a:bodyPr>
          <a:lstStyle/>
          <a:p>
            <a:r>
              <a:rPr lang="ja-JP" altLang="ja-JP" sz="2400" dirty="0">
                <a:solidFill>
                  <a:schemeClr val="tx1"/>
                </a:solidFill>
              </a:rPr>
              <a:t>企画　堀　　貴志</a:t>
            </a:r>
          </a:p>
          <a:p>
            <a:r>
              <a:rPr lang="ja-JP" altLang="ja-JP" sz="2400" dirty="0">
                <a:solidFill>
                  <a:schemeClr val="tx1"/>
                </a:solidFill>
              </a:rPr>
              <a:t>　　　根本　</a:t>
            </a:r>
            <a:r>
              <a:rPr lang="ja-JP" altLang="ja-JP" sz="2400" dirty="0" smtClean="0">
                <a:solidFill>
                  <a:schemeClr val="tx1"/>
                </a:solidFill>
              </a:rPr>
              <a:t>理沙</a:t>
            </a:r>
            <a:endParaRPr lang="ja-JP" altLang="ja-JP" sz="2400" dirty="0">
              <a:solidFill>
                <a:schemeClr val="tx1"/>
              </a:solidFill>
            </a:endParaRPr>
          </a:p>
        </p:txBody>
      </p:sp>
    </p:spTree>
    <p:extLst>
      <p:ext uri="{BB962C8B-B14F-4D97-AF65-F5344CB8AC3E}">
        <p14:creationId xmlns:p14="http://schemas.microsoft.com/office/powerpoint/2010/main" val="33672635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endParaRPr kumimoji="1" lang="ja-JP" altLang="en-US"/>
          </a:p>
        </p:txBody>
      </p:sp>
      <p:pic>
        <p:nvPicPr>
          <p:cNvPr id="2051" name="Picture 3" descr="C:\Users\U598809\Desktop\f54033818a1a7d479eeae3d4a3ea844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3326"/>
            <a:ext cx="9001125" cy="675005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9" y="6106988"/>
            <a:ext cx="600430" cy="706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148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598809\Desktop\nissin_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12976"/>
            <a:ext cx="666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598809\Desktop\nissin_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76672"/>
            <a:ext cx="6883524"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882" y="5244976"/>
            <a:ext cx="676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178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683568" y="1700808"/>
            <a:ext cx="7920880" cy="504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p:cNvSpPr>
            <a:spLocks noGrp="1"/>
          </p:cNvSpPr>
          <p:nvPr>
            <p:ph idx="1"/>
          </p:nvPr>
        </p:nvSpPr>
        <p:spPr>
          <a:xfrm>
            <a:off x="827584" y="1196752"/>
            <a:ext cx="7745505" cy="3373759"/>
          </a:xfrm>
        </p:spPr>
        <p:txBody>
          <a:bodyPr>
            <a:normAutofit/>
          </a:bodyPr>
          <a:lstStyle/>
          <a:p>
            <a:r>
              <a:rPr kumimoji="1" lang="ja-JP" altLang="en-US" dirty="0" smtClean="0"/>
              <a:t>営業時間</a:t>
            </a:r>
            <a:r>
              <a:rPr kumimoji="1" lang="en-US" altLang="ja-JP" dirty="0" smtClean="0"/>
              <a:t>	</a:t>
            </a:r>
            <a:r>
              <a:rPr kumimoji="1" lang="ja-JP" altLang="en-US" dirty="0" smtClean="0"/>
              <a:t>：</a:t>
            </a:r>
            <a:r>
              <a:rPr kumimoji="1" lang="en-US" altLang="ja-JP" dirty="0" smtClean="0"/>
              <a:t>10</a:t>
            </a:r>
            <a:r>
              <a:rPr kumimoji="1" lang="ja-JP" altLang="en-US" dirty="0" smtClean="0"/>
              <a:t>時から</a:t>
            </a:r>
            <a:r>
              <a:rPr kumimoji="1" lang="en-US" altLang="ja-JP" dirty="0" smtClean="0"/>
              <a:t>18</a:t>
            </a:r>
            <a:r>
              <a:rPr kumimoji="1" lang="ja-JP" altLang="en-US" dirty="0" smtClean="0"/>
              <a:t>時まで</a:t>
            </a:r>
            <a:endParaRPr kumimoji="1" lang="en-US" altLang="ja-JP" dirty="0" smtClean="0"/>
          </a:p>
          <a:p>
            <a:r>
              <a:rPr lang="ja-JP" altLang="en-US" dirty="0" smtClean="0"/>
              <a:t>休館日</a:t>
            </a:r>
            <a:r>
              <a:rPr lang="en-US" altLang="ja-JP" dirty="0" smtClean="0"/>
              <a:t>	</a:t>
            </a:r>
            <a:r>
              <a:rPr lang="ja-JP" altLang="en-US" dirty="0" smtClean="0"/>
              <a:t>：火曜日（祝日の場合は翌日）</a:t>
            </a:r>
            <a:endParaRPr lang="en-US" altLang="ja-JP" dirty="0" smtClean="0"/>
          </a:p>
          <a:p>
            <a:r>
              <a:rPr kumimoji="1" lang="ja-JP" altLang="en-US" dirty="0" smtClean="0"/>
              <a:t>料金</a:t>
            </a:r>
            <a:r>
              <a:rPr kumimoji="1" lang="en-US" altLang="ja-JP" dirty="0" smtClean="0"/>
              <a:t>	</a:t>
            </a:r>
            <a:endParaRPr lang="en-US" altLang="ja-JP" dirty="0" smtClean="0"/>
          </a:p>
          <a:p>
            <a:pPr marL="0" indent="0">
              <a:buNone/>
            </a:pPr>
            <a:r>
              <a:rPr kumimoji="1" lang="ja-JP" altLang="en-US" dirty="0" smtClean="0"/>
              <a:t>　入場料</a:t>
            </a:r>
            <a:r>
              <a:rPr kumimoji="1" lang="en-US" altLang="ja-JP" dirty="0" smtClean="0"/>
              <a:t>	</a:t>
            </a:r>
            <a:r>
              <a:rPr kumimoji="1" lang="ja-JP" altLang="en-US" dirty="0" smtClean="0"/>
              <a:t>：</a:t>
            </a:r>
            <a:r>
              <a:rPr kumimoji="1" lang="en-US" altLang="ja-JP" dirty="0" smtClean="0"/>
              <a:t>500</a:t>
            </a:r>
            <a:r>
              <a:rPr kumimoji="1" lang="ja-JP" altLang="en-US" dirty="0" smtClean="0"/>
              <a:t>円</a:t>
            </a:r>
            <a:endParaRPr kumimoji="1" lang="en-US" altLang="ja-JP" dirty="0" smtClean="0"/>
          </a:p>
          <a:p>
            <a:pPr marL="0" indent="0">
              <a:buNone/>
            </a:pPr>
            <a:r>
              <a:rPr lang="ja-JP" altLang="en-US" dirty="0"/>
              <a:t>　</a:t>
            </a:r>
            <a:r>
              <a:rPr lang="ja-JP" altLang="en-US" dirty="0" smtClean="0"/>
              <a:t>（作ったり食べたりは各</a:t>
            </a:r>
            <a:r>
              <a:rPr lang="en-US" altLang="ja-JP" dirty="0" smtClean="0"/>
              <a:t>300</a:t>
            </a:r>
            <a:r>
              <a:rPr lang="ja-JP" altLang="en-US" smtClean="0"/>
              <a:t>円</a:t>
            </a:r>
            <a:r>
              <a:rPr lang="ja-JP" altLang="en-US" smtClean="0"/>
              <a:t>）</a:t>
            </a:r>
            <a:endParaRPr lang="en-US" altLang="ja-JP" dirty="0" smtClean="0"/>
          </a:p>
        </p:txBody>
      </p:sp>
      <p:pic>
        <p:nvPicPr>
          <p:cNvPr id="1026" name="Picture 2" descr="C:\Users\U598809\Desktop\img_003_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3861048"/>
            <a:ext cx="6264696" cy="2843702"/>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7706" y="2474232"/>
            <a:ext cx="628650"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363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2320005291"/>
              </p:ext>
            </p:extLst>
          </p:nvPr>
        </p:nvGraphicFramePr>
        <p:xfrm>
          <a:off x="215515" y="1068904"/>
          <a:ext cx="8748974" cy="5655444"/>
        </p:xfrm>
        <a:graphic>
          <a:graphicData uri="http://schemas.openxmlformats.org/drawingml/2006/table">
            <a:tbl>
              <a:tblPr>
                <a:tableStyleId>{616DA210-FB5B-4158-B5E0-FEB733F419BA}</a:tableStyleId>
              </a:tblPr>
              <a:tblGrid>
                <a:gridCol w="506139"/>
                <a:gridCol w="2747611"/>
                <a:gridCol w="1606791"/>
                <a:gridCol w="3888433"/>
              </a:tblGrid>
              <a:tr h="488562">
                <a:tc>
                  <a:txBody>
                    <a:bodyPr/>
                    <a:lstStyle/>
                    <a:p>
                      <a:pPr algn="ctr" fontAlgn="ctr"/>
                      <a:r>
                        <a:rPr lang="en-US" altLang="ja-JP" sz="1400" b="0" i="0" u="none" strike="noStrike" dirty="0" smtClean="0">
                          <a:solidFill>
                            <a:srgbClr val="000000"/>
                          </a:solidFill>
                          <a:effectLst/>
                          <a:latin typeface="ＭＳ 明朝"/>
                        </a:rPr>
                        <a:t>No.</a:t>
                      </a:r>
                      <a:endParaRPr lang="ja-JP" altLang="en-US" sz="1400" b="0" i="0" u="none" strike="noStrike" dirty="0">
                        <a:solidFill>
                          <a:srgbClr val="000000"/>
                        </a:solidFill>
                        <a:effectLst/>
                        <a:latin typeface="ＭＳ 明朝"/>
                      </a:endParaRPr>
                    </a:p>
                  </a:txBody>
                  <a:tcPr marL="9525" marR="9525" marT="9525" marB="0" anchor="ctr">
                    <a:solidFill>
                      <a:schemeClr val="accent3">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ja-JP" altLang="en-US" sz="1400" b="0" i="0" u="none" strike="noStrike" dirty="0" smtClean="0">
                          <a:solidFill>
                            <a:schemeClr val="tx1"/>
                          </a:solidFill>
                          <a:effectLst/>
                          <a:latin typeface="+mn-lt"/>
                        </a:rPr>
                        <a:t>イベント</a:t>
                      </a:r>
                      <a:endParaRPr lang="en-US" altLang="ja-JP" sz="1400" b="0" i="0" u="none" strike="noStrike" dirty="0" smtClean="0">
                        <a:solidFill>
                          <a:srgbClr val="000000"/>
                        </a:solidFill>
                        <a:effectLst/>
                        <a:latin typeface="ＭＳ 明朝"/>
                      </a:endParaRPr>
                    </a:p>
                  </a:txBody>
                  <a:tcPr marL="9525" marR="9525" marT="9525" marB="0" anchor="ctr">
                    <a:solidFill>
                      <a:schemeClr val="accent3">
                        <a:lumMod val="40000"/>
                        <a:lumOff val="60000"/>
                      </a:schemeClr>
                    </a:solidFill>
                  </a:tcPr>
                </a:tc>
                <a:tc>
                  <a:txBody>
                    <a:bodyPr/>
                    <a:lstStyle/>
                    <a:p>
                      <a:pPr algn="ctr" fontAlgn="ctr"/>
                      <a:r>
                        <a:rPr lang="ja-JP" altLang="en-US" sz="1400" u="none" strike="noStrike" dirty="0">
                          <a:effectLst/>
                        </a:rPr>
                        <a:t>金額</a:t>
                      </a:r>
                      <a:endParaRPr lang="ja-JP" altLang="en-US" sz="1400" b="0" i="0" u="none" strike="noStrike" dirty="0">
                        <a:solidFill>
                          <a:srgbClr val="000000"/>
                        </a:solidFill>
                        <a:effectLst/>
                        <a:latin typeface="ＭＳ 明朝"/>
                      </a:endParaRPr>
                    </a:p>
                  </a:txBody>
                  <a:tcPr marL="9525" marR="9525" marT="9525" marB="0" anchor="ctr">
                    <a:solidFill>
                      <a:schemeClr val="accent3">
                        <a:lumMod val="40000"/>
                        <a:lumOff val="60000"/>
                      </a:schemeClr>
                    </a:solidFill>
                  </a:tcPr>
                </a:tc>
                <a:tc>
                  <a:txBody>
                    <a:bodyPr/>
                    <a:lstStyle/>
                    <a:p>
                      <a:pPr algn="ctr" fontAlgn="ctr"/>
                      <a:r>
                        <a:rPr lang="ja-JP" altLang="en-US" sz="1400" u="none" strike="noStrike" dirty="0">
                          <a:effectLst/>
                        </a:rPr>
                        <a:t>場所</a:t>
                      </a:r>
                      <a:endParaRPr lang="ja-JP" altLang="en-US" sz="1400" b="0" i="0" u="none" strike="noStrike" dirty="0">
                        <a:solidFill>
                          <a:srgbClr val="000000"/>
                        </a:solidFill>
                        <a:effectLst/>
                        <a:latin typeface="ＭＳ 明朝"/>
                      </a:endParaRPr>
                    </a:p>
                  </a:txBody>
                  <a:tcPr marL="9525" marR="9525" marT="9525" marB="0" anchor="ctr">
                    <a:solidFill>
                      <a:schemeClr val="accent3">
                        <a:lumMod val="40000"/>
                        <a:lumOff val="60000"/>
                      </a:schemeClr>
                    </a:solidFill>
                  </a:tcPr>
                </a:tc>
              </a:tr>
              <a:tr h="450439">
                <a:tc rowSpan="3">
                  <a:txBody>
                    <a:bodyPr/>
                    <a:lstStyle/>
                    <a:p>
                      <a:pPr algn="ctr"/>
                      <a:r>
                        <a:rPr lang="en-US" altLang="ja-JP" dirty="0" smtClean="0"/>
                        <a:t>1</a:t>
                      </a:r>
                      <a:endParaRPr lang="ja-JP" altLang="en-US" dirty="0"/>
                    </a:p>
                  </a:txBody>
                  <a:tcPr marL="9525" marR="9525" marT="9525" marB="0" anchor="ctr">
                    <a:solidFill>
                      <a:schemeClr val="bg1"/>
                    </a:solidFill>
                  </a:tcPr>
                </a:tc>
                <a:tc>
                  <a:txBody>
                    <a:bodyPr/>
                    <a:lstStyle/>
                    <a:p>
                      <a:pPr algn="l" fontAlgn="ctr"/>
                      <a:r>
                        <a:rPr lang="ja-JP" altLang="en-US" sz="1400" u="none" strike="noStrike" dirty="0" smtClean="0">
                          <a:effectLst/>
                        </a:rPr>
                        <a:t>　日本化学未来館</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a:t>
                      </a:r>
                      <a:r>
                        <a:rPr lang="en-US" altLang="ja-JP" sz="1400" u="none" strike="noStrike" dirty="0" smtClean="0">
                          <a:effectLst/>
                        </a:rPr>
                        <a:t>490</a:t>
                      </a:r>
                      <a:r>
                        <a:rPr lang="ja-JP" altLang="en-US" sz="1400" u="none" strike="noStrike" dirty="0" smtClean="0">
                          <a:effectLst/>
                        </a:rPr>
                        <a:t>円</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r>
                        <a:rPr lang="ja-JP" altLang="en-US" sz="1400" dirty="0" smtClean="0"/>
                        <a:t>　</a:t>
                      </a:r>
                      <a:r>
                        <a:rPr lang="ja-JP" altLang="en-US" sz="1400" dirty="0" smtClean="0"/>
                        <a:t>東京都江東区青梅</a:t>
                      </a:r>
                      <a:r>
                        <a:rPr lang="en-US" altLang="ja-JP" sz="1400" dirty="0" smtClean="0"/>
                        <a:t>2-3-6</a:t>
                      </a:r>
                    </a:p>
                    <a:p>
                      <a:r>
                        <a:rPr lang="ja-JP" altLang="en-US" sz="1400" dirty="0" smtClean="0">
                          <a:latin typeface="HGS明朝E 本文"/>
                        </a:rPr>
                        <a:t>　</a:t>
                      </a:r>
                      <a:r>
                        <a:rPr lang="en-US" altLang="ja-JP" sz="1400" dirty="0" smtClean="0">
                          <a:latin typeface="+mj-lt"/>
                        </a:rPr>
                        <a:t>http://www.miraikan.jst.go.jp/</a:t>
                      </a:r>
                      <a:endParaRPr lang="en-US" altLang="ja-JP" sz="1400" dirty="0" smtClean="0">
                        <a:latin typeface="+mj-lt"/>
                      </a:endParaRPr>
                    </a:p>
                  </a:txBody>
                  <a:tcPr marL="9525" marR="9525" marT="9525" marB="0" anchor="ctr">
                    <a:solidFill>
                      <a:schemeClr val="bg1"/>
                    </a:solidFill>
                  </a:tcPr>
                </a:tc>
              </a:tr>
              <a:tr h="381257">
                <a:tc vMerge="1">
                  <a:txBody>
                    <a:bodyPr/>
                    <a:lstStyle/>
                    <a:p>
                      <a:endParaRPr lang="ja-JP" altLang="en-US" dirty="0"/>
                    </a:p>
                  </a:txBody>
                  <a:tcPr marL="9525" marR="9525" marT="9525" marB="0" anchor="ctr">
                    <a:solidFill>
                      <a:schemeClr val="accent2">
                        <a:lumMod val="20000"/>
                        <a:lumOff val="80000"/>
                      </a:schemeClr>
                    </a:solidFill>
                  </a:tcPr>
                </a:tc>
                <a:tc>
                  <a:txBody>
                    <a:bodyPr/>
                    <a:lstStyle/>
                    <a:p>
                      <a:pPr algn="l" fontAlgn="ctr"/>
                      <a:r>
                        <a:rPr lang="ja-JP" altLang="en-US" sz="1400" u="none" strike="noStrike" dirty="0" smtClean="0">
                          <a:effectLst/>
                        </a:rPr>
                        <a:t>　最先端</a:t>
                      </a:r>
                      <a:r>
                        <a:rPr lang="ja-JP" altLang="en-US" sz="1400" u="none" strike="noStrike" dirty="0">
                          <a:effectLst/>
                        </a:rPr>
                        <a:t>のロボ</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無料</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a:t>
                      </a:r>
                      <a:r>
                        <a:rPr lang="ja-JP" altLang="en-US" sz="1400" u="none" strike="noStrike" dirty="0" smtClean="0">
                          <a:effectLst/>
                        </a:rPr>
                        <a:t>東京都港区北青山</a:t>
                      </a:r>
                      <a:r>
                        <a:rPr lang="en-US" altLang="ja-JP" sz="1400" u="none" strike="noStrike" dirty="0" smtClean="0">
                          <a:effectLst/>
                        </a:rPr>
                        <a:t>2-8-44</a:t>
                      </a:r>
                    </a:p>
                    <a:p>
                      <a:pPr algn="l" fontAlgn="ctr"/>
                      <a:r>
                        <a:rPr lang="ja-JP" altLang="en-US" sz="1400" b="0" i="0" u="none" strike="noStrike" dirty="0" smtClean="0">
                          <a:solidFill>
                            <a:srgbClr val="000000"/>
                          </a:solidFill>
                          <a:effectLst/>
                          <a:latin typeface="ＭＳ 明朝"/>
                        </a:rPr>
                        <a:t>　</a:t>
                      </a:r>
                      <a:r>
                        <a:rPr lang="en-US" altLang="ja-JP" sz="1400" b="0" i="0" u="none" strike="noStrike" dirty="0" smtClean="0">
                          <a:solidFill>
                            <a:srgbClr val="000000"/>
                          </a:solidFill>
                          <a:effectLst/>
                          <a:latin typeface="+mj-lt"/>
                        </a:rPr>
                        <a:t>http://www.tepia.jp/exhibition</a:t>
                      </a:r>
                      <a:endParaRPr lang="ja-JP" altLang="en-US" sz="1400" b="0" i="0" u="none" strike="noStrike" dirty="0">
                        <a:solidFill>
                          <a:srgbClr val="000000"/>
                        </a:solidFill>
                        <a:effectLst/>
                        <a:latin typeface="+mj-lt"/>
                      </a:endParaRPr>
                    </a:p>
                  </a:txBody>
                  <a:tcPr marL="9525" marR="9525" marT="9525" marB="0" anchor="ctr">
                    <a:solidFill>
                      <a:schemeClr val="bg1"/>
                    </a:solidFill>
                  </a:tcPr>
                </a:tc>
              </a:tr>
              <a:tr h="488562">
                <a:tc vMerge="1">
                  <a:txBody>
                    <a:bodyPr/>
                    <a:lstStyle/>
                    <a:p>
                      <a:endParaRPr lang="ja-JP" altLang="en-US" dirty="0"/>
                    </a:p>
                  </a:txBody>
                  <a:tcPr marL="9525" marR="9525" marT="9525" marB="0" anchor="ctr">
                    <a:solidFill>
                      <a:schemeClr val="accent2">
                        <a:lumMod val="20000"/>
                        <a:lumOff val="80000"/>
                      </a:schemeClr>
                    </a:solidFill>
                  </a:tcPr>
                </a:tc>
                <a:tc>
                  <a:txBody>
                    <a:bodyPr/>
                    <a:lstStyle/>
                    <a:p>
                      <a:pPr algn="l" fontAlgn="ctr"/>
                      <a:r>
                        <a:rPr lang="ja-JP" altLang="en-US" sz="1400" u="none" strike="noStrike" dirty="0" smtClean="0">
                          <a:effectLst/>
                        </a:rPr>
                        <a:t>　ソニー</a:t>
                      </a:r>
                      <a:r>
                        <a:rPr lang="ja-JP" altLang="en-US" sz="1400" u="none" strike="noStrike" dirty="0">
                          <a:effectLst/>
                        </a:rPr>
                        <a:t>の最先端技術</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a:t>
                      </a:r>
                      <a:r>
                        <a:rPr lang="en-US" altLang="ja-JP" sz="1400" u="none" strike="noStrike" dirty="0" smtClean="0">
                          <a:effectLst/>
                        </a:rPr>
                        <a:t>500</a:t>
                      </a:r>
                      <a:r>
                        <a:rPr lang="ja-JP" altLang="en-US" sz="1400" u="none" strike="noStrike" dirty="0">
                          <a:effectLst/>
                        </a:rPr>
                        <a:t>円</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a:t>
                      </a:r>
                      <a:r>
                        <a:rPr lang="ja-JP" altLang="en-US" sz="1400" u="none" strike="noStrike" dirty="0" smtClean="0">
                          <a:effectLst/>
                        </a:rPr>
                        <a:t>東京都港区台場</a:t>
                      </a:r>
                      <a:r>
                        <a:rPr lang="en-US" altLang="ja-JP" sz="1400" u="none" strike="noStrike" dirty="0" smtClean="0">
                          <a:effectLst/>
                        </a:rPr>
                        <a:t>1</a:t>
                      </a:r>
                      <a:r>
                        <a:rPr lang="ja-JP" altLang="en-US" sz="1400" u="none" strike="noStrike" dirty="0" smtClean="0">
                          <a:effectLst/>
                        </a:rPr>
                        <a:t>丁目</a:t>
                      </a:r>
                      <a:r>
                        <a:rPr lang="en-US" altLang="ja-JP" sz="1400" u="none" strike="noStrike" dirty="0" smtClean="0">
                          <a:effectLst/>
                        </a:rPr>
                        <a:t>7-1 </a:t>
                      </a:r>
                      <a:r>
                        <a:rPr lang="ja-JP" altLang="en-US" sz="1400" u="none" strike="noStrike" dirty="0" smtClean="0">
                          <a:effectLst/>
                        </a:rPr>
                        <a:t>メディアージュ</a:t>
                      </a:r>
                      <a:r>
                        <a:rPr lang="en-US" altLang="ja-JP" sz="1400" u="none" strike="noStrike" dirty="0" smtClean="0">
                          <a:effectLst/>
                        </a:rPr>
                        <a:t>5F</a:t>
                      </a:r>
                    </a:p>
                    <a:p>
                      <a:pPr algn="l" fontAlgn="ctr"/>
                      <a:r>
                        <a:rPr lang="ja-JP" altLang="en-US" sz="1400" b="0" i="0" u="none" strike="noStrike" dirty="0" smtClean="0">
                          <a:solidFill>
                            <a:srgbClr val="000000"/>
                          </a:solidFill>
                          <a:effectLst/>
                          <a:latin typeface="ＭＳ 明朝"/>
                        </a:rPr>
                        <a:t>　</a:t>
                      </a:r>
                      <a:r>
                        <a:rPr lang="en-US" altLang="ja-JP" sz="1400" b="0" i="0" u="none" strike="noStrike" dirty="0" smtClean="0">
                          <a:solidFill>
                            <a:srgbClr val="000000"/>
                          </a:solidFill>
                          <a:effectLst/>
                          <a:latin typeface="+mn-lt"/>
                        </a:rPr>
                        <a:t>http://www.sonyexplorascience.jp/</a:t>
                      </a:r>
                      <a:endParaRPr lang="ja-JP" altLang="en-US" sz="1400" b="0" i="0" u="none" strike="noStrike" dirty="0">
                        <a:solidFill>
                          <a:srgbClr val="000000"/>
                        </a:solidFill>
                        <a:effectLst/>
                        <a:latin typeface="+mn-lt"/>
                      </a:endParaRPr>
                    </a:p>
                  </a:txBody>
                  <a:tcPr marL="9525" marR="9525" marT="9525" marB="0" anchor="ctr">
                    <a:solidFill>
                      <a:schemeClr val="bg1"/>
                    </a:solidFill>
                  </a:tcPr>
                </a:tc>
              </a:tr>
              <a:tr h="1234174">
                <a:tc>
                  <a:txBody>
                    <a:bodyPr/>
                    <a:lstStyle/>
                    <a:p>
                      <a:pPr algn="ctr"/>
                      <a:r>
                        <a:rPr lang="en-US" altLang="ja-JP" dirty="0" smtClean="0"/>
                        <a:t>2</a:t>
                      </a:r>
                      <a:endParaRPr lang="ja-JP" altLang="en-US" dirty="0"/>
                    </a:p>
                  </a:txBody>
                  <a:tcPr marL="9525" marR="9525" marT="9525" marB="0" anchor="ctr">
                    <a:solidFill>
                      <a:schemeClr val="bg1"/>
                    </a:solidFill>
                  </a:tcPr>
                </a:tc>
                <a:tc>
                  <a:txBody>
                    <a:bodyPr/>
                    <a:lstStyle/>
                    <a:p>
                      <a:pPr algn="l" fontAlgn="ctr"/>
                      <a:r>
                        <a:rPr lang="ja-JP" altLang="en-US" sz="1400" u="none" strike="noStrike" dirty="0" smtClean="0">
                          <a:effectLst/>
                        </a:rPr>
                        <a:t>　釣り</a:t>
                      </a:r>
                      <a:r>
                        <a:rPr lang="ja-JP" altLang="en-US" sz="1400" u="none" strike="noStrike" dirty="0">
                          <a:effectLst/>
                        </a:rPr>
                        <a:t>堀</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a:t>
                      </a:r>
                      <a:r>
                        <a:rPr lang="en-US" altLang="zh-TW" sz="1400" u="none" strike="noStrike" dirty="0" smtClean="0">
                          <a:effectLst/>
                        </a:rPr>
                        <a:t>1</a:t>
                      </a:r>
                      <a:r>
                        <a:rPr lang="zh-TW" altLang="en-US" sz="1400" u="none" strike="noStrike" dirty="0">
                          <a:effectLst/>
                        </a:rPr>
                        <a:t>時間 </a:t>
                      </a:r>
                      <a:r>
                        <a:rPr lang="en-US" altLang="zh-TW" sz="1400" u="none" strike="noStrike" dirty="0">
                          <a:effectLst/>
                        </a:rPr>
                        <a:t>1190</a:t>
                      </a:r>
                      <a:r>
                        <a:rPr lang="zh-TW" altLang="en-US" sz="1400" u="none" strike="noStrike" dirty="0">
                          <a:effectLst/>
                        </a:rPr>
                        <a:t>円</a:t>
                      </a:r>
                      <a:br>
                        <a:rPr lang="zh-TW" altLang="en-US" sz="1400" u="none" strike="noStrike" dirty="0">
                          <a:effectLst/>
                        </a:rPr>
                      </a:br>
                      <a:r>
                        <a:rPr lang="ja-JP" altLang="en-US" sz="1400" u="none" strike="noStrike" dirty="0" smtClean="0">
                          <a:effectLst/>
                        </a:rPr>
                        <a:t>　</a:t>
                      </a:r>
                      <a:r>
                        <a:rPr lang="zh-TW" altLang="en-US" sz="1400" u="none" strike="noStrike" dirty="0" smtClean="0">
                          <a:effectLst/>
                        </a:rPr>
                        <a:t>～</a:t>
                      </a:r>
                      <a:r>
                        <a:rPr lang="zh-TW" altLang="en-US" sz="1400" u="none" strike="noStrike" dirty="0">
                          <a:effectLst/>
                        </a:rPr>
                        <a:t/>
                      </a:r>
                      <a:br>
                        <a:rPr lang="zh-TW" altLang="en-US" sz="1400" u="none" strike="noStrike" dirty="0">
                          <a:effectLst/>
                        </a:rPr>
                      </a:br>
                      <a:r>
                        <a:rPr lang="ja-JP" altLang="en-US" sz="1400" u="none" strike="noStrike" dirty="0" smtClean="0">
                          <a:effectLst/>
                        </a:rPr>
                        <a:t>　</a:t>
                      </a:r>
                      <a:r>
                        <a:rPr lang="en-US" altLang="zh-TW" sz="1400" u="none" strike="noStrike" dirty="0" smtClean="0">
                          <a:effectLst/>
                        </a:rPr>
                        <a:t>3</a:t>
                      </a:r>
                      <a:r>
                        <a:rPr lang="zh-TW" altLang="en-US" sz="1400" u="none" strike="noStrike" dirty="0">
                          <a:effectLst/>
                        </a:rPr>
                        <a:t>時間 </a:t>
                      </a:r>
                      <a:r>
                        <a:rPr lang="en-US" altLang="zh-TW" sz="1400" u="none" strike="noStrike" dirty="0">
                          <a:effectLst/>
                        </a:rPr>
                        <a:t>2,590</a:t>
                      </a:r>
                      <a:r>
                        <a:rPr lang="zh-TW" altLang="en-US" sz="1400" u="none" strike="noStrike" dirty="0">
                          <a:effectLst/>
                        </a:rPr>
                        <a:t>円</a:t>
                      </a:r>
                      <a:endParaRPr lang="zh-TW"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清水公園等</a:t>
                      </a:r>
                      <a:endParaRPr lang="en-US" altLang="ja-JP" sz="1400" u="none" strike="noStrike" dirty="0" smtClean="0">
                        <a:effectLst/>
                      </a:endParaRPr>
                    </a:p>
                  </a:txBody>
                  <a:tcPr marL="9525" marR="9525" marT="9525" marB="0" anchor="ctr">
                    <a:solidFill>
                      <a:schemeClr val="bg1"/>
                    </a:solidFill>
                  </a:tcPr>
                </a:tc>
              </a:tr>
              <a:tr h="660965">
                <a:tc>
                  <a:txBody>
                    <a:bodyPr/>
                    <a:lstStyle/>
                    <a:p>
                      <a:pPr algn="ctr"/>
                      <a:r>
                        <a:rPr lang="en-US" altLang="ja-JP" dirty="0" smtClean="0"/>
                        <a:t>3</a:t>
                      </a:r>
                      <a:endParaRPr lang="ja-JP" altLang="en-US" dirty="0"/>
                    </a:p>
                  </a:txBody>
                  <a:tcPr marL="9525" marR="9525" marT="9525" marB="0" anchor="ctr">
                    <a:solidFill>
                      <a:schemeClr val="bg1"/>
                    </a:solidFill>
                  </a:tcPr>
                </a:tc>
                <a:tc>
                  <a:txBody>
                    <a:bodyPr/>
                    <a:lstStyle/>
                    <a:p>
                      <a:pPr algn="l" fontAlgn="ctr"/>
                      <a:r>
                        <a:rPr lang="ja-JP" altLang="en-US" sz="1400" u="none" strike="noStrike" dirty="0" smtClean="0">
                          <a:effectLst/>
                        </a:rPr>
                        <a:t>　そば・うどんの手打ち体験</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a:t>
                      </a:r>
                      <a:r>
                        <a:rPr lang="en-US" altLang="ja-JP" sz="1400" u="none" strike="noStrike" dirty="0" smtClean="0">
                          <a:effectLst/>
                        </a:rPr>
                        <a:t>4500</a:t>
                      </a:r>
                      <a:r>
                        <a:rPr lang="ja-JP" altLang="en-US" sz="1400" u="none" strike="noStrike" dirty="0">
                          <a:effectLst/>
                        </a:rPr>
                        <a:t>円</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湯島等</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r>
              <a:tr h="919283">
                <a:tc>
                  <a:txBody>
                    <a:bodyPr/>
                    <a:lstStyle/>
                    <a:p>
                      <a:pPr algn="ctr"/>
                      <a:r>
                        <a:rPr lang="en-US" altLang="ja-JP" dirty="0" smtClean="0"/>
                        <a:t>4</a:t>
                      </a:r>
                      <a:endParaRPr lang="ja-JP" altLang="en-US" dirty="0"/>
                    </a:p>
                  </a:txBody>
                  <a:tcPr marL="9525" marR="9525" marT="9525" marB="0" anchor="ctr">
                    <a:solidFill>
                      <a:schemeClr val="bg1"/>
                    </a:solidFill>
                  </a:tcPr>
                </a:tc>
                <a:tc>
                  <a:txBody>
                    <a:bodyPr/>
                    <a:lstStyle/>
                    <a:p>
                      <a:pPr algn="l" fontAlgn="ctr"/>
                      <a:r>
                        <a:rPr lang="ja-JP" altLang="en-US" sz="1400" u="none" strike="noStrike" dirty="0" smtClean="0">
                          <a:effectLst/>
                        </a:rPr>
                        <a:t>　ボーリング</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a:t>
                      </a:r>
                      <a:r>
                        <a:rPr lang="en-US" altLang="ja-JP" sz="1400" u="none" strike="noStrike" dirty="0" smtClean="0">
                          <a:effectLst/>
                        </a:rPr>
                        <a:t>2000</a:t>
                      </a:r>
                      <a:r>
                        <a:rPr lang="ja-JP" altLang="en-US" sz="1400" u="none" strike="noStrike" dirty="0">
                          <a:effectLst/>
                        </a:rPr>
                        <a:t>円</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u="none" strike="noStrike" dirty="0" smtClean="0">
                          <a:effectLst/>
                        </a:rPr>
                        <a:t>　ラウンドワン等</a:t>
                      </a:r>
                      <a:endParaRPr lang="en-US" altLang="ja-JP" sz="1400" u="none" strike="noStrike" dirty="0" smtClean="0">
                        <a:effectLst/>
                      </a:endParaRPr>
                    </a:p>
                    <a:p>
                      <a:pPr algn="l" fontAlgn="ctr"/>
                      <a:r>
                        <a:rPr lang="ja-JP" altLang="en-US" sz="1400" u="none" strike="noStrike" dirty="0" smtClean="0">
                          <a:effectLst/>
                        </a:rPr>
                        <a:t>（足立区</a:t>
                      </a:r>
                      <a:r>
                        <a:rPr lang="ja-JP" altLang="en-US" sz="1400" u="none" strike="noStrike" dirty="0">
                          <a:effectLst/>
                        </a:rPr>
                        <a:t>、板橋区、港区、豊島区、江東区）</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r>
              <a:tr h="977214">
                <a:tc>
                  <a:txBody>
                    <a:bodyPr/>
                    <a:lstStyle/>
                    <a:p>
                      <a:pPr algn="ctr"/>
                      <a:r>
                        <a:rPr lang="en-US" altLang="ja-JP" dirty="0" smtClean="0"/>
                        <a:t>5</a:t>
                      </a:r>
                      <a:endParaRPr lang="ja-JP" altLang="en-US" dirty="0"/>
                    </a:p>
                  </a:txBody>
                  <a:tcPr marL="9525" marR="9525" marT="9525" marB="0" anchor="ctr">
                    <a:solidFill>
                      <a:schemeClr val="bg1"/>
                    </a:solidFill>
                  </a:tcPr>
                </a:tc>
                <a:tc>
                  <a:txBody>
                    <a:bodyPr/>
                    <a:lstStyle/>
                    <a:p>
                      <a:pPr algn="l" fontAlgn="ctr"/>
                      <a:r>
                        <a:rPr lang="ja-JP" altLang="en-US" sz="1400" b="0" i="0" u="none" strike="noStrike" dirty="0" smtClean="0">
                          <a:solidFill>
                            <a:srgbClr val="000000"/>
                          </a:solidFill>
                          <a:effectLst/>
                          <a:latin typeface="ＭＳ 明朝"/>
                        </a:rPr>
                        <a:t>　カップヌードルミュージアム</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b="0" i="0" u="none" strike="noStrike" dirty="0" smtClean="0">
                          <a:solidFill>
                            <a:srgbClr val="000000"/>
                          </a:solidFill>
                          <a:effectLst/>
                          <a:latin typeface="ＭＳ 明朝"/>
                        </a:rPr>
                        <a:t>　</a:t>
                      </a:r>
                      <a:r>
                        <a:rPr lang="en-US" altLang="ja-JP" sz="1400" b="0" i="0" u="none" strike="noStrike" dirty="0" smtClean="0">
                          <a:solidFill>
                            <a:srgbClr val="000000"/>
                          </a:solidFill>
                          <a:effectLst/>
                          <a:latin typeface="ＭＳ 明朝"/>
                        </a:rPr>
                        <a:t>1000</a:t>
                      </a:r>
                      <a:r>
                        <a:rPr lang="ja-JP" altLang="en-US" sz="1400" b="0" i="0" u="none" strike="noStrike" dirty="0" smtClean="0">
                          <a:solidFill>
                            <a:srgbClr val="000000"/>
                          </a:solidFill>
                          <a:effectLst/>
                          <a:latin typeface="ＭＳ 明朝"/>
                        </a:rPr>
                        <a:t>円</a:t>
                      </a:r>
                      <a:endParaRPr lang="ja-JP" altLang="en-US" sz="1400" b="0" i="0" u="none" strike="noStrike" dirty="0">
                        <a:solidFill>
                          <a:srgbClr val="000000"/>
                        </a:solidFill>
                        <a:effectLst/>
                        <a:latin typeface="ＭＳ 明朝"/>
                      </a:endParaRPr>
                    </a:p>
                  </a:txBody>
                  <a:tcPr marL="9525" marR="9525" marT="9525" marB="0" anchor="ctr">
                    <a:solidFill>
                      <a:schemeClr val="bg1"/>
                    </a:solidFill>
                  </a:tcPr>
                </a:tc>
                <a:tc>
                  <a:txBody>
                    <a:bodyPr/>
                    <a:lstStyle/>
                    <a:p>
                      <a:pPr algn="l" fontAlgn="ctr"/>
                      <a:r>
                        <a:rPr lang="ja-JP" altLang="en-US" sz="1400" b="0" i="0" u="none" strike="noStrike" dirty="0" smtClean="0">
                          <a:solidFill>
                            <a:srgbClr val="000000"/>
                          </a:solidFill>
                          <a:effectLst/>
                          <a:latin typeface="+mn-ea"/>
                          <a:ea typeface="+mn-ea"/>
                        </a:rPr>
                        <a:t>　</a:t>
                      </a:r>
                      <a:r>
                        <a:rPr lang="ja-JP" altLang="en-US" sz="1400" b="0" i="0" u="none" strike="noStrike" dirty="0" smtClean="0">
                          <a:solidFill>
                            <a:srgbClr val="000000"/>
                          </a:solidFill>
                          <a:effectLst/>
                          <a:latin typeface="+mn-ea"/>
                          <a:ea typeface="+mn-ea"/>
                        </a:rPr>
                        <a:t>神奈川県横浜市中区新港</a:t>
                      </a:r>
                      <a:r>
                        <a:rPr lang="en-US" altLang="ja-JP" sz="1400" b="0" i="0" u="none" strike="noStrike" dirty="0" smtClean="0">
                          <a:solidFill>
                            <a:srgbClr val="000000"/>
                          </a:solidFill>
                          <a:effectLst/>
                          <a:latin typeface="+mn-ea"/>
                          <a:ea typeface="+mn-ea"/>
                        </a:rPr>
                        <a:t>2-3-4</a:t>
                      </a:r>
                    </a:p>
                    <a:p>
                      <a:pPr algn="l" fontAlgn="ctr"/>
                      <a:r>
                        <a:rPr lang="ja-JP" altLang="en-US" sz="1400" b="0" i="0" u="none" strike="noStrike" dirty="0" smtClean="0">
                          <a:solidFill>
                            <a:srgbClr val="000000"/>
                          </a:solidFill>
                          <a:effectLst/>
                          <a:latin typeface="+mn-ea"/>
                          <a:ea typeface="+mn-ea"/>
                        </a:rPr>
                        <a:t>　</a:t>
                      </a:r>
                      <a:r>
                        <a:rPr lang="en-US" altLang="ja-JP" sz="1400" b="0" i="0" u="none" strike="noStrike" dirty="0" smtClean="0">
                          <a:solidFill>
                            <a:srgbClr val="000000"/>
                          </a:solidFill>
                          <a:effectLst/>
                          <a:latin typeface="+mn-ea"/>
                          <a:ea typeface="+mn-ea"/>
                        </a:rPr>
                        <a:t>http://www.cupnoodles-museum.jp/</a:t>
                      </a:r>
                      <a:r>
                        <a:rPr lang="ja-JP" altLang="en-US" sz="1400" b="0" i="0" u="none" strike="noStrike" dirty="0" smtClean="0">
                          <a:solidFill>
                            <a:srgbClr val="000000"/>
                          </a:solidFill>
                          <a:effectLst/>
                          <a:latin typeface="+mn-ea"/>
                          <a:ea typeface="+mn-ea"/>
                        </a:rPr>
                        <a:t>　</a:t>
                      </a:r>
                      <a:endParaRPr lang="ja-JP" altLang="en-US" sz="1400" b="0" i="0" u="none" strike="noStrike" dirty="0">
                        <a:solidFill>
                          <a:srgbClr val="000000"/>
                        </a:solidFill>
                        <a:effectLst/>
                        <a:latin typeface="+mn-ea"/>
                        <a:ea typeface="+mn-ea"/>
                      </a:endParaRPr>
                    </a:p>
                  </a:txBody>
                  <a:tcPr marL="9525" marR="9525" marT="9525" marB="0" anchor="ctr">
                    <a:solidFill>
                      <a:schemeClr val="bg1"/>
                    </a:solidFill>
                  </a:tcPr>
                </a:tc>
              </a:tr>
            </a:tbl>
          </a:graphicData>
        </a:graphic>
      </p:graphicFrame>
      <p:sp>
        <p:nvSpPr>
          <p:cNvPr id="2" name="テキスト ボックス 1"/>
          <p:cNvSpPr txBox="1"/>
          <p:nvPr/>
        </p:nvSpPr>
        <p:spPr>
          <a:xfrm>
            <a:off x="4139952" y="299461"/>
            <a:ext cx="864096" cy="769441"/>
          </a:xfrm>
          <a:prstGeom prst="rect">
            <a:avLst/>
          </a:prstGeom>
          <a:noFill/>
        </p:spPr>
        <p:txBody>
          <a:bodyPr wrap="square" rtlCol="0">
            <a:spAutoFit/>
          </a:bodyPr>
          <a:lstStyle/>
          <a:p>
            <a:r>
              <a:rPr kumimoji="1" lang="ja-JP" altLang="en-US" sz="4400" dirty="0" smtClean="0"/>
              <a:t>案</a:t>
            </a:r>
            <a:endParaRPr kumimoji="1" lang="ja-JP" altLang="en-US" sz="4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105" y="12215"/>
            <a:ext cx="6477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485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sz="1800" dirty="0"/>
              <a:t>最新テクノロジー、地球環境、宇宙の探求、生命の不思議まで、さまざまなスケールで現在進行形の科学技術を</a:t>
            </a:r>
            <a:r>
              <a:rPr lang="ja-JP" altLang="en-US" sz="1800" dirty="0" smtClean="0"/>
              <a:t>体験できる場所</a:t>
            </a:r>
            <a:endParaRPr lang="en-US" altLang="ja-JP" sz="1800" dirty="0" smtClean="0"/>
          </a:p>
          <a:p>
            <a:r>
              <a:rPr lang="ja-JP" altLang="en-US" sz="1800" dirty="0" smtClean="0"/>
              <a:t>定休日</a:t>
            </a:r>
            <a:r>
              <a:rPr kumimoji="1" lang="en-US" altLang="ja-JP" sz="1800" dirty="0" smtClean="0"/>
              <a:t>	</a:t>
            </a:r>
            <a:r>
              <a:rPr kumimoji="1" lang="ja-JP" altLang="en-US" sz="1800" dirty="0" smtClean="0"/>
              <a:t>：　火曜</a:t>
            </a:r>
            <a:endParaRPr kumimoji="1" lang="en-US" altLang="ja-JP" sz="1800" dirty="0" smtClean="0"/>
          </a:p>
          <a:p>
            <a:r>
              <a:rPr kumimoji="1" lang="ja-JP" altLang="en-US" sz="1800" dirty="0" smtClean="0"/>
              <a:t>入場料</a:t>
            </a:r>
            <a:r>
              <a:rPr lang="en-US" altLang="ja-JP" sz="1800" dirty="0" smtClean="0"/>
              <a:t>	</a:t>
            </a:r>
            <a:r>
              <a:rPr lang="ja-JP" altLang="en-US" sz="1800" dirty="0" smtClean="0"/>
              <a:t>：　</a:t>
            </a:r>
            <a:r>
              <a:rPr lang="en-US" altLang="ja-JP" sz="1800" dirty="0" smtClean="0"/>
              <a:t>490</a:t>
            </a:r>
            <a:r>
              <a:rPr lang="ja-JP" altLang="en-US" sz="1800" dirty="0" smtClean="0"/>
              <a:t>円</a:t>
            </a:r>
            <a:r>
              <a:rPr lang="ja-JP" altLang="en-US" sz="1800" dirty="0"/>
              <a:t>／</a:t>
            </a:r>
            <a:r>
              <a:rPr lang="ja-JP" altLang="en-US" sz="1800" dirty="0" smtClean="0"/>
              <a:t>人</a:t>
            </a:r>
            <a:endParaRPr lang="en-US" altLang="ja-JP" sz="1800" dirty="0" smtClean="0"/>
          </a:p>
          <a:p>
            <a:pPr marL="0" indent="0">
              <a:buNone/>
            </a:pPr>
            <a:endParaRPr kumimoji="1" lang="en-US" altLang="ja-JP" sz="1800" dirty="0"/>
          </a:p>
        </p:txBody>
      </p:sp>
      <p:sp>
        <p:nvSpPr>
          <p:cNvPr id="3" name="タイトル 2"/>
          <p:cNvSpPr>
            <a:spLocks noGrp="1"/>
          </p:cNvSpPr>
          <p:nvPr>
            <p:ph type="title"/>
          </p:nvPr>
        </p:nvSpPr>
        <p:spPr/>
        <p:txBody>
          <a:bodyPr/>
          <a:lstStyle/>
          <a:p>
            <a:r>
              <a:rPr kumimoji="1" lang="ja-JP" altLang="en-US" dirty="0" smtClean="0"/>
              <a:t>日本化学未来館</a:t>
            </a:r>
            <a:endParaRPr kumimoji="1" lang="ja-JP" altLang="en-US" dirty="0"/>
          </a:p>
        </p:txBody>
      </p:sp>
      <p:pic>
        <p:nvPicPr>
          <p:cNvPr id="1026" name="Picture 2" descr="C:\Users\U598809\Desktop\128_miraikan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290" y="4454711"/>
            <a:ext cx="285750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598809\Desktop\13_android_main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3372123"/>
            <a:ext cx="3249018" cy="21651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3071" y="5733256"/>
            <a:ext cx="600075"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245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276872"/>
            <a:ext cx="8229600" cy="4525963"/>
          </a:xfrm>
        </p:spPr>
        <p:txBody>
          <a:bodyPr>
            <a:normAutofit/>
          </a:bodyPr>
          <a:lstStyle/>
          <a:p>
            <a:r>
              <a:rPr lang="ja-JP" altLang="en-US" sz="1800" dirty="0" smtClean="0"/>
              <a:t>身の回りにある</a:t>
            </a:r>
            <a:r>
              <a:rPr lang="ja-JP" altLang="ja-JP" sz="1800" dirty="0" smtClean="0"/>
              <a:t>先端</a:t>
            </a:r>
            <a:r>
              <a:rPr lang="ja-JP" altLang="ja-JP" sz="1800" dirty="0"/>
              <a:t>技術を</a:t>
            </a:r>
            <a:r>
              <a:rPr lang="ja-JP" altLang="ja-JP" sz="1800" dirty="0" smtClean="0"/>
              <a:t>分かりやすく</a:t>
            </a:r>
            <a:r>
              <a:rPr lang="ja-JP" altLang="ja-JP" sz="1800" dirty="0"/>
              <a:t>学ぶことが</a:t>
            </a:r>
            <a:r>
              <a:rPr lang="ja-JP" altLang="ja-JP" sz="1800" dirty="0" smtClean="0"/>
              <a:t>できる</a:t>
            </a:r>
            <a:r>
              <a:rPr lang="ja-JP" altLang="en-US" sz="1800" dirty="0" smtClean="0"/>
              <a:t>施設</a:t>
            </a:r>
            <a:endParaRPr lang="en-US" altLang="ja-JP" sz="1800" dirty="0" smtClean="0"/>
          </a:p>
          <a:p>
            <a:r>
              <a:rPr lang="ja-JP" altLang="ja-JP" sz="1800" dirty="0" smtClean="0"/>
              <a:t>ロボット</a:t>
            </a:r>
            <a:r>
              <a:rPr lang="ja-JP" altLang="ja-JP" sz="1800" dirty="0"/>
              <a:t>の基本的な機能とそれを司る技術・原理を体験しながら学ぶことが</a:t>
            </a:r>
            <a:r>
              <a:rPr lang="ja-JP" altLang="ja-JP" sz="1800" dirty="0" smtClean="0"/>
              <a:t>できる</a:t>
            </a:r>
            <a:endParaRPr lang="en-US" altLang="ja-JP" sz="1800" dirty="0" smtClean="0"/>
          </a:p>
          <a:p>
            <a:r>
              <a:rPr kumimoji="1" lang="ja-JP" altLang="en-US" sz="1800" dirty="0" smtClean="0"/>
              <a:t>先着順ではあるが、ワークショップにも参加可能</a:t>
            </a:r>
            <a:endParaRPr kumimoji="1" lang="en-US" altLang="ja-JP" sz="1800" dirty="0" smtClean="0"/>
          </a:p>
          <a:p>
            <a:r>
              <a:rPr lang="ja-JP" altLang="en-US" sz="1800" dirty="0" smtClean="0"/>
              <a:t>約</a:t>
            </a:r>
            <a:r>
              <a:rPr lang="en-US" altLang="ja-JP" sz="1800" dirty="0" smtClean="0"/>
              <a:t>80</a:t>
            </a:r>
            <a:r>
              <a:rPr lang="ja-JP" altLang="en-US" sz="1800" dirty="0" smtClean="0"/>
              <a:t>もの企業や団体が出展に参加しており、各分野の最新技術が結集している</a:t>
            </a:r>
            <a:endParaRPr lang="en-US" altLang="ja-JP" sz="1800" dirty="0" smtClean="0"/>
          </a:p>
          <a:p>
            <a:r>
              <a:rPr lang="ja-JP" altLang="ja-JP" sz="1800" dirty="0" smtClean="0"/>
              <a:t>入場料</a:t>
            </a:r>
            <a:r>
              <a:rPr lang="ja-JP" altLang="en-US" sz="1800" dirty="0" smtClean="0"/>
              <a:t>：</a:t>
            </a:r>
            <a:r>
              <a:rPr lang="ja-JP" altLang="en-US" sz="1800" dirty="0" smtClean="0"/>
              <a:t>無料</a:t>
            </a:r>
            <a:endParaRPr lang="en-US" altLang="ja-JP" sz="1800" dirty="0" smtClean="0"/>
          </a:p>
          <a:p>
            <a:endParaRPr kumimoji="1" lang="ja-JP" altLang="en-US" sz="2400" dirty="0"/>
          </a:p>
        </p:txBody>
      </p:sp>
      <p:sp>
        <p:nvSpPr>
          <p:cNvPr id="2" name="タイトル 1"/>
          <p:cNvSpPr>
            <a:spLocks noGrp="1"/>
          </p:cNvSpPr>
          <p:nvPr>
            <p:ph type="title"/>
          </p:nvPr>
        </p:nvSpPr>
        <p:spPr/>
        <p:txBody>
          <a:bodyPr>
            <a:normAutofit/>
          </a:bodyPr>
          <a:lstStyle/>
          <a:p>
            <a:r>
              <a:rPr lang="en-US" altLang="ja-JP" sz="4000" dirty="0"/>
              <a:t>TEPIA</a:t>
            </a:r>
            <a:r>
              <a:rPr lang="ja-JP" altLang="ja-JP" sz="4000" dirty="0"/>
              <a:t>　先端</a:t>
            </a:r>
            <a:r>
              <a:rPr lang="ja-JP" altLang="ja-JP" sz="4000" dirty="0" smtClean="0"/>
              <a:t>技術館</a:t>
            </a:r>
            <a:endParaRPr kumimoji="1" lang="ja-JP" altLang="en-US" sz="4000" dirty="0"/>
          </a:p>
        </p:txBody>
      </p:sp>
      <p:pic>
        <p:nvPicPr>
          <p:cNvPr id="4"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933056"/>
            <a:ext cx="3469928" cy="2643401"/>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5795407"/>
            <a:ext cx="6286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1504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r>
              <a:rPr lang="en-US" altLang="ja-JP" sz="1800" dirty="0"/>
              <a:t>SONY</a:t>
            </a:r>
            <a:r>
              <a:rPr lang="ja-JP" altLang="ja-JP" sz="1800" dirty="0"/>
              <a:t>が主催のソニー・エクスプローラサイエンス「メディアージュ」</a:t>
            </a:r>
            <a:r>
              <a:rPr lang="en-US" altLang="ja-JP" sz="1800" dirty="0"/>
              <a:t>5</a:t>
            </a:r>
            <a:r>
              <a:rPr lang="ja-JP" altLang="ja-JP" sz="1800" dirty="0"/>
              <a:t>階に存在する最先端の技術に</a:t>
            </a:r>
            <a:r>
              <a:rPr lang="ja-JP" altLang="ja-JP" sz="1800" dirty="0" smtClean="0"/>
              <a:t>触れあえる</a:t>
            </a:r>
            <a:r>
              <a:rPr lang="ja-JP" altLang="en-US" sz="1800" dirty="0" smtClean="0"/>
              <a:t>施設</a:t>
            </a:r>
            <a:endParaRPr lang="en-US" altLang="ja-JP" sz="1800" dirty="0" smtClean="0"/>
          </a:p>
          <a:p>
            <a:r>
              <a:rPr lang="ja-JP" altLang="ja-JP" sz="1800" dirty="0" smtClean="0"/>
              <a:t>音</a:t>
            </a:r>
            <a:r>
              <a:rPr lang="ja-JP" altLang="ja-JP" sz="1800" dirty="0"/>
              <a:t>をテーマにしたサウンドゾーンや光をテーマにしたライトゾーン</a:t>
            </a:r>
            <a:r>
              <a:rPr lang="ja-JP" altLang="ja-JP" sz="1800" dirty="0" smtClean="0"/>
              <a:t>など</a:t>
            </a:r>
            <a:r>
              <a:rPr lang="ja-JP" altLang="en-US" sz="1800" dirty="0"/>
              <a:t>の</a:t>
            </a:r>
            <a:r>
              <a:rPr lang="ja-JP" altLang="en-US" sz="1800" dirty="0" smtClean="0"/>
              <a:t>分野ごとに分かれているので興味がある分野のみを体験することも可能</a:t>
            </a:r>
            <a:endParaRPr lang="en-US" altLang="ja-JP" sz="1800" dirty="0" smtClean="0"/>
          </a:p>
          <a:p>
            <a:r>
              <a:rPr kumimoji="1" lang="ja-JP" altLang="en-US" sz="1800" dirty="0" smtClean="0"/>
              <a:t>アミューズメントパークのように気軽に楽しんで体験できる</a:t>
            </a:r>
            <a:endParaRPr kumimoji="1" lang="en-US" altLang="ja-JP" sz="1800" dirty="0" smtClean="0"/>
          </a:p>
          <a:p>
            <a:r>
              <a:rPr lang="ja-JP" altLang="ja-JP" sz="1800" dirty="0" smtClean="0"/>
              <a:t>入場料</a:t>
            </a:r>
            <a:r>
              <a:rPr lang="ja-JP" altLang="en-US" sz="1800" dirty="0" smtClean="0"/>
              <a:t>：</a:t>
            </a:r>
            <a:r>
              <a:rPr lang="en-US" altLang="ja-JP" sz="1800" dirty="0" smtClean="0"/>
              <a:t>1</a:t>
            </a:r>
            <a:r>
              <a:rPr lang="ja-JP" altLang="ja-JP" sz="1800" dirty="0" smtClean="0"/>
              <a:t>人</a:t>
            </a:r>
            <a:r>
              <a:rPr lang="en-US" altLang="ja-JP" sz="1800" dirty="0" smtClean="0"/>
              <a:t>500</a:t>
            </a:r>
            <a:r>
              <a:rPr lang="ja-JP" altLang="ja-JP" sz="1800" dirty="0" smtClean="0"/>
              <a:t>円</a:t>
            </a:r>
            <a:endParaRPr lang="en-US" altLang="ja-JP" sz="1800" dirty="0" smtClean="0"/>
          </a:p>
          <a:p>
            <a:endParaRPr kumimoji="1" lang="ja-JP" altLang="en-US" sz="2400" dirty="0"/>
          </a:p>
        </p:txBody>
      </p:sp>
      <p:sp>
        <p:nvSpPr>
          <p:cNvPr id="2" name="タイトル 1"/>
          <p:cNvSpPr>
            <a:spLocks noGrp="1"/>
          </p:cNvSpPr>
          <p:nvPr>
            <p:ph type="title"/>
          </p:nvPr>
        </p:nvSpPr>
        <p:spPr/>
        <p:txBody>
          <a:bodyPr>
            <a:normAutofit fontScale="90000"/>
          </a:bodyPr>
          <a:lstStyle/>
          <a:p>
            <a:r>
              <a:rPr lang="ja-JP" altLang="ja-JP" sz="4000" dirty="0"/>
              <a:t>ソニー・エクスプローラサイエンス</a:t>
            </a:r>
            <a:endParaRPr kumimoji="1" lang="ja-JP" altLang="en-US" sz="4000" dirty="0"/>
          </a:p>
        </p:txBody>
      </p:sp>
      <p:pic>
        <p:nvPicPr>
          <p:cNvPr id="4"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638" y="4221088"/>
            <a:ext cx="4049388" cy="2455480"/>
          </a:xfrm>
          <a:prstGeom prst="rect">
            <a:avLst/>
          </a:prstGeom>
        </p:spPr>
      </p:pic>
      <p:pic>
        <p:nvPicPr>
          <p:cNvPr id="5" name="Picture 2" descr="C:\Users\U604715\Desktop\SON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778607"/>
            <a:ext cx="3309868" cy="1886625"/>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4474" y="5877272"/>
            <a:ext cx="771756" cy="826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1270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95536" y="2053258"/>
            <a:ext cx="8229600" cy="4118942"/>
          </a:xfrm>
        </p:spPr>
        <p:txBody>
          <a:bodyPr>
            <a:normAutofit/>
          </a:bodyPr>
          <a:lstStyle/>
          <a:p>
            <a:r>
              <a:rPr lang="ja-JP" altLang="en-US" sz="1800" b="1" dirty="0" smtClean="0"/>
              <a:t>釣船茶屋</a:t>
            </a:r>
            <a:r>
              <a:rPr lang="ja-JP" altLang="en-US" sz="1800" b="1" dirty="0" err="1" smtClean="0"/>
              <a:t>ざうお</a:t>
            </a:r>
            <a:endParaRPr lang="en-US" altLang="ja-JP" sz="1800" b="1" dirty="0" smtClean="0"/>
          </a:p>
          <a:p>
            <a:pPr marL="0" indent="0">
              <a:buNone/>
            </a:pPr>
            <a:endParaRPr lang="en-US" altLang="ja-JP" sz="1800" dirty="0" smtClean="0"/>
          </a:p>
          <a:p>
            <a:r>
              <a:rPr lang="ja-JP" altLang="en-US" sz="1800" b="1" dirty="0" smtClean="0"/>
              <a:t>値段は張ってしまうが釣った魚を食べられる</a:t>
            </a:r>
            <a:endParaRPr lang="en-US" altLang="ja-JP" sz="1800" b="1" dirty="0" smtClean="0"/>
          </a:p>
          <a:p>
            <a:pPr marL="0" indent="0">
              <a:buNone/>
            </a:pPr>
            <a:r>
              <a:rPr lang="ja-JP" altLang="en-US" sz="1800" b="1" dirty="0" smtClean="0"/>
              <a:t>｛アジ</a:t>
            </a:r>
            <a:r>
              <a:rPr lang="en-US" altLang="ja-JP" sz="1800" b="1" dirty="0" smtClean="0"/>
              <a:t>•</a:t>
            </a:r>
            <a:r>
              <a:rPr lang="ja-JP" altLang="en-US" sz="1800" b="1" dirty="0" smtClean="0"/>
              <a:t>サザエ</a:t>
            </a:r>
            <a:r>
              <a:rPr lang="en-US" altLang="ja-JP" sz="1800" b="1" dirty="0" smtClean="0"/>
              <a:t>•</a:t>
            </a:r>
            <a:r>
              <a:rPr lang="ja-JP" altLang="en-US" sz="1800" b="1" dirty="0" smtClean="0"/>
              <a:t>イサキ</a:t>
            </a:r>
            <a:r>
              <a:rPr lang="en-US" altLang="ja-JP" sz="1800" b="1" dirty="0" smtClean="0"/>
              <a:t>•</a:t>
            </a:r>
            <a:r>
              <a:rPr lang="ja-JP" altLang="en-US" sz="1800" b="1" dirty="0" smtClean="0"/>
              <a:t>タイ</a:t>
            </a:r>
            <a:r>
              <a:rPr lang="en-US" altLang="ja-JP" sz="1800" b="1" dirty="0" smtClean="0"/>
              <a:t>•</a:t>
            </a:r>
            <a:r>
              <a:rPr lang="ja-JP" altLang="en-US" sz="1800" b="1" dirty="0" smtClean="0"/>
              <a:t>イセエビ</a:t>
            </a:r>
            <a:r>
              <a:rPr lang="en-US" altLang="ja-JP" sz="1800" b="1" dirty="0" smtClean="0"/>
              <a:t>•</a:t>
            </a:r>
            <a:r>
              <a:rPr lang="ja-JP" altLang="en-US" sz="1800" b="1" dirty="0"/>
              <a:t>ヒラメ</a:t>
            </a:r>
          </a:p>
          <a:p>
            <a:pPr marL="0" indent="0">
              <a:buNone/>
            </a:pPr>
            <a:r>
              <a:rPr lang="ja-JP" altLang="en-US" sz="1800" b="1" dirty="0" smtClean="0"/>
              <a:t>　　シマアジ</a:t>
            </a:r>
            <a:r>
              <a:rPr lang="en-US" altLang="ja-JP" sz="1800" b="1" dirty="0" smtClean="0"/>
              <a:t>•</a:t>
            </a:r>
            <a:r>
              <a:rPr lang="ja-JP" altLang="en-US" sz="1800" b="1" dirty="0"/>
              <a:t>他（日によって異なる</a:t>
            </a:r>
            <a:r>
              <a:rPr lang="ja-JP" altLang="en-US" sz="1800" b="1" dirty="0" smtClean="0"/>
              <a:t>）｝</a:t>
            </a:r>
            <a:endParaRPr lang="ja-JP" altLang="en-US" sz="1800" b="1" dirty="0"/>
          </a:p>
          <a:p>
            <a:r>
              <a:rPr lang="ja-JP" altLang="en-US" sz="1800" b="1" dirty="0" smtClean="0"/>
              <a:t>場所　新宿・目黒・渋谷・亀戸</a:t>
            </a:r>
            <a:endParaRPr lang="en-US" altLang="ja-JP" sz="1800" b="1" dirty="0" smtClean="0"/>
          </a:p>
          <a:p>
            <a:endParaRPr lang="en-US" altLang="ja-JP" sz="1800" b="1" dirty="0" smtClean="0"/>
          </a:p>
          <a:p>
            <a:r>
              <a:rPr lang="ja-JP" altLang="en-US" sz="1800" b="1" dirty="0" smtClean="0"/>
              <a:t>料金</a:t>
            </a:r>
            <a:endParaRPr lang="en-US" altLang="ja-JP" sz="1800" b="1" dirty="0" smtClean="0"/>
          </a:p>
          <a:p>
            <a:pPr marL="0" indent="0">
              <a:buNone/>
            </a:pPr>
            <a:r>
              <a:rPr lang="ja-JP" altLang="en-US" sz="1800" b="1" dirty="0" smtClean="0"/>
              <a:t>　魚釣り込コース：一人</a:t>
            </a:r>
            <a:r>
              <a:rPr lang="en-US" altLang="ja-JP" sz="1800" b="1" dirty="0" smtClean="0"/>
              <a:t>4725</a:t>
            </a:r>
            <a:r>
              <a:rPr lang="ja-JP" altLang="en-US" sz="1800" b="1" dirty="0" smtClean="0"/>
              <a:t>円（チケット一人</a:t>
            </a:r>
            <a:r>
              <a:rPr lang="en-US" altLang="ja-JP" sz="1800" b="1" dirty="0" smtClean="0"/>
              <a:t>2</a:t>
            </a:r>
            <a:r>
              <a:rPr lang="ja-JP" altLang="en-US" sz="1800" b="1" dirty="0" smtClean="0"/>
              <a:t>枚）</a:t>
            </a:r>
            <a:endParaRPr lang="en-US" altLang="ja-JP" sz="1800" b="1" dirty="0" smtClean="0"/>
          </a:p>
          <a:p>
            <a:pPr marL="0" indent="0">
              <a:buNone/>
            </a:pPr>
            <a:r>
              <a:rPr lang="ja-JP" altLang="en-US" sz="1800" b="1" dirty="0"/>
              <a:t>　</a:t>
            </a:r>
            <a:r>
              <a:rPr lang="ja-JP" altLang="en-US" sz="1800" b="1" dirty="0" smtClean="0"/>
              <a:t>チケットにより釣った魚の引換券になる模様</a:t>
            </a:r>
            <a:endParaRPr lang="en-US" altLang="ja-JP" sz="1800" b="1" dirty="0" smtClean="0"/>
          </a:p>
          <a:p>
            <a:pPr marL="0" indent="0">
              <a:buNone/>
            </a:pPr>
            <a:endParaRPr lang="en-US" altLang="ja-JP" sz="1800" b="1" dirty="0" smtClean="0"/>
          </a:p>
          <a:p>
            <a:pPr marL="0" indent="0">
              <a:buNone/>
            </a:pPr>
            <a:r>
              <a:rPr lang="ja-JP" altLang="en-US" sz="1800" b="1" dirty="0"/>
              <a:t>　</a:t>
            </a:r>
            <a:endParaRPr lang="en-US" altLang="ja-JP" sz="1800" b="1" dirty="0" smtClean="0"/>
          </a:p>
        </p:txBody>
      </p:sp>
      <p:sp>
        <p:nvSpPr>
          <p:cNvPr id="2" name="タイトル 1"/>
          <p:cNvSpPr>
            <a:spLocks noGrp="1"/>
          </p:cNvSpPr>
          <p:nvPr>
            <p:ph type="title"/>
          </p:nvPr>
        </p:nvSpPr>
        <p:spPr/>
        <p:txBody>
          <a:bodyPr/>
          <a:lstStyle/>
          <a:p>
            <a:r>
              <a:rPr kumimoji="1" lang="ja-JP" altLang="en-US" dirty="0" smtClean="0"/>
              <a:t>釣り体験</a:t>
            </a:r>
            <a:endParaRPr kumimoji="1" lang="ja-JP" altLang="en-US" dirty="0"/>
          </a:p>
        </p:txBody>
      </p:sp>
      <p:pic>
        <p:nvPicPr>
          <p:cNvPr id="4" name="Picture 2" descr="C:\Users\U598809\Desktop\g775102p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2856"/>
            <a:ext cx="22860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U598809\Desktop\266c737a57bbb0282427fe61ead1d667-300x1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437112"/>
            <a:ext cx="28575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19800"/>
            <a:ext cx="6477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867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788024" y="1998677"/>
            <a:ext cx="4176464" cy="2246769"/>
          </a:xfrm>
          <a:prstGeom prst="rect">
            <a:avLst/>
          </a:prstGeom>
          <a:noFill/>
        </p:spPr>
        <p:txBody>
          <a:bodyPr wrap="square" rtlCol="0">
            <a:spAutoFit/>
          </a:bodyPr>
          <a:lstStyle/>
          <a:p>
            <a:r>
              <a:rPr kumimoji="1" lang="ja-JP" altLang="en-US" dirty="0" smtClean="0"/>
              <a:t>そば打ち</a:t>
            </a:r>
            <a:endParaRPr kumimoji="1" lang="en-US" altLang="ja-JP" dirty="0" smtClean="0"/>
          </a:p>
          <a:p>
            <a:r>
              <a:rPr lang="ja-JP" altLang="en-US" dirty="0" smtClean="0"/>
              <a:t>料金：</a:t>
            </a:r>
            <a:r>
              <a:rPr lang="en-US" altLang="ja-JP" dirty="0" smtClean="0"/>
              <a:t>4,000</a:t>
            </a:r>
            <a:r>
              <a:rPr lang="ja-JP" altLang="en-US" dirty="0" smtClean="0"/>
              <a:t>円</a:t>
            </a:r>
            <a:endParaRPr lang="en-US" altLang="ja-JP" dirty="0" smtClean="0"/>
          </a:p>
          <a:p>
            <a:r>
              <a:rPr kumimoji="1" lang="ja-JP" altLang="en-US" dirty="0" smtClean="0"/>
              <a:t>場所：湯島</a:t>
            </a:r>
            <a:endParaRPr kumimoji="1" lang="en-US" altLang="ja-JP" dirty="0" smtClean="0"/>
          </a:p>
          <a:p>
            <a:r>
              <a:rPr lang="ja-JP" altLang="en-US" dirty="0"/>
              <a:t>　　</a:t>
            </a:r>
            <a:r>
              <a:rPr lang="ja-JP" altLang="en-US" dirty="0" smtClean="0"/>
              <a:t>「</a:t>
            </a:r>
            <a:r>
              <a:rPr lang="ja-JP" altLang="en-US" dirty="0"/>
              <a:t>日本そば打ち名人会 湯島</a:t>
            </a:r>
            <a:r>
              <a:rPr lang="ja-JP" altLang="en-US" dirty="0" smtClean="0"/>
              <a:t>工房」</a:t>
            </a:r>
            <a:endParaRPr kumimoji="1" lang="en-US" altLang="ja-JP" dirty="0" smtClean="0"/>
          </a:p>
          <a:p>
            <a:endParaRPr lang="en-US" altLang="ja-JP" dirty="0"/>
          </a:p>
          <a:p>
            <a:r>
              <a:rPr lang="ja-JP" altLang="en-US" dirty="0" smtClean="0"/>
              <a:t>・ 自分で打ったそばが食べられる</a:t>
            </a:r>
            <a:endParaRPr lang="en-US" altLang="ja-JP" dirty="0" smtClean="0"/>
          </a:p>
          <a:p>
            <a:r>
              <a:rPr lang="ja-JP" altLang="en-US" smtClean="0"/>
              <a:t>・ 茹で加減は</a:t>
            </a:r>
            <a:r>
              <a:rPr lang="ja-JP" altLang="en-US" dirty="0" smtClean="0"/>
              <a:t>プロにお任せできる</a:t>
            </a:r>
            <a:endParaRPr kumimoji="1" lang="en-US" altLang="ja-JP" dirty="0" smtClean="0"/>
          </a:p>
          <a:p>
            <a:endParaRPr kumimoji="1" lang="ja-JP" altLang="en-US" sz="1400" dirty="0"/>
          </a:p>
        </p:txBody>
      </p:sp>
      <p:pic>
        <p:nvPicPr>
          <p:cNvPr id="5" name="コンテンツ プレースホルダー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12168" y="2064567"/>
            <a:ext cx="3275856" cy="2114988"/>
          </a:xfr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8064" y="4245446"/>
            <a:ext cx="2965669" cy="2224252"/>
          </a:xfrm>
          <a:prstGeom prst="rect">
            <a:avLst/>
          </a:prstGeom>
        </p:spPr>
      </p:pic>
      <p:sp>
        <p:nvSpPr>
          <p:cNvPr id="7" name="テキスト ボックス 6"/>
          <p:cNvSpPr txBox="1"/>
          <p:nvPr/>
        </p:nvSpPr>
        <p:spPr>
          <a:xfrm>
            <a:off x="1259632" y="4233242"/>
            <a:ext cx="3744416" cy="2462213"/>
          </a:xfrm>
          <a:prstGeom prst="rect">
            <a:avLst/>
          </a:prstGeom>
          <a:noFill/>
        </p:spPr>
        <p:txBody>
          <a:bodyPr wrap="square" rtlCol="0">
            <a:spAutoFit/>
          </a:bodyPr>
          <a:lstStyle/>
          <a:p>
            <a:r>
              <a:rPr lang="ja-JP" altLang="en-US" dirty="0"/>
              <a:t>うどん</a:t>
            </a:r>
            <a:r>
              <a:rPr kumimoji="1" lang="ja-JP" altLang="en-US" dirty="0" smtClean="0"/>
              <a:t>打ち</a:t>
            </a:r>
            <a:endParaRPr kumimoji="1" lang="en-US" altLang="ja-JP" dirty="0" smtClean="0"/>
          </a:p>
          <a:p>
            <a:r>
              <a:rPr lang="ja-JP" altLang="en-US" dirty="0" smtClean="0"/>
              <a:t>料金：</a:t>
            </a:r>
            <a:r>
              <a:rPr lang="en-US" altLang="ja-JP" dirty="0" smtClean="0"/>
              <a:t>3,500</a:t>
            </a:r>
            <a:r>
              <a:rPr lang="ja-JP" altLang="en-US" dirty="0" smtClean="0"/>
              <a:t>円</a:t>
            </a:r>
            <a:endParaRPr lang="en-US" altLang="ja-JP" dirty="0" smtClean="0"/>
          </a:p>
          <a:p>
            <a:r>
              <a:rPr kumimoji="1" lang="ja-JP" altLang="en-US" dirty="0" smtClean="0"/>
              <a:t>場所：浅草</a:t>
            </a:r>
            <a:r>
              <a:rPr lang="ja-JP" altLang="en-US" dirty="0"/>
              <a:t>　</a:t>
            </a:r>
            <a:r>
              <a:rPr kumimoji="1" lang="ja-JP" altLang="en-US" dirty="0" smtClean="0"/>
              <a:t>「</a:t>
            </a:r>
            <a:r>
              <a:rPr kumimoji="1" lang="ja-JP" altLang="en-US" dirty="0" err="1" smtClean="0"/>
              <a:t>めん</a:t>
            </a:r>
            <a:r>
              <a:rPr kumimoji="1" lang="ja-JP" altLang="en-US" dirty="0" smtClean="0"/>
              <a:t>公望」</a:t>
            </a:r>
            <a:endParaRPr kumimoji="1" lang="en-US" altLang="ja-JP" dirty="0" smtClean="0"/>
          </a:p>
          <a:p>
            <a:endParaRPr lang="en-US" altLang="ja-JP" dirty="0" smtClean="0"/>
          </a:p>
          <a:p>
            <a:r>
              <a:rPr lang="ja-JP" altLang="en-US" dirty="0" smtClean="0"/>
              <a:t>うどん打ちの体験ができるところはあまりないようなので、貴重な体験ができる</a:t>
            </a:r>
            <a:endParaRPr lang="en-US" altLang="ja-JP" dirty="0"/>
          </a:p>
          <a:p>
            <a:endParaRPr kumimoji="1" lang="en-US" altLang="ja-JP" sz="1400" dirty="0" smtClean="0"/>
          </a:p>
          <a:p>
            <a:endParaRPr kumimoji="1" lang="ja-JP" altLang="en-US" sz="1400" dirty="0"/>
          </a:p>
        </p:txBody>
      </p:sp>
      <p:sp>
        <p:nvSpPr>
          <p:cNvPr id="8" name="タイトル 1"/>
          <p:cNvSpPr>
            <a:spLocks noGrp="1"/>
          </p:cNvSpPr>
          <p:nvPr>
            <p:ph type="title"/>
          </p:nvPr>
        </p:nvSpPr>
        <p:spPr>
          <a:xfrm>
            <a:off x="688490" y="570156"/>
            <a:ext cx="7756263" cy="1054250"/>
          </a:xfrm>
        </p:spPr>
        <p:txBody>
          <a:bodyPr/>
          <a:lstStyle/>
          <a:p>
            <a:r>
              <a:rPr lang="ja-JP" altLang="en-US" dirty="0"/>
              <a:t>うどん</a:t>
            </a:r>
            <a:r>
              <a:rPr lang="ja-JP" altLang="en-US" dirty="0" smtClean="0"/>
              <a:t>・そば打ち体験</a:t>
            </a:r>
            <a:endParaRPr kumimoji="1" lang="ja-JP" altLang="en-US"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95" y="5908509"/>
            <a:ext cx="6286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7793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598809\Desktop\L37905600030225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212976"/>
            <a:ext cx="4338944" cy="3384376"/>
          </a:xfrm>
          <a:prstGeom prst="rect">
            <a:avLst/>
          </a:prstGeom>
          <a:noFill/>
          <a:extLst>
            <a:ext uri="{909E8E84-426E-40DD-AFC4-6F175D3DCCD1}">
              <a14:hiddenFill xmlns:a14="http://schemas.microsoft.com/office/drawing/2010/main">
                <a:solidFill>
                  <a:srgbClr val="FFFFFF"/>
                </a:solidFill>
              </a14:hiddenFill>
            </a:ext>
          </a:extLst>
        </p:spPr>
      </p:pic>
      <p:sp>
        <p:nvSpPr>
          <p:cNvPr id="9" name="コンテンツ プレースホルダー 2"/>
          <p:cNvSpPr>
            <a:spLocks noGrp="1"/>
          </p:cNvSpPr>
          <p:nvPr>
            <p:ph idx="1"/>
          </p:nvPr>
        </p:nvSpPr>
        <p:spPr>
          <a:xfrm>
            <a:off x="366960" y="2204864"/>
            <a:ext cx="8229600" cy="3096346"/>
          </a:xfrm>
        </p:spPr>
        <p:txBody>
          <a:bodyPr>
            <a:normAutofit/>
          </a:bodyPr>
          <a:lstStyle/>
          <a:p>
            <a:r>
              <a:rPr lang="ja-JP" altLang="en-US" sz="2400" dirty="0"/>
              <a:t>足立区、板橋区、港区、豊島区、</a:t>
            </a:r>
            <a:r>
              <a:rPr lang="ja-JP" altLang="en-US" sz="2400" dirty="0" smtClean="0"/>
              <a:t>江東区にボーリング場着きのラウンドワンが存在</a:t>
            </a:r>
            <a:endParaRPr lang="en-US" altLang="ja-JP" sz="2400" dirty="0" smtClean="0"/>
          </a:p>
          <a:p>
            <a:r>
              <a:rPr lang="ja-JP" altLang="en-US" sz="2400" dirty="0" smtClean="0"/>
              <a:t>料金</a:t>
            </a:r>
            <a:endParaRPr lang="en-US" altLang="ja-JP" sz="2400" dirty="0" smtClean="0"/>
          </a:p>
          <a:p>
            <a:pPr marL="0" indent="0">
              <a:buNone/>
            </a:pPr>
            <a:r>
              <a:rPr lang="ja-JP" altLang="en-US" sz="2400" dirty="0" smtClean="0"/>
              <a:t>　会員→</a:t>
            </a:r>
            <a:r>
              <a:rPr lang="en-US" altLang="ja-JP" sz="2400" dirty="0" smtClean="0"/>
              <a:t>1,800</a:t>
            </a:r>
            <a:r>
              <a:rPr lang="ja-JP" altLang="en-US" sz="2400" dirty="0" smtClean="0"/>
              <a:t>円</a:t>
            </a:r>
            <a:endParaRPr lang="en-US" altLang="ja-JP" sz="2400" dirty="0" smtClean="0"/>
          </a:p>
          <a:p>
            <a:pPr marL="0" indent="0">
              <a:buNone/>
            </a:pPr>
            <a:r>
              <a:rPr lang="ja-JP" altLang="en-US" sz="2400" dirty="0" smtClean="0"/>
              <a:t>　非会員→</a:t>
            </a:r>
            <a:r>
              <a:rPr lang="en-US" altLang="ja-JP" sz="2400" dirty="0" smtClean="0"/>
              <a:t>2,100</a:t>
            </a:r>
            <a:r>
              <a:rPr lang="ja-JP" altLang="en-US" sz="2400" dirty="0" smtClean="0"/>
              <a:t>円で投げ放題</a:t>
            </a:r>
            <a:endParaRPr lang="en-US" altLang="ja-JP" sz="2400" dirty="0" smtClean="0"/>
          </a:p>
          <a:p>
            <a:pPr marL="0" indent="0">
              <a:buNone/>
            </a:pPr>
            <a:endParaRPr lang="en-US" altLang="ja-JP" sz="2400" dirty="0" smtClean="0"/>
          </a:p>
        </p:txBody>
      </p:sp>
      <p:sp>
        <p:nvSpPr>
          <p:cNvPr id="7" name="タイトル 1"/>
          <p:cNvSpPr>
            <a:spLocks noGrp="1"/>
          </p:cNvSpPr>
          <p:nvPr>
            <p:ph type="title"/>
          </p:nvPr>
        </p:nvSpPr>
        <p:spPr>
          <a:xfrm>
            <a:off x="688490" y="570156"/>
            <a:ext cx="7756263" cy="1054250"/>
          </a:xfrm>
        </p:spPr>
        <p:txBody>
          <a:bodyPr>
            <a:normAutofit/>
          </a:bodyPr>
          <a:lstStyle/>
          <a:p>
            <a:r>
              <a:rPr kumimoji="1" lang="ja-JP" altLang="en-US" sz="4000" dirty="0" smtClean="0"/>
              <a:t>ボーリング</a:t>
            </a:r>
            <a:endParaRPr kumimoji="1" lang="ja-JP" altLang="en-US" sz="4000" dirty="0"/>
          </a:p>
        </p:txBody>
      </p:sp>
      <p:pic>
        <p:nvPicPr>
          <p:cNvPr id="1027" name="Picture 3" descr="C:\Users\U598809\Desktop\shizuoka-surug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346491"/>
            <a:ext cx="3384376" cy="2476373"/>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4346491"/>
            <a:ext cx="5905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4379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pic>
        <p:nvPicPr>
          <p:cNvPr id="3075" name="Picture 3" descr="C:\Users\U598809\Desktop\image0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 y="1340768"/>
            <a:ext cx="9139925" cy="5143780"/>
          </a:xfrm>
          <a:prstGeom prst="rect">
            <a:avLst/>
          </a:prstGeom>
          <a:noFill/>
          <a:extLst>
            <a:ext uri="{909E8E84-426E-40DD-AFC4-6F175D3DCCD1}">
              <a14:hiddenFill xmlns:a14="http://schemas.microsoft.com/office/drawing/2010/main">
                <a:solidFill>
                  <a:srgbClr val="FFFFFF"/>
                </a:solidFill>
              </a14:hiddenFill>
            </a:ext>
          </a:extLst>
        </p:spPr>
      </p:pic>
      <p:sp>
        <p:nvSpPr>
          <p:cNvPr id="6" name="タイトル 1"/>
          <p:cNvSpPr>
            <a:spLocks noGrp="1"/>
          </p:cNvSpPr>
          <p:nvPr>
            <p:ph type="title"/>
          </p:nvPr>
        </p:nvSpPr>
        <p:spPr>
          <a:xfrm>
            <a:off x="683568" y="191310"/>
            <a:ext cx="7756263" cy="1054250"/>
          </a:xfrm>
        </p:spPr>
        <p:txBody>
          <a:bodyPr>
            <a:normAutofit/>
          </a:bodyPr>
          <a:lstStyle/>
          <a:p>
            <a:r>
              <a:rPr kumimoji="1" lang="ja-JP" altLang="en-US" sz="4000" dirty="0" smtClean="0"/>
              <a:t>カップヌードルミュージアム</a:t>
            </a:r>
            <a:endParaRPr kumimoji="1" lang="ja-JP" altLang="en-US" sz="40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400" y="260648"/>
            <a:ext cx="6667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10405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ハードカバー">
  <a:themeElements>
    <a:clrScheme name="ハードカバー">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ハードカバー">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ハードカバー">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502</TotalTime>
  <Words>258</Words>
  <Application>Microsoft Office PowerPoint</Application>
  <PresentationFormat>画面に合わせる (4:3)</PresentationFormat>
  <Paragraphs>91</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ハードカバー</vt:lpstr>
      <vt:lpstr>6月のレクリエーション</vt:lpstr>
      <vt:lpstr>PowerPoint プレゼンテーション</vt:lpstr>
      <vt:lpstr>日本化学未来館</vt:lpstr>
      <vt:lpstr>TEPIA　先端技術館</vt:lpstr>
      <vt:lpstr>ソニー・エクスプローラサイエンス</vt:lpstr>
      <vt:lpstr>釣り体験</vt:lpstr>
      <vt:lpstr>うどん・そば打ち体験</vt:lpstr>
      <vt:lpstr>ボーリング</vt:lpstr>
      <vt:lpstr>カップヌードルミュージアム</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根本　理沙</dc:creator>
  <cp:lastModifiedBy>根本　理沙</cp:lastModifiedBy>
  <cp:revision>37</cp:revision>
  <dcterms:created xsi:type="dcterms:W3CDTF">2017-03-27T01:35:58Z</dcterms:created>
  <dcterms:modified xsi:type="dcterms:W3CDTF">2017-04-04T01:49:45Z</dcterms:modified>
</cp:coreProperties>
</file>