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1" r:id="rId18"/>
    <p:sldId id="275" r:id="rId19"/>
    <p:sldId id="272" r:id="rId20"/>
    <p:sldId id="276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38D79A-3930-4F35-A02E-BE2C892C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988" y="2203584"/>
            <a:ext cx="3471169" cy="1027590"/>
          </a:xfrm>
        </p:spPr>
        <p:txBody>
          <a:bodyPr>
            <a:normAutofit/>
          </a:bodyPr>
          <a:lstStyle/>
          <a:p>
            <a:r>
              <a:rPr lang="tr-TR" sz="6000" dirty="0"/>
              <a:t>FOCUS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24992E-DE15-4415-AE55-B528D3D8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988" y="3419990"/>
            <a:ext cx="8915399" cy="1126283"/>
          </a:xfrm>
        </p:spPr>
        <p:txBody>
          <a:bodyPr>
            <a:normAutofit/>
          </a:bodyPr>
          <a:lstStyle/>
          <a:p>
            <a:r>
              <a:rPr lang="tr-TR" sz="3600" dirty="0"/>
              <a:t>Data Platform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Clinical</a:t>
            </a:r>
            <a:r>
              <a:rPr lang="tr-TR" sz="3600" dirty="0"/>
              <a:t> </a:t>
            </a:r>
            <a:r>
              <a:rPr lang="tr-TR" sz="3600" dirty="0" err="1"/>
              <a:t>Studies</a:t>
            </a:r>
            <a:endParaRPr lang="tr-TR" sz="36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73DC7A6-6E7B-4551-BCA4-E04FFD4B92A7}"/>
              </a:ext>
            </a:extLst>
          </p:cNvPr>
          <p:cNvSpPr/>
          <p:nvPr/>
        </p:nvSpPr>
        <p:spPr>
          <a:xfrm>
            <a:off x="3701988" y="3294212"/>
            <a:ext cx="7510509" cy="6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A6B475B-9198-4842-86FC-35D54A449AA6}"/>
              </a:ext>
            </a:extLst>
          </p:cNvPr>
          <p:cNvSpPr txBox="1"/>
          <p:nvPr/>
        </p:nvSpPr>
        <p:spPr>
          <a:xfrm>
            <a:off x="3746376" y="4609311"/>
            <a:ext cx="522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Yavuz Kağan Akyol</a:t>
            </a:r>
          </a:p>
          <a:p>
            <a:r>
              <a:rPr lang="tr-TR" dirty="0"/>
              <a:t>Aslıhan Özçelik</a:t>
            </a:r>
          </a:p>
          <a:p>
            <a:r>
              <a:rPr lang="tr-TR" dirty="0"/>
              <a:t>Metin Demir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35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B60319-C432-479D-B679-2268DFAD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05913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4F485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F4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259856-0C63-4EFC-9709-E19DF065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333501"/>
            <a:ext cx="10572749" cy="1377480"/>
          </a:xfrm>
        </p:spPr>
        <p:txBody>
          <a:bodyPr>
            <a:normAutofit/>
          </a:bodyPr>
          <a:lstStyle/>
          <a:p>
            <a:pPr>
              <a:buClr>
                <a:srgbClr val="FFC47D"/>
              </a:buClr>
            </a:pPr>
            <a:r>
              <a:rPr lang="en-US" sz="2000" dirty="0"/>
              <a:t>A user starts with filling the registration form with personal information including his email address. Then confirms his email address with the activation link sent by the </a:t>
            </a:r>
            <a:r>
              <a:rPr lang="en-US" sz="2000" dirty="0" err="1"/>
              <a:t>system.After</a:t>
            </a:r>
            <a:r>
              <a:rPr lang="en-US" sz="2000" dirty="0"/>
              <a:t> that waits for admin approval for login.</a:t>
            </a: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394AC8-BA90-42AB-A4F4-9F899C36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63" y="2710981"/>
            <a:ext cx="9835638" cy="3985094"/>
          </a:xfrm>
          <a:prstGeom prst="rect">
            <a:avLst/>
          </a:prstGeom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9DE947-461D-41BE-B78E-7FE2A9C6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18" y="239951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333656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33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F557D8-C649-4A3B-A780-18CC606B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65" y="1011311"/>
            <a:ext cx="10561700" cy="2190750"/>
          </a:xfrm>
        </p:spPr>
        <p:txBody>
          <a:bodyPr>
            <a:normAutofit/>
          </a:bodyPr>
          <a:lstStyle/>
          <a:p>
            <a:pPr>
              <a:buClr>
                <a:srgbClr val="FF005E"/>
              </a:buClr>
            </a:pPr>
            <a:r>
              <a:rPr lang="en-US" dirty="0"/>
              <a:t>We have created an admin panel in the application.</a:t>
            </a:r>
          </a:p>
          <a:p>
            <a:pPr>
              <a:buClr>
                <a:srgbClr val="FF005E"/>
              </a:buClr>
            </a:pPr>
            <a:r>
              <a:rPr lang="en-US" dirty="0"/>
              <a:t>In this panel, admin can activate or block a registered user's account.</a:t>
            </a:r>
            <a:endParaRPr lang="tr-TR" dirty="0"/>
          </a:p>
          <a:p>
            <a:pPr>
              <a:buClr>
                <a:srgbClr val="FF005E"/>
              </a:buClr>
            </a:pPr>
            <a:r>
              <a:rPr lang="en-US" dirty="0"/>
              <a:t>Admin can also view all projects in the system and can block inappropriate users and/or projects.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E965E3-21EF-49B4-B804-C5403791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93" y="2635448"/>
            <a:ext cx="8661646" cy="4222552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633D05-5981-49B8-AD22-63784762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97" y="538507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373A59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73A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AC48B2-272F-4304-B1A0-B59CF625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45926" cy="3759254"/>
          </a:xfrm>
        </p:spPr>
        <p:txBody>
          <a:bodyPr>
            <a:normAutofit/>
          </a:bodyPr>
          <a:lstStyle/>
          <a:p>
            <a:pPr>
              <a:buClr>
                <a:srgbClr val="308BF7"/>
              </a:buClr>
            </a:pPr>
            <a:r>
              <a:rPr lang="en-US" sz="2400" dirty="0"/>
              <a:t>Users who have received the admin approval can login from this page.</a:t>
            </a:r>
            <a:endParaRPr lang="tr-TR" sz="2400" dirty="0"/>
          </a:p>
          <a:p>
            <a:pPr>
              <a:buClr>
                <a:srgbClr val="308BF7"/>
              </a:buClr>
            </a:pPr>
            <a:r>
              <a:rPr lang="en-US" sz="2400" dirty="0"/>
              <a:t>A forgot password button is included also</a:t>
            </a:r>
            <a:r>
              <a:rPr lang="tr-TR" sz="24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E85E92-76A1-4B09-8FE7-C68B8269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33" y="471321"/>
            <a:ext cx="4943582" cy="3324558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DFE0C5-CB0F-4311-941C-5356D6AE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32" y="3940140"/>
            <a:ext cx="4789384" cy="2627360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2D8C9E9-1DB3-4AF6-9E8F-BB0A1C37F4BD}"/>
              </a:ext>
            </a:extLst>
          </p:cNvPr>
          <p:cNvCxnSpPr/>
          <p:nvPr/>
        </p:nvCxnSpPr>
        <p:spPr>
          <a:xfrm>
            <a:off x="8795921" y="3378164"/>
            <a:ext cx="433524" cy="1123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9C8B5F-6DA9-4759-B968-0AD9621A77D7}"/>
              </a:ext>
            </a:extLst>
          </p:cNvPr>
          <p:cNvSpPr/>
          <p:nvPr/>
        </p:nvSpPr>
        <p:spPr>
          <a:xfrm>
            <a:off x="7847860" y="3027285"/>
            <a:ext cx="1278385" cy="401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9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F9953E-9638-4809-8208-A676E3B4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97" y="368704"/>
            <a:ext cx="3650279" cy="82240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67463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746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9A2A78-36DD-4610-9620-0FA84B635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35760"/>
            <a:ext cx="3298550" cy="4566879"/>
          </a:xfrm>
        </p:spPr>
        <p:txBody>
          <a:bodyPr>
            <a:normAutofit/>
          </a:bodyPr>
          <a:lstStyle/>
          <a:p>
            <a:pPr>
              <a:buClr>
                <a:srgbClr val="40C5FB"/>
              </a:buClr>
            </a:pPr>
            <a:r>
              <a:rPr lang="en-US" sz="2400" dirty="0"/>
              <a:t>This page is the user's homepage. </a:t>
            </a:r>
            <a:endParaRPr lang="tr-TR" sz="2400" dirty="0"/>
          </a:p>
          <a:p>
            <a:pPr>
              <a:buClr>
                <a:srgbClr val="40C5FB"/>
              </a:buClr>
            </a:pPr>
            <a:endParaRPr lang="tr-TR" sz="2400" dirty="0"/>
          </a:p>
          <a:p>
            <a:pPr>
              <a:buClr>
                <a:srgbClr val="40C5FB"/>
              </a:buClr>
            </a:pPr>
            <a:r>
              <a:rPr lang="en-US" sz="2400" dirty="0"/>
              <a:t>A user can create a new project or switch to an existing project on this page.</a:t>
            </a: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1301855-6169-4AE6-9D80-BB46044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54" y="1306279"/>
            <a:ext cx="8267493" cy="400973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D2CC524-A824-4AD7-829F-134BB46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16" y="2960653"/>
            <a:ext cx="6104789" cy="2898199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49A7381C-E747-4E3B-9C25-0B269EAE5CC7}"/>
              </a:ext>
            </a:extLst>
          </p:cNvPr>
          <p:cNvCxnSpPr>
            <a:cxnSpLocks/>
          </p:cNvCxnSpPr>
          <p:nvPr/>
        </p:nvCxnSpPr>
        <p:spPr>
          <a:xfrm>
            <a:off x="5019040" y="2096137"/>
            <a:ext cx="1085516" cy="105565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0246C9-B557-48C5-9569-188B681F9A05}"/>
              </a:ext>
            </a:extLst>
          </p:cNvPr>
          <p:cNvSpPr/>
          <p:nvPr/>
        </p:nvSpPr>
        <p:spPr>
          <a:xfrm>
            <a:off x="4795520" y="1635760"/>
            <a:ext cx="447040" cy="4673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2BF198-22AA-42A3-88A6-54FAB16D0133}"/>
              </a:ext>
            </a:extLst>
          </p:cNvPr>
          <p:cNvSpPr/>
          <p:nvPr/>
        </p:nvSpPr>
        <p:spPr>
          <a:xfrm>
            <a:off x="5779553" y="2417813"/>
            <a:ext cx="447040" cy="3656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05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7D50E9-3D4F-49D1-B923-EECFB34C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81221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31355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135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2C8E6A-F503-42E1-81CA-C48C4191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819276"/>
            <a:ext cx="3650278" cy="4073578"/>
          </a:xfrm>
        </p:spPr>
        <p:txBody>
          <a:bodyPr>
            <a:normAutofit/>
          </a:bodyPr>
          <a:lstStyle/>
          <a:p>
            <a:pPr>
              <a:buClr>
                <a:srgbClr val="48D4FF"/>
              </a:buClr>
            </a:pPr>
            <a:r>
              <a:rPr lang="en-US" sz="2400" dirty="0"/>
              <a:t>This tab contains general information about the project. </a:t>
            </a:r>
            <a:endParaRPr lang="tr-TR" sz="2400" dirty="0"/>
          </a:p>
          <a:p>
            <a:pPr>
              <a:buClr>
                <a:srgbClr val="48D4FF"/>
              </a:buClr>
            </a:pPr>
            <a:r>
              <a:rPr lang="en-US" sz="2400" dirty="0"/>
              <a:t>Users can also create</a:t>
            </a:r>
            <a:r>
              <a:rPr lang="tr-TR" sz="2400" dirty="0"/>
              <a:t> form</a:t>
            </a:r>
            <a:r>
              <a:rPr lang="en-US" sz="2400" dirty="0"/>
              <a:t> or delete </a:t>
            </a:r>
            <a:r>
              <a:rPr lang="tr-TR" sz="2400" dirty="0" err="1"/>
              <a:t>project</a:t>
            </a:r>
            <a:r>
              <a:rPr lang="en-US" sz="2400" dirty="0"/>
              <a:t> here. A form can be edited later if no data has been entered yet.</a:t>
            </a:r>
            <a:endParaRPr lang="tr-TR" sz="2400" dirty="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1284603-A084-4DD5-A60A-A1BE4FFC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52" y="1543969"/>
            <a:ext cx="8026400" cy="386440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0888D4-80A2-4F7E-8EB1-442A770DB257}"/>
              </a:ext>
            </a:extLst>
          </p:cNvPr>
          <p:cNvSpPr/>
          <p:nvPr/>
        </p:nvSpPr>
        <p:spPr>
          <a:xfrm>
            <a:off x="9977120" y="3967825"/>
            <a:ext cx="1209040" cy="340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5B7EE-A291-4CFF-A169-E67F568BD096}"/>
              </a:ext>
            </a:extLst>
          </p:cNvPr>
          <p:cNvSpPr/>
          <p:nvPr/>
        </p:nvSpPr>
        <p:spPr>
          <a:xfrm>
            <a:off x="9977120" y="4262404"/>
            <a:ext cx="1209040" cy="340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10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5FABCB-97FC-40A9-BA1E-60E3DF18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err="1">
                <a:solidFill>
                  <a:srgbClr val="393B55"/>
                </a:solidFill>
              </a:rPr>
              <a:t>About</a:t>
            </a:r>
            <a:r>
              <a:rPr lang="tr-TR">
                <a:solidFill>
                  <a:srgbClr val="393B55"/>
                </a:solidFill>
              </a:rPr>
              <a:t>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3B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767DCA-6533-47AD-8152-01FBE2B1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464816"/>
            <a:ext cx="4004862" cy="4596406"/>
          </a:xfrm>
        </p:spPr>
        <p:txBody>
          <a:bodyPr>
            <a:normAutofit/>
          </a:bodyPr>
          <a:lstStyle/>
          <a:p>
            <a:pPr>
              <a:buClr>
                <a:srgbClr val="2388FB"/>
              </a:buClr>
            </a:pPr>
            <a:r>
              <a:rPr lang="en-US" sz="2000" dirty="0"/>
              <a:t>On this page, the project owner dynamically creates a form for other users to fill out. </a:t>
            </a:r>
            <a:endParaRPr lang="tr-TR" sz="2000" dirty="0"/>
          </a:p>
          <a:p>
            <a:pPr>
              <a:buClr>
                <a:srgbClr val="2388FB"/>
              </a:buClr>
            </a:pPr>
            <a:r>
              <a:rPr lang="en-US" sz="2000" dirty="0"/>
              <a:t>Users can specify field names and types as desired. </a:t>
            </a:r>
            <a:endParaRPr lang="tr-TR" sz="2000" dirty="0"/>
          </a:p>
          <a:p>
            <a:pPr>
              <a:buClr>
                <a:srgbClr val="2388FB"/>
              </a:buClr>
            </a:pPr>
            <a:r>
              <a:rPr lang="en-US" sz="2000" dirty="0"/>
              <a:t>Users can also update and delete fields, define default values for the fields or determine whether the field is mandatory or not.</a:t>
            </a:r>
            <a:endParaRPr lang="tr-TR" sz="2000" dirty="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2BCF6B-59E4-4A00-83D2-5A22E774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3" y="1624146"/>
            <a:ext cx="7831134" cy="369218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95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5D1F59-043F-4635-8ADD-8DDCA58A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70463A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046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60DC2-3C30-412D-95C7-67BD5A8B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1752600"/>
            <a:ext cx="3919756" cy="4140253"/>
          </a:xfrm>
        </p:spPr>
        <p:txBody>
          <a:bodyPr>
            <a:normAutofit/>
          </a:bodyPr>
          <a:lstStyle/>
          <a:p>
            <a:pPr>
              <a:buClr>
                <a:srgbClr val="FAA52B"/>
              </a:buClr>
            </a:pPr>
            <a:r>
              <a:rPr lang="en-US" sz="2200" dirty="0"/>
              <a:t>There is a list of members of the project in this tab.</a:t>
            </a:r>
            <a:endParaRPr lang="tr-TR" sz="2200" dirty="0"/>
          </a:p>
          <a:p>
            <a:pPr>
              <a:buClr>
                <a:srgbClr val="FAA52B"/>
              </a:buClr>
            </a:pPr>
            <a:r>
              <a:rPr lang="en-US" sz="2200" dirty="0"/>
              <a:t> Owner of the project can invite other registered users as "member" or as "manager" to his project.</a:t>
            </a:r>
            <a:endParaRPr lang="tr-TR" sz="2200" dirty="0"/>
          </a:p>
          <a:p>
            <a:pPr>
              <a:buClr>
                <a:srgbClr val="FAA52B"/>
              </a:buClr>
            </a:pPr>
            <a:r>
              <a:rPr lang="en-US" sz="2200" dirty="0"/>
              <a:t> He may also remove them as required.</a:t>
            </a:r>
            <a:endParaRPr lang="tr-TR" sz="2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AADB81-A070-4FE9-892C-7F149C28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64" y="1381047"/>
            <a:ext cx="7751036" cy="375925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91161-1D68-49BB-A9CF-0C8FF8BA46E7}"/>
              </a:ext>
            </a:extLst>
          </p:cNvPr>
          <p:cNvSpPr/>
          <p:nvPr/>
        </p:nvSpPr>
        <p:spPr>
          <a:xfrm>
            <a:off x="8982620" y="3129275"/>
            <a:ext cx="1004659" cy="314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A0144A-A510-4B37-8026-1FBBE7FB89BE}"/>
              </a:ext>
            </a:extLst>
          </p:cNvPr>
          <p:cNvSpPr/>
          <p:nvPr/>
        </p:nvSpPr>
        <p:spPr>
          <a:xfrm>
            <a:off x="9348380" y="3969687"/>
            <a:ext cx="1004659" cy="314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53513C-93CA-4670-AACD-3FC68618C77E}"/>
              </a:ext>
            </a:extLst>
          </p:cNvPr>
          <p:cNvSpPr/>
          <p:nvPr/>
        </p:nvSpPr>
        <p:spPr>
          <a:xfrm>
            <a:off x="7204366" y="3969687"/>
            <a:ext cx="2140966" cy="314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8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039184-017F-4911-9587-704D5891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r>
              <a:rPr lang="tr-TR" dirty="0">
                <a:solidFill>
                  <a:srgbClr val="4E3D38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E3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642BE-BAF7-4C91-98F7-5430EE13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57350"/>
            <a:ext cx="3650278" cy="4235503"/>
          </a:xfrm>
        </p:spPr>
        <p:txBody>
          <a:bodyPr>
            <a:normAutofit/>
          </a:bodyPr>
          <a:lstStyle/>
          <a:p>
            <a:pPr>
              <a:buClr>
                <a:srgbClr val="00CDFF"/>
              </a:buClr>
            </a:pPr>
            <a:r>
              <a:rPr lang="en-US" sz="2400" dirty="0"/>
              <a:t>In this tab, users fill out predefined forms.</a:t>
            </a:r>
            <a:endParaRPr lang="tr-TR" sz="2400" dirty="0"/>
          </a:p>
          <a:p>
            <a:pPr>
              <a:buClr>
                <a:srgbClr val="00CDFF"/>
              </a:buClr>
            </a:pPr>
            <a:r>
              <a:rPr lang="en-US" sz="2400" dirty="0"/>
              <a:t>Users can view filled forms, edit or delete them.</a:t>
            </a:r>
            <a:endParaRPr lang="tr-TR" sz="2400" dirty="0"/>
          </a:p>
          <a:p>
            <a:pPr>
              <a:buClr>
                <a:srgbClr val="00CDFF"/>
              </a:buClr>
            </a:pPr>
            <a:r>
              <a:rPr lang="en-US" sz="2400" dirty="0"/>
              <a:t>Forms can be downloaded in pdf format as well.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31B160C-2F2F-466F-9D3D-ED1E491F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82" y="541038"/>
            <a:ext cx="7711290" cy="375925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8075E8-13C3-445F-A38D-65DBAB4C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48" y="3133856"/>
            <a:ext cx="7154193" cy="34149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58BCE307-CB4E-400F-A261-B7F6E0F3EE5D}"/>
              </a:ext>
            </a:extLst>
          </p:cNvPr>
          <p:cNvCxnSpPr/>
          <p:nvPr/>
        </p:nvCxnSpPr>
        <p:spPr>
          <a:xfrm flipH="1">
            <a:off x="9398000" y="2540000"/>
            <a:ext cx="233680" cy="593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583EFA0-93AF-452E-B082-CA3C2DFD05EA}"/>
              </a:ext>
            </a:extLst>
          </p:cNvPr>
          <p:cNvSpPr/>
          <p:nvPr/>
        </p:nvSpPr>
        <p:spPr>
          <a:xfrm>
            <a:off x="10332720" y="5984240"/>
            <a:ext cx="1351280" cy="56456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DCB65-8E7B-431A-8AC3-D1F8DABDEB9A}"/>
              </a:ext>
            </a:extLst>
          </p:cNvPr>
          <p:cNvSpPr/>
          <p:nvPr/>
        </p:nvSpPr>
        <p:spPr>
          <a:xfrm>
            <a:off x="10266336" y="2331720"/>
            <a:ext cx="599440" cy="314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97380C-0760-4C9A-A3E2-E012C74575D3}"/>
              </a:ext>
            </a:extLst>
          </p:cNvPr>
          <p:cNvSpPr/>
          <p:nvPr/>
        </p:nvSpPr>
        <p:spPr>
          <a:xfrm>
            <a:off x="5396140" y="1747520"/>
            <a:ext cx="699859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923F70-6930-4D4E-ACCB-9D0FBFE5923E}"/>
              </a:ext>
            </a:extLst>
          </p:cNvPr>
          <p:cNvSpPr/>
          <p:nvPr/>
        </p:nvSpPr>
        <p:spPr>
          <a:xfrm>
            <a:off x="8484781" y="2336800"/>
            <a:ext cx="599440" cy="314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57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EF3045-6F4D-43DD-A576-27FDC077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err="1">
                <a:solidFill>
                  <a:srgbClr val="563F3A"/>
                </a:solidFill>
              </a:rPr>
              <a:t>About</a:t>
            </a:r>
            <a:r>
              <a:rPr lang="tr-TR">
                <a:solidFill>
                  <a:srgbClr val="563F3A"/>
                </a:solidFill>
              </a:rPr>
              <a:t>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3F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56726E-E8E0-4A36-9D51-2CD8BF97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52" y="2340596"/>
            <a:ext cx="3867844" cy="4081808"/>
          </a:xfrm>
        </p:spPr>
        <p:txBody>
          <a:bodyPr>
            <a:normAutofit/>
          </a:bodyPr>
          <a:lstStyle/>
          <a:p>
            <a:pPr>
              <a:buClr>
                <a:srgbClr val="FF2D00"/>
              </a:buClr>
            </a:pPr>
            <a:r>
              <a:rPr lang="en-US" sz="2400" dirty="0"/>
              <a:t>On this page, the user can fill in the form that was created previously.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420C04-17E1-4AAD-A328-E892A5C6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69" y="1595891"/>
            <a:ext cx="7770716" cy="32831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CA85E7-9340-418A-906C-F3107D1E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4D373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D37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25E25F-1249-4CDF-AD77-BC548665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02880"/>
            <a:ext cx="3650278" cy="4289974"/>
          </a:xfrm>
        </p:spPr>
        <p:txBody>
          <a:bodyPr>
            <a:normAutofit/>
          </a:bodyPr>
          <a:lstStyle/>
          <a:p>
            <a:pPr>
              <a:buClr>
                <a:srgbClr val="EC951E"/>
              </a:buClr>
            </a:pPr>
            <a:r>
              <a:rPr lang="en-US" sz="2200" dirty="0"/>
              <a:t>In this tab, users can send messages to other project members. </a:t>
            </a:r>
            <a:endParaRPr lang="tr-TR" sz="2200" dirty="0"/>
          </a:p>
          <a:p>
            <a:pPr>
              <a:buClr>
                <a:srgbClr val="EC951E"/>
              </a:buClr>
            </a:pPr>
            <a:r>
              <a:rPr lang="en-US" sz="2200" dirty="0"/>
              <a:t>If "send to all users" option is selected the message is sent to all members of the project or only to the manager and owner when not selected.</a:t>
            </a:r>
            <a:endParaRPr lang="tr-TR" sz="2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5E8A0F4-56D4-4B4E-9C90-788144B8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02879"/>
            <a:ext cx="7569409" cy="365224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EB77B1-D7B7-434B-807F-C90C6517E130}"/>
              </a:ext>
            </a:extLst>
          </p:cNvPr>
          <p:cNvSpPr/>
          <p:nvPr/>
        </p:nvSpPr>
        <p:spPr>
          <a:xfrm>
            <a:off x="10414000" y="3804946"/>
            <a:ext cx="690880" cy="41656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3DAA6A-161D-4B4E-A7D1-30A3BEA09B48}"/>
              </a:ext>
            </a:extLst>
          </p:cNvPr>
          <p:cNvSpPr/>
          <p:nvPr/>
        </p:nvSpPr>
        <p:spPr>
          <a:xfrm>
            <a:off x="5631896" y="3672866"/>
            <a:ext cx="1063543" cy="41656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43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DE756-6DF4-4D89-9A18-2CD0189D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6853C-8314-4956-8D52-4877387A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11154"/>
            <a:ext cx="8915400" cy="3777622"/>
          </a:xfrm>
        </p:spPr>
        <p:txBody>
          <a:bodyPr/>
          <a:lstStyle/>
          <a:p>
            <a:r>
              <a:rPr lang="tr-TR" dirty="0"/>
              <a:t>Problem Statement</a:t>
            </a:r>
          </a:p>
          <a:p>
            <a:r>
              <a:rPr lang="tr-TR" dirty="0" err="1"/>
              <a:t>Related</a:t>
            </a:r>
            <a:r>
              <a:rPr lang="tr-TR" dirty="0"/>
              <a:t> Works	</a:t>
            </a:r>
          </a:p>
          <a:p>
            <a:r>
              <a:rPr lang="tr-TR" dirty="0"/>
              <a:t>Technologies</a:t>
            </a:r>
          </a:p>
          <a:p>
            <a:r>
              <a:rPr lang="tr-TR" dirty="0" err="1"/>
              <a:t>About</a:t>
            </a:r>
            <a:r>
              <a:rPr lang="tr-TR" dirty="0"/>
              <a:t> Project</a:t>
            </a:r>
          </a:p>
          <a:p>
            <a:r>
              <a:rPr lang="tr-TR" dirty="0" err="1"/>
              <a:t>Future</a:t>
            </a:r>
            <a:r>
              <a:rPr lang="tr-TR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18141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6C8C2-304A-4F47-AB68-33F80FB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2898D1-20FE-4C6C-9BF5-46F298C3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625" y="1905000"/>
            <a:ext cx="9009987" cy="4006222"/>
          </a:xfrm>
        </p:spPr>
        <p:txBody>
          <a:bodyPr>
            <a:normAutofit/>
          </a:bodyPr>
          <a:lstStyle/>
          <a:p>
            <a:r>
              <a:rPr lang="en-US" sz="2400" dirty="0"/>
              <a:t>The data we’ll get from databases will be training data for our machine learning models. </a:t>
            </a:r>
            <a:endParaRPr lang="tr-TR" sz="2400" dirty="0"/>
          </a:p>
          <a:p>
            <a:r>
              <a:rPr lang="en-US" sz="2400" dirty="0"/>
              <a:t>We’ll train models with this training data. </a:t>
            </a:r>
            <a:endParaRPr lang="tr-TR" sz="2400" dirty="0"/>
          </a:p>
          <a:p>
            <a:r>
              <a:rPr lang="en-US" sz="2400" dirty="0"/>
              <a:t>When the training is done, all data about the patient are going to be test inputs for our machine learning models.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964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297FE-9550-45FC-82E5-404ED9C6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553"/>
          </a:xfrm>
        </p:spPr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94B64-43EF-412B-B2AB-7B513168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this proposed model, we want to help to doctors to decide which disease may patient has. </a:t>
            </a:r>
            <a:endParaRPr lang="tr-TR" sz="2400" dirty="0"/>
          </a:p>
          <a:p>
            <a:r>
              <a:rPr lang="en-US" sz="2400" dirty="0"/>
              <a:t>Therefore, we’ll make process run faster than it was and we aim to provide great convenience to medical staff.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7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770E1C-10F3-4D38-BAE1-F75D1983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Works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C9ED59-8607-42E4-A0F7-9D829A97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13" y="2044936"/>
            <a:ext cx="8915400" cy="4251098"/>
          </a:xfrm>
        </p:spPr>
        <p:txBody>
          <a:bodyPr>
            <a:normAutofit/>
          </a:bodyPr>
          <a:lstStyle/>
          <a:p>
            <a:r>
              <a:rPr lang="en-US" sz="2400" dirty="0"/>
              <a:t>Second convenience we want to do is converting our databases to graphical information to make some analysis. </a:t>
            </a:r>
            <a:endParaRPr lang="tr-TR" sz="2400" dirty="0"/>
          </a:p>
          <a:p>
            <a:r>
              <a:rPr lang="en-US" sz="2400" dirty="0"/>
              <a:t>We’ll send our graphical information to health institutions like WHO, LOSEV etc. to analyze and produce new solutions on health area.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6501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29A5EB-FFC1-4ED2-956D-42DECD12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808" y="4974454"/>
            <a:ext cx="8915400" cy="938074"/>
          </a:xfrm>
        </p:spPr>
        <p:txBody>
          <a:bodyPr>
            <a:normAutofit/>
          </a:bodyPr>
          <a:lstStyle/>
          <a:p>
            <a:r>
              <a:rPr lang="tr-TR" sz="4400" dirty="0"/>
              <a:t>THANK YOU FOR LISTENING…</a:t>
            </a:r>
          </a:p>
        </p:txBody>
      </p:sp>
    </p:spTree>
    <p:extLst>
      <p:ext uri="{BB962C8B-B14F-4D97-AF65-F5344CB8AC3E}">
        <p14:creationId xmlns:p14="http://schemas.microsoft.com/office/powerpoint/2010/main" val="24883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C3BEB-9520-424A-AF14-D9915A4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231E7-18F7-4774-BC6E-CF9AB7B3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 Hospital database system there are a lot of information recorded. </a:t>
            </a:r>
            <a:endParaRPr lang="tr-TR" sz="2400" dirty="0"/>
          </a:p>
          <a:p>
            <a:r>
              <a:rPr lang="en-US" sz="2400" dirty="0"/>
              <a:t>This information is kept in different databases. </a:t>
            </a:r>
            <a:endParaRPr lang="tr-TR" sz="2400" dirty="0"/>
          </a:p>
          <a:p>
            <a:r>
              <a:rPr lang="en-US" sz="2400" dirty="0"/>
              <a:t>We have decided to combine all data in a single database for ease of use. </a:t>
            </a:r>
            <a:endParaRPr lang="tr-TR" sz="2400" dirty="0"/>
          </a:p>
          <a:p>
            <a:r>
              <a:rPr lang="en-US" sz="2400" dirty="0"/>
              <a:t>There are different types of data and multiple entry forms are needed to enter information required for each of them. </a:t>
            </a:r>
            <a:endParaRPr lang="tr-TR" sz="2400" dirty="0"/>
          </a:p>
          <a:p>
            <a:r>
              <a:rPr lang="en-US" sz="2400" dirty="0"/>
              <a:t>As one can not predict all the fields of those forms at the beginning, we have developed an application that allow dynamic form creation as they needed in time.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2169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FF7A6E-D3A6-41C0-B32A-66C124E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E5B302-0198-43CD-943B-A30BC3C2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this application, any user can create his own form according to his/her needs anytime. </a:t>
            </a:r>
            <a:endParaRPr lang="tr-TR" sz="2400" dirty="0"/>
          </a:p>
          <a:p>
            <a:r>
              <a:rPr lang="en-US" sz="2400" dirty="0"/>
              <a:t>Then we have merged existing data in a platform to use them as a machine learning model and to prevent information to be garbage.</a:t>
            </a:r>
            <a:endParaRPr lang="tr-TR" sz="2400" dirty="0"/>
          </a:p>
          <a:p>
            <a:r>
              <a:rPr lang="en-US" sz="2400" dirty="0"/>
              <a:t>This model provides a useful resource to clinicians as it can help them to better define </a:t>
            </a:r>
            <a:r>
              <a:rPr lang="en-US" sz="2400" dirty="0" err="1"/>
              <a:t>dieases</a:t>
            </a:r>
            <a:r>
              <a:rPr lang="en-US" sz="2400" dirty="0"/>
              <a:t> easily.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2968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9F2BA-C2AB-4BC8-B6AF-D2C3BA5E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25" y="247176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 dirty="0" err="1"/>
              <a:t>Related</a:t>
            </a:r>
            <a:r>
              <a:rPr lang="tr-TR" sz="3200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32C35-10C5-4254-8947-D8A13CAD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93" y="1065320"/>
            <a:ext cx="10520039" cy="18191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Research Electronic Data Capture (</a:t>
            </a:r>
            <a:r>
              <a:rPr lang="en-US" sz="2000" b="1" dirty="0" err="1">
                <a:solidFill>
                  <a:srgbClr val="000000"/>
                </a:solidFill>
              </a:rPr>
              <a:t>REDCap</a:t>
            </a:r>
            <a:r>
              <a:rPr lang="en-US" sz="2000" dirty="0">
                <a:solidFill>
                  <a:srgbClr val="000000"/>
                </a:solidFill>
              </a:rPr>
              <a:t>) is a web-based application developed by Vanderbilt University to capture data for clinical research and create databases and projects.</a:t>
            </a:r>
            <a:endParaRPr lang="tr-TR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REDCap</a:t>
            </a:r>
            <a:r>
              <a:rPr lang="en-US" sz="2000" dirty="0">
                <a:solidFill>
                  <a:srgbClr val="000000"/>
                </a:solidFill>
              </a:rPr>
              <a:t> is a secure web application for building and managing online surveys and databases.</a:t>
            </a:r>
            <a:endParaRPr lang="tr-TR" sz="2000" dirty="0">
              <a:solidFill>
                <a:srgbClr val="000000"/>
              </a:solidFill>
            </a:endParaRPr>
          </a:p>
          <a:p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>
              <a:solidFill>
                <a:srgbClr val="00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7CB937-ACC2-4344-ADF2-712146F4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89" y="2884486"/>
            <a:ext cx="6571762" cy="3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3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800E7-0C69-4455-805B-D854A94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/>
              <a:t>Technologies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D38F7F-7B33-450E-8A8C-E0FF068E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70" y="1905000"/>
            <a:ext cx="6008530" cy="4110997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Python</a:t>
            </a:r>
            <a:endParaRPr lang="tr-TR" sz="2400" dirty="0">
              <a:solidFill>
                <a:srgbClr val="000000"/>
              </a:solidFill>
            </a:endParaRPr>
          </a:p>
          <a:p>
            <a:pPr marL="742950" lvl="2" indent="-342900"/>
            <a:r>
              <a:rPr lang="tr-TR" sz="2400" dirty="0" err="1">
                <a:solidFill>
                  <a:srgbClr val="000000"/>
                </a:solidFill>
              </a:rPr>
              <a:t>Django</a:t>
            </a:r>
            <a:r>
              <a:rPr lang="tr-TR" sz="2400" dirty="0">
                <a:solidFill>
                  <a:srgbClr val="000000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Django is a Python-based free and open-source web framework, which follows the model-template-view architectural pattern.</a:t>
            </a:r>
            <a:endParaRPr lang="tr-TR" sz="2400" dirty="0">
              <a:solidFill>
                <a:srgbClr val="000000"/>
              </a:solidFill>
            </a:endParaRPr>
          </a:p>
          <a:p>
            <a:pPr marL="742950" lvl="2" indent="-342900"/>
            <a:r>
              <a:rPr lang="tr-TR" sz="2400" dirty="0" err="1">
                <a:solidFill>
                  <a:srgbClr val="000000"/>
                </a:solidFill>
              </a:rPr>
              <a:t>ReportLab</a:t>
            </a:r>
            <a:r>
              <a:rPr lang="tr-TR" sz="2400" dirty="0">
                <a:solidFill>
                  <a:srgbClr val="000000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An Open Source Python library for generating PDFs and graphics.</a:t>
            </a:r>
            <a:endParaRPr lang="tr-TR" sz="2400" dirty="0">
              <a:solidFill>
                <a:srgbClr val="000000"/>
              </a:solidFill>
            </a:endParaRPr>
          </a:p>
          <a:p>
            <a:endParaRPr lang="tr-T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python logo&quot;">
            <a:extLst>
              <a:ext uri="{FF2B5EF4-FFF2-40B4-BE49-F238E27FC236}">
                <a16:creationId xmlns:a16="http://schemas.microsoft.com/office/drawing/2014/main" id="{3A8B788F-5213-422D-9EAA-5F6BB2FA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325" y="1752432"/>
            <a:ext cx="3927102" cy="391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6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AEC4C8-F849-44FB-B0F7-8795380E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/>
              <a:t>Technologies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54C554-2379-4944-86E6-59B86334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167" y="2080334"/>
            <a:ext cx="6022204" cy="3777622"/>
          </a:xfrm>
        </p:spPr>
        <p:txBody>
          <a:bodyPr>
            <a:normAutofit/>
          </a:bodyPr>
          <a:lstStyle/>
          <a:p>
            <a:pPr>
              <a:buClr>
                <a:srgbClr val="007ADD"/>
              </a:buClr>
            </a:pPr>
            <a:r>
              <a:rPr lang="tr-TR" sz="2600" dirty="0" err="1">
                <a:solidFill>
                  <a:srgbClr val="000000"/>
                </a:solidFill>
              </a:rPr>
              <a:t>SQLite</a:t>
            </a:r>
            <a:r>
              <a:rPr lang="tr-TR" sz="2600" dirty="0">
                <a:solidFill>
                  <a:srgbClr val="000000"/>
                </a:solidFill>
              </a:rPr>
              <a:t>: </a:t>
            </a:r>
            <a:r>
              <a:rPr lang="en-US" sz="2600" dirty="0">
                <a:solidFill>
                  <a:srgbClr val="000000"/>
                </a:solidFill>
              </a:rPr>
              <a:t>SQLite is a relational database management system contained in a C library. In contrast to many other database management systems, SQLite is not a client–server database engine.</a:t>
            </a:r>
            <a:endParaRPr lang="tr-TR" sz="2600" dirty="0">
              <a:solidFill>
                <a:srgbClr val="000000"/>
              </a:solidFill>
            </a:endParaRPr>
          </a:p>
          <a:p>
            <a:pPr>
              <a:buClr>
                <a:srgbClr val="007ADD"/>
              </a:buClr>
            </a:pPr>
            <a:endParaRPr lang="tr-TR" sz="1600" dirty="0">
              <a:solidFill>
                <a:srgbClr val="000000"/>
              </a:solidFill>
            </a:endParaRPr>
          </a:p>
        </p:txBody>
      </p:sp>
      <p:pic>
        <p:nvPicPr>
          <p:cNvPr id="2052" name="Picture 4" descr="Image result for sqlite logo&quot;">
            <a:extLst>
              <a:ext uri="{FF2B5EF4-FFF2-40B4-BE49-F238E27FC236}">
                <a16:creationId xmlns:a16="http://schemas.microsoft.com/office/drawing/2014/main" id="{16778D5C-3EDF-4CE8-8867-B39CEFF6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2330" y="2432264"/>
            <a:ext cx="3914051" cy="184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49E76-B45F-4065-8C2D-0D1730CB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/>
              <a:t>Technologies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27C018-4FA8-4971-A638-870A358E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228850"/>
            <a:ext cx="6402769" cy="3682372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Bootstrap</a:t>
            </a:r>
            <a:r>
              <a:rPr lang="tr-TR" sz="2400" dirty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</a:rPr>
              <a:t>Bootstrap is a free and open-source CSS framework directed at responsive, mobile-first front-end web development. It contains CSS- and JavaScript-based design templates for typography, forms, buttons, navigation and other interface components.</a:t>
            </a:r>
            <a:endParaRPr lang="tr-TR" sz="2400" dirty="0">
              <a:solidFill>
                <a:srgbClr val="000000"/>
              </a:solidFill>
            </a:endParaRPr>
          </a:p>
        </p:txBody>
      </p:sp>
      <p:pic>
        <p:nvPicPr>
          <p:cNvPr id="3076" name="Picture 4" descr="Image result for bootstrap&quot;">
            <a:extLst>
              <a:ext uri="{FF2B5EF4-FFF2-40B4-BE49-F238E27FC236}">
                <a16:creationId xmlns:a16="http://schemas.microsoft.com/office/drawing/2014/main" id="{38D20395-D25C-42B4-9531-64549AFCF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248"/>
          <a:stretch/>
        </p:blipFill>
        <p:spPr bwMode="auto">
          <a:xfrm>
            <a:off x="8327945" y="2524125"/>
            <a:ext cx="2272600" cy="21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7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6D2251-6AC2-4DE4-B955-C35E1FB3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00" y="446621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B55"/>
                </a:solidFill>
              </a:rPr>
              <a:t>About</a:t>
            </a:r>
            <a:r>
              <a:rPr lang="tr-TR" dirty="0">
                <a:solidFill>
                  <a:srgbClr val="393B55"/>
                </a:solidFill>
              </a:rPr>
              <a:t> Project</a:t>
            </a:r>
            <a:endParaRPr lang="tr-TR" dirty="0">
              <a:solidFill>
                <a:srgbClr val="3C406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C40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A0F7B-F58C-406E-800F-7522B0DD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905000"/>
            <a:ext cx="3896359" cy="3759253"/>
          </a:xfrm>
        </p:spPr>
        <p:txBody>
          <a:bodyPr>
            <a:normAutofit/>
          </a:bodyPr>
          <a:lstStyle/>
          <a:p>
            <a:pPr>
              <a:buClr>
                <a:srgbClr val="F3BD7C"/>
              </a:buClr>
            </a:pPr>
            <a:r>
              <a:rPr lang="en-US" sz="2400" dirty="0"/>
              <a:t>At the beginning an introductory page was designed to give some information about this web application.</a:t>
            </a:r>
            <a:endParaRPr lang="tr-TR" sz="2400" dirty="0"/>
          </a:p>
          <a:p>
            <a:pPr>
              <a:buClr>
                <a:srgbClr val="F3BD7C"/>
              </a:buClr>
            </a:pPr>
            <a:r>
              <a:rPr lang="en-US" sz="2400" dirty="0"/>
              <a:t>There are buttons for login and register.</a:t>
            </a:r>
            <a:endParaRPr lang="tr-TR" sz="2400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3F8E238-722B-4748-9C11-16CAAD3C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99" y="1905000"/>
            <a:ext cx="6953577" cy="335510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831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861</Words>
  <Application>Microsoft Office PowerPoint</Application>
  <PresentationFormat>Geniş ekran</PresentationFormat>
  <Paragraphs>79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Duman</vt:lpstr>
      <vt:lpstr>FOCUS </vt:lpstr>
      <vt:lpstr>Overview</vt:lpstr>
      <vt:lpstr>Problem Statement</vt:lpstr>
      <vt:lpstr>Problem Statement</vt:lpstr>
      <vt:lpstr>Related Works</vt:lpstr>
      <vt:lpstr>Technologies</vt:lpstr>
      <vt:lpstr>Technologies </vt:lpstr>
      <vt:lpstr>Technologies</vt:lpstr>
      <vt:lpstr>About Project</vt:lpstr>
      <vt:lpstr>About Project</vt:lpstr>
      <vt:lpstr>About Project</vt:lpstr>
      <vt:lpstr>About Project</vt:lpstr>
      <vt:lpstr>About Project</vt:lpstr>
      <vt:lpstr>About Project</vt:lpstr>
      <vt:lpstr>About Project</vt:lpstr>
      <vt:lpstr>About Project</vt:lpstr>
      <vt:lpstr>About Project </vt:lpstr>
      <vt:lpstr>About Project</vt:lpstr>
      <vt:lpstr>About Project</vt:lpstr>
      <vt:lpstr>Future Works</vt:lpstr>
      <vt:lpstr>Future Works</vt:lpstr>
      <vt:lpstr>Future Works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</dc:title>
  <dc:creator>Aslıhan Özçelik</dc:creator>
  <cp:lastModifiedBy>Aslıhan Özçelik</cp:lastModifiedBy>
  <cp:revision>5</cp:revision>
  <dcterms:created xsi:type="dcterms:W3CDTF">2020-01-31T14:49:53Z</dcterms:created>
  <dcterms:modified xsi:type="dcterms:W3CDTF">2020-02-01T06:54:04Z</dcterms:modified>
</cp:coreProperties>
</file>