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61"/>
  </p:notesMasterIdLst>
  <p:sldIdLst>
    <p:sldId id="256" r:id="rId2"/>
    <p:sldId id="296" r:id="rId3"/>
    <p:sldId id="257" r:id="rId4"/>
    <p:sldId id="258" r:id="rId5"/>
    <p:sldId id="337" r:id="rId6"/>
    <p:sldId id="272" r:id="rId7"/>
    <p:sldId id="331" r:id="rId8"/>
    <p:sldId id="273" r:id="rId9"/>
    <p:sldId id="323" r:id="rId10"/>
    <p:sldId id="322" r:id="rId11"/>
    <p:sldId id="324" r:id="rId12"/>
    <p:sldId id="325" r:id="rId13"/>
    <p:sldId id="326" r:id="rId14"/>
    <p:sldId id="327" r:id="rId15"/>
    <p:sldId id="328" r:id="rId16"/>
    <p:sldId id="329" r:id="rId17"/>
    <p:sldId id="330" r:id="rId18"/>
    <p:sldId id="332" r:id="rId19"/>
    <p:sldId id="333" r:id="rId20"/>
    <p:sldId id="334" r:id="rId21"/>
    <p:sldId id="335" r:id="rId22"/>
    <p:sldId id="260" r:id="rId23"/>
    <p:sldId id="301" r:id="rId24"/>
    <p:sldId id="299" r:id="rId25"/>
    <p:sldId id="303" r:id="rId26"/>
    <p:sldId id="300" r:id="rId27"/>
    <p:sldId id="302" r:id="rId28"/>
    <p:sldId id="304" r:id="rId29"/>
    <p:sldId id="305" r:id="rId30"/>
    <p:sldId id="306" r:id="rId31"/>
    <p:sldId id="307" r:id="rId32"/>
    <p:sldId id="263" r:id="rId33"/>
    <p:sldId id="308" r:id="rId34"/>
    <p:sldId id="309" r:id="rId35"/>
    <p:sldId id="310" r:id="rId36"/>
    <p:sldId id="261" r:id="rId37"/>
    <p:sldId id="264" r:id="rId38"/>
    <p:sldId id="293" r:id="rId39"/>
    <p:sldId id="295" r:id="rId40"/>
    <p:sldId id="266" r:id="rId41"/>
    <p:sldId id="294" r:id="rId42"/>
    <p:sldId id="291" r:id="rId43"/>
    <p:sldId id="312" r:id="rId44"/>
    <p:sldId id="313" r:id="rId45"/>
    <p:sldId id="311" r:id="rId46"/>
    <p:sldId id="287" r:id="rId47"/>
    <p:sldId id="292" r:id="rId48"/>
    <p:sldId id="262" r:id="rId49"/>
    <p:sldId id="317" r:id="rId50"/>
    <p:sldId id="314" r:id="rId51"/>
    <p:sldId id="319" r:id="rId52"/>
    <p:sldId id="320" r:id="rId53"/>
    <p:sldId id="318" r:id="rId54"/>
    <p:sldId id="315" r:id="rId55"/>
    <p:sldId id="316" r:id="rId56"/>
    <p:sldId id="288" r:id="rId57"/>
    <p:sldId id="290" r:id="rId58"/>
    <p:sldId id="289" r:id="rId59"/>
    <p:sldId id="26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78" d="100"/>
          <a:sy n="78" d="100"/>
        </p:scale>
        <p:origin x="1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4B67D-5428-4C41-878E-C0DC05DDC8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a:extLst>
              <a:ext uri="{FF2B5EF4-FFF2-40B4-BE49-F238E27FC236}">
                <a16:creationId xmlns:a16="http://schemas.microsoft.com/office/drawing/2014/main" id="{C77052DB-9BE0-4C77-96CF-F2F45BD949E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80DA1-453C-4CAC-A2D5-417EE3D301D6}" type="datetimeFigureOut">
              <a:rPr lang="tr-TR" smtClean="0"/>
              <a:t>26.11.2018</a:t>
            </a:fld>
            <a:endParaRPr lang="tr-TR"/>
          </a:p>
        </p:txBody>
      </p:sp>
      <p:sp>
        <p:nvSpPr>
          <p:cNvPr id="4" name="Slide Image Placeholder 3">
            <a:extLst>
              <a:ext uri="{FF2B5EF4-FFF2-40B4-BE49-F238E27FC236}">
                <a16:creationId xmlns:a16="http://schemas.microsoft.com/office/drawing/2014/main" id="{A33D542D-B5F5-44FE-91EB-2A5A2491925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a:extLst>
              <a:ext uri="{FF2B5EF4-FFF2-40B4-BE49-F238E27FC236}">
                <a16:creationId xmlns:a16="http://schemas.microsoft.com/office/drawing/2014/main" id="{E35D38E8-1209-4F61-98AC-41EB3D4E00D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a:extLst>
              <a:ext uri="{FF2B5EF4-FFF2-40B4-BE49-F238E27FC236}">
                <a16:creationId xmlns:a16="http://schemas.microsoft.com/office/drawing/2014/main" id="{D3D22D50-491F-4A02-8DF6-E4CD9F8BD0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a:extLst>
              <a:ext uri="{FF2B5EF4-FFF2-40B4-BE49-F238E27FC236}">
                <a16:creationId xmlns:a16="http://schemas.microsoft.com/office/drawing/2014/main" id="{5BC38C70-4D7C-481E-BFF5-B32CE18B23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9EA09-1292-48D4-AAFA-FDDF0586D308}"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16306558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00872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EA2EC2-B9E1-4438-87C0-860868ECD10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236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61589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EA2EC2-B9E1-4438-87C0-860868ECD10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383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86537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1882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164557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32692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00D61-0743-464E-80A7-711AF6DA8A9F}" type="datetimeFigureOut">
              <a:rPr lang="tr-TR" smtClean="0"/>
              <a:t>26.11.2018</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518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45593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00D61-0743-464E-80A7-711AF6DA8A9F}" type="datetimeFigureOut">
              <a:rPr lang="tr-TR" smtClean="0"/>
              <a:t>26.11.2018</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19462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00D61-0743-464E-80A7-711AF6DA8A9F}" type="datetimeFigureOut">
              <a:rPr lang="tr-TR" smtClean="0"/>
              <a:t>26.11.2018</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88058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00D61-0743-464E-80A7-711AF6DA8A9F}" type="datetimeFigureOut">
              <a:rPr lang="tr-TR" smtClean="0"/>
              <a:t>26.11.2018</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22781997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36114266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900D61-0743-464E-80A7-711AF6DA8A9F}" type="datetimeFigureOut">
              <a:rPr lang="tr-TR" smtClean="0"/>
              <a:t>26.11.2018</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EA2EC2-B9E1-4438-87C0-860868ECD100}" type="slidenum">
              <a:rPr lang="tr-TR" smtClean="0"/>
              <a:t>‹#›</a:t>
            </a:fld>
            <a:endParaRPr lang="tr-TR"/>
          </a:p>
        </p:txBody>
      </p:sp>
    </p:spTree>
    <p:extLst>
      <p:ext uri="{BB962C8B-B14F-4D97-AF65-F5344CB8AC3E}">
        <p14:creationId xmlns:p14="http://schemas.microsoft.com/office/powerpoint/2010/main" val="401003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900D61-0743-464E-80A7-711AF6DA8A9F}" type="datetimeFigureOut">
              <a:rPr lang="tr-TR" smtClean="0"/>
              <a:t>26.11.2018</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EA2EC2-B9E1-4438-87C0-860868ECD100}" type="slidenum">
              <a:rPr lang="tr-TR" smtClean="0"/>
              <a:t>‹#›</a:t>
            </a:fld>
            <a:endParaRPr lang="tr-TR"/>
          </a:p>
        </p:txBody>
      </p:sp>
    </p:spTree>
    <p:extLst>
      <p:ext uri="{BB962C8B-B14F-4D97-AF65-F5344CB8AC3E}">
        <p14:creationId xmlns:p14="http://schemas.microsoft.com/office/powerpoint/2010/main" val="2997558321"/>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wikizeroo.net/index.php?q=aHR0cHM6Ly9lbi53aWtpcGVkaWEub3JnL3dpa2kvQ0lFXzE5MzFfY29sb3Jfc3BhY2UjVHJpc3RpbXVsdXNfdmFsdWVz"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wikizeroo.net/index.php?q=aHR0cHM6Ly9lbi53aWtpcGVkaWEub3JnL3dpa2kvQ01ZS19jb2xvcl9tb2RlbA" TargetMode="External"/><Relationship Id="rId2" Type="http://schemas.openxmlformats.org/officeDocument/2006/relationships/hyperlink" Target="http://www.wikizeroo.net/index.php?q=aHR0cHM6Ly9lbi53aWtpcGVkaWEub3JnL3dpa2kvUkdCX2NvbG9yX21vZGVs" TargetMode="Externa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www.wikizeroo.net/index.php?q=aHR0cHM6Ly9lbi53aWtpcGVkaWEub3JnL3dpa2kvVmlzaWJsZV9zcGVjdHJ1bQ"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2337516" y="901884"/>
            <a:ext cx="9448800" cy="1825096"/>
          </a:xfrm>
        </p:spPr>
        <p:txBody>
          <a:bodyPr/>
          <a:lstStyle/>
          <a:p>
            <a:r>
              <a:rPr lang="tr-TR" dirty="0"/>
              <a:t>COLOR SPACES</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504941" y="3788121"/>
            <a:ext cx="9448800" cy="685800"/>
          </a:xfrm>
        </p:spPr>
        <p:txBody>
          <a:bodyPr>
            <a:normAutofit/>
          </a:bodyPr>
          <a:lstStyle/>
          <a:p>
            <a:r>
              <a:rPr lang="tr-TR" dirty="0"/>
              <a:t>Prepared by:   Yusuf KUVVETLİ 2015556002</a:t>
            </a:r>
            <a:br>
              <a:rPr lang="tr-TR" dirty="0"/>
            </a:br>
            <a:r>
              <a:rPr lang="tr-TR" dirty="0"/>
              <a:t>		       Metin YORĞUN 2015556070</a:t>
            </a:r>
          </a:p>
        </p:txBody>
      </p:sp>
    </p:spTree>
    <p:extLst>
      <p:ext uri="{BB962C8B-B14F-4D97-AF65-F5344CB8AC3E}">
        <p14:creationId xmlns:p14="http://schemas.microsoft.com/office/powerpoint/2010/main" val="28662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790700"/>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748954" y="2083606"/>
            <a:ext cx="8915399" cy="1126283"/>
          </a:xfrm>
        </p:spPr>
        <p:txBody>
          <a:bodyPr/>
          <a:lstStyle/>
          <a:p>
            <a:r>
              <a:rPr lang="tr-TR" dirty="0"/>
              <a:t>☆</a:t>
            </a:r>
            <a:r>
              <a:rPr lang="en-US" dirty="0">
                <a:solidFill>
                  <a:schemeClr val="tx1"/>
                </a:solidFill>
              </a:rPr>
              <a:t>Tristimulus values determined based on the color matching functions</a:t>
            </a:r>
            <a:r>
              <a:rPr lang="tr-TR" dirty="0">
                <a:solidFill>
                  <a:schemeClr val="tx1"/>
                </a:solidFill>
              </a:rPr>
              <a:t>:X’(</a:t>
            </a:r>
            <a:r>
              <a:rPr lang="el-GR" dirty="0">
                <a:solidFill>
                  <a:schemeClr val="tx1"/>
                </a:solidFill>
              </a:rPr>
              <a:t>λ</a:t>
            </a:r>
            <a:r>
              <a:rPr lang="tr-TR" dirty="0">
                <a:solidFill>
                  <a:schemeClr val="tx1"/>
                </a:solidFill>
              </a:rPr>
              <a:t>),Y’(</a:t>
            </a:r>
            <a:r>
              <a:rPr lang="el-GR" dirty="0">
                <a:solidFill>
                  <a:schemeClr val="tx1"/>
                </a:solidFill>
              </a:rPr>
              <a:t>λ</a:t>
            </a:r>
            <a:r>
              <a:rPr lang="tr-TR" dirty="0">
                <a:solidFill>
                  <a:schemeClr val="tx1"/>
                </a:solidFill>
              </a:rPr>
              <a:t>) and Z’(</a:t>
            </a:r>
            <a:r>
              <a:rPr lang="el-GR" dirty="0">
                <a:solidFill>
                  <a:schemeClr val="tx1"/>
                </a:solidFill>
              </a:rPr>
              <a:t>λ</a:t>
            </a:r>
            <a:r>
              <a:rPr lang="tr-TR" dirty="0">
                <a:solidFill>
                  <a:schemeClr val="tx1"/>
                </a:solidFill>
              </a:rPr>
              <a:t>);</a:t>
            </a:r>
            <a:r>
              <a:rPr lang="en-US" dirty="0">
                <a:solidFill>
                  <a:schemeClr val="tx1"/>
                </a:solidFill>
              </a:rPr>
              <a:t>also referred to as 2° XYZ tristimulus values</a:t>
            </a:r>
            <a:r>
              <a:rPr lang="tr-TR" dirty="0">
                <a:solidFill>
                  <a:schemeClr val="tx1"/>
                </a:solidFill>
              </a:rPr>
              <a:t>.</a:t>
            </a:r>
          </a:p>
        </p:txBody>
      </p:sp>
      <p:pic>
        <p:nvPicPr>
          <p:cNvPr id="5" name="Picture 4">
            <a:extLst>
              <a:ext uri="{FF2B5EF4-FFF2-40B4-BE49-F238E27FC236}">
                <a16:creationId xmlns:a16="http://schemas.microsoft.com/office/drawing/2014/main" id="{4B68A4C3-03D9-42AE-B840-E5FF205BF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3209890"/>
            <a:ext cx="3632200" cy="2435102"/>
          </a:xfrm>
          <a:prstGeom prst="rect">
            <a:avLst/>
          </a:prstGeom>
        </p:spPr>
      </p:pic>
      <p:sp>
        <p:nvSpPr>
          <p:cNvPr id="6" name="TextBox 5">
            <a:extLst>
              <a:ext uri="{FF2B5EF4-FFF2-40B4-BE49-F238E27FC236}">
                <a16:creationId xmlns:a16="http://schemas.microsoft.com/office/drawing/2014/main" id="{975D2362-2115-46A6-AB00-712628941AE0}"/>
              </a:ext>
            </a:extLst>
          </p:cNvPr>
          <p:cNvSpPr txBox="1"/>
          <p:nvPr/>
        </p:nvSpPr>
        <p:spPr>
          <a:xfrm>
            <a:off x="6576541" y="3059668"/>
            <a:ext cx="5463059" cy="2585323"/>
          </a:xfrm>
          <a:prstGeom prst="rect">
            <a:avLst/>
          </a:prstGeom>
          <a:noFill/>
        </p:spPr>
        <p:txBody>
          <a:bodyPr wrap="square" rtlCol="0">
            <a:spAutoFit/>
          </a:bodyPr>
          <a:lstStyle/>
          <a:p>
            <a:r>
              <a:rPr lang="tr-TR" dirty="0"/>
              <a:t>Where;</a:t>
            </a:r>
          </a:p>
          <a:p>
            <a:endParaRPr lang="tr-TR" dirty="0"/>
          </a:p>
          <a:p>
            <a:r>
              <a:rPr lang="en-US" dirty="0"/>
              <a:t>S(λ): Relative spectral power distribution of the illuminant</a:t>
            </a:r>
            <a:r>
              <a:rPr lang="tr-TR" dirty="0"/>
              <a:t>.</a:t>
            </a:r>
          </a:p>
          <a:p>
            <a:endParaRPr lang="tr-TR" dirty="0"/>
          </a:p>
          <a:p>
            <a:r>
              <a:rPr lang="tr-TR" dirty="0"/>
              <a:t>X’(</a:t>
            </a:r>
            <a:r>
              <a:rPr lang="el-GR" dirty="0"/>
              <a:t>λ</a:t>
            </a:r>
            <a:r>
              <a:rPr lang="tr-TR" dirty="0"/>
              <a:t>),Y’(</a:t>
            </a:r>
            <a:r>
              <a:rPr lang="el-GR" dirty="0"/>
              <a:t>λ</a:t>
            </a:r>
            <a:r>
              <a:rPr lang="tr-TR" dirty="0"/>
              <a:t>),Z’(</a:t>
            </a:r>
            <a:r>
              <a:rPr lang="el-GR" dirty="0"/>
              <a:t>λ</a:t>
            </a:r>
            <a:r>
              <a:rPr lang="tr-TR" dirty="0"/>
              <a:t>):</a:t>
            </a:r>
            <a:r>
              <a:rPr lang="en-US" dirty="0"/>
              <a:t>Color-matching functions for CIE 2° Standard Observer (1931)</a:t>
            </a:r>
            <a:r>
              <a:rPr lang="tr-TR" dirty="0"/>
              <a:t>.</a:t>
            </a:r>
          </a:p>
          <a:p>
            <a:endParaRPr lang="tr-TR" dirty="0"/>
          </a:p>
          <a:p>
            <a:r>
              <a:rPr lang="tr-TR" dirty="0"/>
              <a:t>R(</a:t>
            </a:r>
            <a:r>
              <a:rPr lang="el-GR" dirty="0"/>
              <a:t>λ): </a:t>
            </a:r>
            <a:r>
              <a:rPr lang="tr-TR" dirty="0"/>
              <a:t>Spectral reflectance of specimen</a:t>
            </a:r>
          </a:p>
        </p:txBody>
      </p:sp>
    </p:spTree>
    <p:extLst>
      <p:ext uri="{BB962C8B-B14F-4D97-AF65-F5344CB8AC3E}">
        <p14:creationId xmlns:p14="http://schemas.microsoft.com/office/powerpoint/2010/main" val="34502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383956"/>
          </a:xfrm>
        </p:spPr>
        <p:txBody>
          <a:bodyPr/>
          <a:lstStyle/>
          <a:p>
            <a:pPr algn="ctr"/>
            <a:r>
              <a:rPr lang="tr-TR" dirty="0"/>
              <a:t>CIE 1931 XYZ</a:t>
            </a:r>
          </a:p>
        </p:txBody>
      </p:sp>
      <p:sp>
        <p:nvSpPr>
          <p:cNvPr id="7" name="Subtitle 6">
            <a:extLst>
              <a:ext uri="{FF2B5EF4-FFF2-40B4-BE49-F238E27FC236}">
                <a16:creationId xmlns:a16="http://schemas.microsoft.com/office/drawing/2014/main" id="{F6176922-9F63-4F05-83B9-9A9E586B933C}"/>
              </a:ext>
            </a:extLst>
          </p:cNvPr>
          <p:cNvSpPr>
            <a:spLocks noGrp="1"/>
          </p:cNvSpPr>
          <p:nvPr>
            <p:ph type="subTitle" idx="1"/>
          </p:nvPr>
        </p:nvSpPr>
        <p:spPr>
          <a:xfrm>
            <a:off x="3276601" y="4777379"/>
            <a:ext cx="8915399" cy="1126283"/>
          </a:xfrm>
        </p:spPr>
        <p:txBody>
          <a:bodyPr/>
          <a:lstStyle/>
          <a:p>
            <a:r>
              <a:rPr lang="tr-TR" dirty="0"/>
              <a:t>*</a:t>
            </a:r>
            <a:r>
              <a:rPr lang="en-US" dirty="0"/>
              <a:t>The CIE standard observer color matching functions.</a:t>
            </a:r>
            <a:endParaRPr lang="tr-TR" dirty="0"/>
          </a:p>
        </p:txBody>
      </p:sp>
      <p:pic>
        <p:nvPicPr>
          <p:cNvPr id="9" name="Picture 8">
            <a:extLst>
              <a:ext uri="{FF2B5EF4-FFF2-40B4-BE49-F238E27FC236}">
                <a16:creationId xmlns:a16="http://schemas.microsoft.com/office/drawing/2014/main" id="{804538D3-5734-4C02-9B91-73625A17F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496" y="1721966"/>
            <a:ext cx="5040656" cy="3055413"/>
          </a:xfrm>
          <a:prstGeom prst="rect">
            <a:avLst/>
          </a:prstGeom>
        </p:spPr>
      </p:pic>
    </p:spTree>
    <p:extLst>
      <p:ext uri="{BB962C8B-B14F-4D97-AF65-F5344CB8AC3E}">
        <p14:creationId xmlns:p14="http://schemas.microsoft.com/office/powerpoint/2010/main" val="66448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596794"/>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934306" y="1843930"/>
            <a:ext cx="8915399" cy="2023735"/>
          </a:xfrm>
        </p:spPr>
        <p:txBody>
          <a:bodyPr>
            <a:normAutofit/>
          </a:bodyPr>
          <a:lstStyle/>
          <a:p>
            <a:r>
              <a:rPr lang="tr-TR" dirty="0"/>
              <a:t>☆ </a:t>
            </a:r>
            <a:r>
              <a:rPr lang="en-US" dirty="0"/>
              <a:t>The reflective and transmissive cases are very similar to the emissive case, with a few differences. The spectral radiance </a:t>
            </a:r>
            <a:r>
              <a:rPr lang="en-US" i="1" dirty="0" err="1"/>
              <a:t>L</a:t>
            </a:r>
            <a:r>
              <a:rPr lang="en-US" baseline="-25000" dirty="0" err="1"/>
              <a:t>e,Ω,λ</a:t>
            </a:r>
            <a:r>
              <a:rPr lang="en-US" dirty="0"/>
              <a:t> is replaced by the spectral reflectance (or transmittance) </a:t>
            </a:r>
            <a:r>
              <a:rPr lang="en-US" i="1" dirty="0"/>
              <a:t>S(λ)</a:t>
            </a:r>
            <a:r>
              <a:rPr lang="en-US" dirty="0"/>
              <a:t> of the object being measured, multiplied by the spectral power distribution of the illuminant </a:t>
            </a:r>
            <a:r>
              <a:rPr lang="en-US" i="1" dirty="0"/>
              <a:t>I(λ)</a:t>
            </a:r>
            <a:r>
              <a:rPr lang="en-US" dirty="0"/>
              <a:t>.</a:t>
            </a:r>
            <a:endParaRPr lang="tr-TR" dirty="0">
              <a:solidFill>
                <a:schemeClr val="tx1"/>
              </a:solidFill>
            </a:endParaRPr>
          </a:p>
        </p:txBody>
      </p:sp>
      <p:sp>
        <p:nvSpPr>
          <p:cNvPr id="4" name="AutoShape 2" descr="{\displaystyle Z={\frac {K}{N}}\int _{\lambda }S(\lambda )\,I(\lambda )\,{\overline {z}}(\lambda )\,d\lambda ,}">
            <a:extLst>
              <a:ext uri="{FF2B5EF4-FFF2-40B4-BE49-F238E27FC236}">
                <a16:creationId xmlns:a16="http://schemas.microsoft.com/office/drawing/2014/main" id="{EAE87CFC-13B9-4457-B04B-EDCC4178553F}"/>
              </a:ext>
            </a:extLst>
          </p:cNvPr>
          <p:cNvSpPr>
            <a:spLocks noChangeAspect="1" noChangeArrowheads="1"/>
          </p:cNvSpPr>
          <p:nvPr/>
        </p:nvSpPr>
        <p:spPr bwMode="auto">
          <a:xfrm>
            <a:off x="5943600" y="3225114"/>
            <a:ext cx="304800" cy="8896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9" name="AutoShape 4" descr="{\displaystyle Y={\frac {K}{N}}\int _{\lambda }S(\lambda )\,I(\lambda )\,{\overline {y}}(\lambda )\,d\lambda ,}">
            <a:extLst>
              <a:ext uri="{FF2B5EF4-FFF2-40B4-BE49-F238E27FC236}">
                <a16:creationId xmlns:a16="http://schemas.microsoft.com/office/drawing/2014/main" id="{DED3D23B-7DAA-4E0A-96A5-84FB4487F4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 name="Picture 9">
            <a:extLst>
              <a:ext uri="{FF2B5EF4-FFF2-40B4-BE49-F238E27FC236}">
                <a16:creationId xmlns:a16="http://schemas.microsoft.com/office/drawing/2014/main" id="{F7AC9004-5BD4-4CC8-8039-D4B2175FC9E7}"/>
              </a:ext>
            </a:extLst>
          </p:cNvPr>
          <p:cNvPicPr>
            <a:picLocks noChangeAspect="1"/>
          </p:cNvPicPr>
          <p:nvPr/>
        </p:nvPicPr>
        <p:blipFill>
          <a:blip r:embed="rId2"/>
          <a:stretch>
            <a:fillRect/>
          </a:stretch>
        </p:blipFill>
        <p:spPr>
          <a:xfrm>
            <a:off x="3486149" y="3450941"/>
            <a:ext cx="3960855" cy="2772599"/>
          </a:xfrm>
          <a:prstGeom prst="rect">
            <a:avLst/>
          </a:prstGeom>
        </p:spPr>
      </p:pic>
      <p:sp>
        <p:nvSpPr>
          <p:cNvPr id="15" name="TextBox 14">
            <a:extLst>
              <a:ext uri="{FF2B5EF4-FFF2-40B4-BE49-F238E27FC236}">
                <a16:creationId xmlns:a16="http://schemas.microsoft.com/office/drawing/2014/main" id="{15E2C2AD-AD38-4D8F-8CFA-2B66D38B94BB}"/>
              </a:ext>
            </a:extLst>
          </p:cNvPr>
          <p:cNvSpPr txBox="1"/>
          <p:nvPr/>
        </p:nvSpPr>
        <p:spPr>
          <a:xfrm>
            <a:off x="7537425" y="3930134"/>
            <a:ext cx="2904034" cy="461665"/>
          </a:xfrm>
          <a:prstGeom prst="rect">
            <a:avLst/>
          </a:prstGeom>
          <a:noFill/>
        </p:spPr>
        <p:txBody>
          <a:bodyPr wrap="square" rtlCol="0">
            <a:spAutoFit/>
          </a:bodyPr>
          <a:lstStyle/>
          <a:p>
            <a:r>
              <a:rPr lang="tr-TR" sz="2400" b="1" i="1" dirty="0"/>
              <a:t>*</a:t>
            </a:r>
            <a:r>
              <a:rPr lang="en-US" sz="2400" b="1" i="1" dirty="0"/>
              <a:t>λ</a:t>
            </a:r>
            <a:r>
              <a:rPr lang="el-GR" sz="2400" b="1" i="1" dirty="0"/>
              <a:t> </a:t>
            </a:r>
            <a:r>
              <a:rPr lang="tr-TR" sz="2400" b="1" i="1" dirty="0"/>
              <a:t>€[380,780]*</a:t>
            </a:r>
            <a:endParaRPr lang="tr-TR" sz="2400" b="1" dirty="0"/>
          </a:p>
        </p:txBody>
      </p:sp>
    </p:spTree>
    <p:extLst>
      <p:ext uri="{BB962C8B-B14F-4D97-AF65-F5344CB8AC3E}">
        <p14:creationId xmlns:p14="http://schemas.microsoft.com/office/powerpoint/2010/main" val="202719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556950"/>
          </a:xfrm>
        </p:spPr>
        <p:txBody>
          <a:bodyPr/>
          <a:lstStyle/>
          <a:p>
            <a:pPr algn="ctr"/>
            <a:r>
              <a:rPr lang="tr-TR" dirty="0"/>
              <a:t>CIE 1931 XYZ</a:t>
            </a:r>
          </a:p>
        </p:txBody>
      </p:sp>
      <p:sp>
        <p:nvSpPr>
          <p:cNvPr id="6" name="TextBox 5">
            <a:extLst>
              <a:ext uri="{FF2B5EF4-FFF2-40B4-BE49-F238E27FC236}">
                <a16:creationId xmlns:a16="http://schemas.microsoft.com/office/drawing/2014/main" id="{975D2362-2115-46A6-AB00-712628941AE0}"/>
              </a:ext>
            </a:extLst>
          </p:cNvPr>
          <p:cNvSpPr txBox="1"/>
          <p:nvPr/>
        </p:nvSpPr>
        <p:spPr>
          <a:xfrm>
            <a:off x="1692877" y="1790701"/>
            <a:ext cx="6118088" cy="3693319"/>
          </a:xfrm>
          <a:prstGeom prst="rect">
            <a:avLst/>
          </a:prstGeom>
          <a:noFill/>
        </p:spPr>
        <p:txBody>
          <a:bodyPr wrap="square" rtlCol="0">
            <a:spAutoFit/>
          </a:bodyPr>
          <a:lstStyle/>
          <a:p>
            <a:r>
              <a:rPr lang="tr-TR" dirty="0"/>
              <a:t>☆ </a:t>
            </a:r>
            <a:r>
              <a:rPr lang="en-US" dirty="0"/>
              <a:t>The CIE system characterizes colors</a:t>
            </a:r>
            <a:r>
              <a:rPr lang="tr-TR" dirty="0"/>
              <a:t> </a:t>
            </a:r>
            <a:r>
              <a:rPr lang="en-US" dirty="0"/>
              <a:t>by a luminance parameter Y and two color coordinates x and y which specify the point on the chromaticity diagram. </a:t>
            </a:r>
            <a:endParaRPr lang="tr-TR" dirty="0"/>
          </a:p>
          <a:p>
            <a:endParaRPr lang="tr-TR" dirty="0"/>
          </a:p>
          <a:p>
            <a:r>
              <a:rPr lang="tr-TR" dirty="0"/>
              <a:t>☆ </a:t>
            </a:r>
            <a:r>
              <a:rPr lang="en-US" dirty="0"/>
              <a:t>This system offers more precision in color measurement than do</a:t>
            </a:r>
            <a:r>
              <a:rPr lang="tr-TR" dirty="0"/>
              <a:t> </a:t>
            </a:r>
            <a:r>
              <a:rPr lang="en-US" dirty="0"/>
              <a:t>the </a:t>
            </a:r>
            <a:r>
              <a:rPr lang="en-US" b="1" dirty="0"/>
              <a:t>Munsel</a:t>
            </a:r>
            <a:r>
              <a:rPr lang="en-US" dirty="0"/>
              <a:t>l and </a:t>
            </a:r>
            <a:r>
              <a:rPr lang="en-US" b="1" dirty="0"/>
              <a:t>Ostwald</a:t>
            </a:r>
            <a:r>
              <a:rPr lang="en-US" dirty="0"/>
              <a:t> systems</a:t>
            </a:r>
            <a:r>
              <a:rPr lang="tr-TR" dirty="0"/>
              <a:t>.</a:t>
            </a:r>
          </a:p>
          <a:p>
            <a:endParaRPr lang="tr-TR" dirty="0"/>
          </a:p>
          <a:p>
            <a:r>
              <a:rPr lang="tr-TR" dirty="0"/>
              <a:t>☆ Because p</a:t>
            </a:r>
            <a:r>
              <a:rPr lang="en-US" dirty="0" err="1"/>
              <a:t>arameter</a:t>
            </a:r>
            <a:r>
              <a:rPr lang="tr-TR" dirty="0"/>
              <a:t>s</a:t>
            </a:r>
            <a:r>
              <a:rPr lang="en-US" dirty="0"/>
              <a:t> are based on the spectral power distribution (</a:t>
            </a:r>
            <a:r>
              <a:rPr lang="en-US" b="1" dirty="0"/>
              <a:t>SPD</a:t>
            </a:r>
            <a:r>
              <a:rPr lang="en-US" dirty="0"/>
              <a:t>) of the light emitted from a colored object and are factored by sensitivity curves which have been measured for the human eye.</a:t>
            </a:r>
            <a:endParaRPr lang="tr-TR" dirty="0"/>
          </a:p>
        </p:txBody>
      </p:sp>
      <p:pic>
        <p:nvPicPr>
          <p:cNvPr id="7" name="Picture 6">
            <a:extLst>
              <a:ext uri="{FF2B5EF4-FFF2-40B4-BE49-F238E27FC236}">
                <a16:creationId xmlns:a16="http://schemas.microsoft.com/office/drawing/2014/main" id="{3FA255D4-383D-4F7D-96FE-C7D2C8EE1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965" y="1654777"/>
            <a:ext cx="4140733" cy="4300151"/>
          </a:xfrm>
          <a:prstGeom prst="rect">
            <a:avLst/>
          </a:prstGeom>
        </p:spPr>
      </p:pic>
    </p:spTree>
    <p:extLst>
      <p:ext uri="{BB962C8B-B14F-4D97-AF65-F5344CB8AC3E}">
        <p14:creationId xmlns:p14="http://schemas.microsoft.com/office/powerpoint/2010/main" val="20148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10793154" cy="4255410"/>
          </a:xfrm>
        </p:spPr>
        <p:txBody>
          <a:bodyPr>
            <a:normAutofit/>
          </a:bodyPr>
          <a:lstStyle/>
          <a:p>
            <a:r>
              <a:rPr lang="tr-TR" dirty="0"/>
              <a:t>☆ </a:t>
            </a:r>
            <a:r>
              <a:rPr lang="en-US" dirty="0"/>
              <a:t>The chromaticity of a color is then specified by the two derived parameters </a:t>
            </a:r>
            <a:r>
              <a:rPr lang="en-US" i="1" dirty="0"/>
              <a:t>x</a:t>
            </a:r>
            <a:r>
              <a:rPr lang="en-US" dirty="0"/>
              <a:t> and </a:t>
            </a:r>
            <a:r>
              <a:rPr lang="en-US" i="1" dirty="0"/>
              <a:t>y</a:t>
            </a:r>
            <a:r>
              <a:rPr lang="en-US" dirty="0"/>
              <a:t>, two of the three normalized values being functions of all three </a:t>
            </a:r>
            <a:r>
              <a:rPr lang="en-US" dirty="0">
                <a:hlinkClick r:id="rId2"/>
              </a:rPr>
              <a:t>tristimulus values</a:t>
            </a:r>
            <a:r>
              <a:rPr lang="en-US" dirty="0"/>
              <a:t> </a:t>
            </a:r>
            <a:r>
              <a:rPr lang="en-US" i="1" dirty="0"/>
              <a:t>X</a:t>
            </a:r>
            <a:r>
              <a:rPr lang="en-US" dirty="0"/>
              <a:t>, </a:t>
            </a:r>
            <a:r>
              <a:rPr lang="en-US" i="1" dirty="0"/>
              <a:t>Y</a:t>
            </a:r>
            <a:r>
              <a:rPr lang="en-US" dirty="0"/>
              <a:t>, and </a:t>
            </a:r>
            <a:r>
              <a:rPr lang="en-US" i="1" dirty="0"/>
              <a:t>Z</a:t>
            </a:r>
            <a:r>
              <a:rPr lang="en-US" dirty="0"/>
              <a:t>:</a:t>
            </a:r>
            <a:endParaRPr lang="tr-TR" dirty="0"/>
          </a:p>
          <a:p>
            <a:endParaRPr lang="tr-TR" dirty="0">
              <a:solidFill>
                <a:schemeClr val="tx1"/>
              </a:solidFill>
            </a:endParaRPr>
          </a:p>
          <a:p>
            <a:endParaRPr lang="tr-TR" dirty="0">
              <a:solidFill>
                <a:schemeClr val="tx1"/>
              </a:solidFill>
            </a:endParaRPr>
          </a:p>
          <a:p>
            <a:endParaRPr lang="tr-TR" dirty="0">
              <a:solidFill>
                <a:schemeClr val="tx1"/>
              </a:solidFill>
            </a:endParaRPr>
          </a:p>
          <a:p>
            <a:endParaRPr lang="tr-TR" dirty="0">
              <a:solidFill>
                <a:schemeClr val="tx1"/>
              </a:solidFill>
            </a:endParaRPr>
          </a:p>
          <a:p>
            <a:r>
              <a:rPr lang="tr-TR" dirty="0"/>
              <a:t>☆ </a:t>
            </a:r>
            <a:r>
              <a:rPr lang="en-US" dirty="0"/>
              <a:t>The </a:t>
            </a:r>
            <a:r>
              <a:rPr lang="en-US" i="1" dirty="0"/>
              <a:t>X</a:t>
            </a:r>
            <a:r>
              <a:rPr lang="en-US" dirty="0"/>
              <a:t> and </a:t>
            </a:r>
            <a:r>
              <a:rPr lang="en-US" i="1" dirty="0"/>
              <a:t>Z</a:t>
            </a:r>
            <a:r>
              <a:rPr lang="en-US" dirty="0"/>
              <a:t> tristimulus values can be calculated back from the chromaticity values </a:t>
            </a:r>
            <a:r>
              <a:rPr lang="en-US" i="1" dirty="0"/>
              <a:t>x</a:t>
            </a:r>
            <a:r>
              <a:rPr lang="en-US" dirty="0"/>
              <a:t> and </a:t>
            </a:r>
            <a:r>
              <a:rPr lang="en-US" i="1" dirty="0"/>
              <a:t>y</a:t>
            </a:r>
            <a:r>
              <a:rPr lang="en-US" dirty="0"/>
              <a:t> and the </a:t>
            </a:r>
            <a:r>
              <a:rPr lang="en-US" i="1" dirty="0"/>
              <a:t>Y</a:t>
            </a:r>
            <a:r>
              <a:rPr lang="en-US" dirty="0"/>
              <a:t> tristimulus value:</a:t>
            </a:r>
            <a:endParaRPr lang="tr-TR" dirty="0">
              <a:solidFill>
                <a:schemeClr val="tx1"/>
              </a:solidFill>
            </a:endParaRPr>
          </a:p>
        </p:txBody>
      </p:sp>
      <p:pic>
        <p:nvPicPr>
          <p:cNvPr id="4" name="Picture 3">
            <a:extLst>
              <a:ext uri="{FF2B5EF4-FFF2-40B4-BE49-F238E27FC236}">
                <a16:creationId xmlns:a16="http://schemas.microsoft.com/office/drawing/2014/main" id="{EDBCC103-2E96-4D69-9DD2-A88628327458}"/>
              </a:ext>
            </a:extLst>
          </p:cNvPr>
          <p:cNvPicPr>
            <a:picLocks noChangeAspect="1"/>
          </p:cNvPicPr>
          <p:nvPr/>
        </p:nvPicPr>
        <p:blipFill>
          <a:blip r:embed="rId3"/>
          <a:stretch>
            <a:fillRect/>
          </a:stretch>
        </p:blipFill>
        <p:spPr>
          <a:xfrm>
            <a:off x="4806716" y="2075935"/>
            <a:ext cx="2792039" cy="1353065"/>
          </a:xfrm>
          <a:prstGeom prst="rect">
            <a:avLst/>
          </a:prstGeom>
        </p:spPr>
      </p:pic>
      <p:pic>
        <p:nvPicPr>
          <p:cNvPr id="7" name="Picture 6">
            <a:extLst>
              <a:ext uri="{FF2B5EF4-FFF2-40B4-BE49-F238E27FC236}">
                <a16:creationId xmlns:a16="http://schemas.microsoft.com/office/drawing/2014/main" id="{24D02701-AFD8-490D-873B-79BAA1AC4E63}"/>
              </a:ext>
            </a:extLst>
          </p:cNvPr>
          <p:cNvPicPr>
            <a:picLocks noChangeAspect="1"/>
          </p:cNvPicPr>
          <p:nvPr/>
        </p:nvPicPr>
        <p:blipFill>
          <a:blip r:embed="rId4"/>
          <a:stretch>
            <a:fillRect/>
          </a:stretch>
        </p:blipFill>
        <p:spPr>
          <a:xfrm>
            <a:off x="4806716" y="4368113"/>
            <a:ext cx="2111324" cy="1243657"/>
          </a:xfrm>
          <a:prstGeom prst="rect">
            <a:avLst/>
          </a:prstGeom>
        </p:spPr>
      </p:pic>
    </p:spTree>
    <p:extLst>
      <p:ext uri="{BB962C8B-B14F-4D97-AF65-F5344CB8AC3E}">
        <p14:creationId xmlns:p14="http://schemas.microsoft.com/office/powerpoint/2010/main" val="195266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10793154" cy="5148932"/>
          </a:xfrm>
        </p:spPr>
        <p:txBody>
          <a:bodyPr>
            <a:normAutofit/>
          </a:bodyPr>
          <a:lstStyle/>
          <a:p>
            <a:r>
              <a:rPr lang="tr-TR" dirty="0"/>
              <a:t>☆ </a:t>
            </a:r>
            <a:r>
              <a:rPr lang="en-US" dirty="0"/>
              <a:t>When two or more colors are additively mixed, the x and y chromaticity coordinates of the resulting color (</a:t>
            </a:r>
            <a:r>
              <a:rPr lang="en-US" dirty="0" err="1"/>
              <a:t>x</a:t>
            </a:r>
            <a:r>
              <a:rPr lang="en-US" baseline="-25000" dirty="0" err="1"/>
              <a:t>mix</a:t>
            </a:r>
            <a:r>
              <a:rPr lang="en-US" dirty="0" err="1"/>
              <a:t>,y</a:t>
            </a:r>
            <a:r>
              <a:rPr lang="en-US" baseline="-25000" dirty="0" err="1"/>
              <a:t>mix</a:t>
            </a:r>
            <a:r>
              <a:rPr lang="en-US" dirty="0"/>
              <a:t>) may be calculated from the </a:t>
            </a:r>
            <a:r>
              <a:rPr lang="en-US" dirty="0" err="1"/>
              <a:t>chromaticities</a:t>
            </a:r>
            <a:r>
              <a:rPr lang="en-US" dirty="0"/>
              <a:t> of the mixture components (x</a:t>
            </a:r>
            <a:r>
              <a:rPr lang="en-US" baseline="-25000" dirty="0"/>
              <a:t>1</a:t>
            </a:r>
            <a:r>
              <a:rPr lang="en-US" dirty="0"/>
              <a:t>,y</a:t>
            </a:r>
            <a:r>
              <a:rPr lang="en-US" baseline="-25000" dirty="0"/>
              <a:t>1</a:t>
            </a:r>
            <a:r>
              <a:rPr lang="en-US" dirty="0"/>
              <a:t>; x</a:t>
            </a:r>
            <a:r>
              <a:rPr lang="en-US" baseline="-25000" dirty="0"/>
              <a:t>2</a:t>
            </a:r>
            <a:r>
              <a:rPr lang="en-US" dirty="0"/>
              <a:t>,y</a:t>
            </a:r>
            <a:r>
              <a:rPr lang="en-US" baseline="-25000" dirty="0"/>
              <a:t>2</a:t>
            </a:r>
            <a:r>
              <a:rPr lang="en-US" dirty="0"/>
              <a:t>; …; </a:t>
            </a:r>
            <a:r>
              <a:rPr lang="en-US" dirty="0" err="1"/>
              <a:t>x</a:t>
            </a:r>
            <a:r>
              <a:rPr lang="en-US" baseline="-25000" dirty="0" err="1"/>
              <a:t>n</a:t>
            </a:r>
            <a:r>
              <a:rPr lang="en-US" dirty="0" err="1"/>
              <a:t>,y</a:t>
            </a:r>
            <a:r>
              <a:rPr lang="en-US" baseline="-25000" dirty="0" err="1"/>
              <a:t>n</a:t>
            </a:r>
            <a:r>
              <a:rPr lang="en-US" dirty="0"/>
              <a:t>) and their corresponding </a:t>
            </a:r>
            <a:r>
              <a:rPr lang="en-US" dirty="0" err="1"/>
              <a:t>luminances</a:t>
            </a:r>
            <a:r>
              <a:rPr lang="en-US" dirty="0"/>
              <a:t> (L</a:t>
            </a:r>
            <a:r>
              <a:rPr lang="en-US" baseline="-25000" dirty="0"/>
              <a:t>1</a:t>
            </a:r>
            <a:r>
              <a:rPr lang="en-US" dirty="0"/>
              <a:t>, L</a:t>
            </a:r>
            <a:r>
              <a:rPr lang="en-US" baseline="-25000" dirty="0"/>
              <a:t>2</a:t>
            </a:r>
            <a:r>
              <a:rPr lang="en-US" dirty="0"/>
              <a:t>, …, L</a:t>
            </a:r>
            <a:r>
              <a:rPr lang="en-US" baseline="-25000" dirty="0"/>
              <a:t>n</a:t>
            </a:r>
            <a:r>
              <a:rPr lang="en-US" dirty="0"/>
              <a:t>) with the following formulas:</a:t>
            </a:r>
            <a:endParaRPr lang="tr-TR" dirty="0">
              <a:solidFill>
                <a:schemeClr val="tx1"/>
              </a:solidFill>
            </a:endParaRPr>
          </a:p>
          <a:p>
            <a:endParaRPr lang="tr-TR" dirty="0">
              <a:solidFill>
                <a:schemeClr val="tx1"/>
              </a:solidFill>
            </a:endParaRPr>
          </a:p>
          <a:p>
            <a:endParaRPr lang="tr-TR" dirty="0">
              <a:solidFill>
                <a:schemeClr val="tx1"/>
              </a:solidFill>
            </a:endParaRPr>
          </a:p>
          <a:p>
            <a:endParaRPr lang="tr-TR" dirty="0">
              <a:solidFill>
                <a:schemeClr val="tx1"/>
              </a:solidFill>
            </a:endParaRPr>
          </a:p>
          <a:p>
            <a:endParaRPr lang="tr-TR" dirty="0">
              <a:solidFill>
                <a:schemeClr val="tx1"/>
              </a:solidFill>
            </a:endParaRPr>
          </a:p>
          <a:p>
            <a:r>
              <a:rPr lang="tr-TR" dirty="0"/>
              <a:t>☆ W</a:t>
            </a:r>
            <a:r>
              <a:rPr lang="en-US" dirty="0"/>
              <a:t>hen two colors are mixed, the resulting color </a:t>
            </a:r>
            <a:r>
              <a:rPr lang="en-US" dirty="0" err="1"/>
              <a:t>x</a:t>
            </a:r>
            <a:r>
              <a:rPr lang="en-US" baseline="-25000" dirty="0" err="1"/>
              <a:t>mix</a:t>
            </a:r>
            <a:r>
              <a:rPr lang="en-US" dirty="0" err="1"/>
              <a:t>,y</a:t>
            </a:r>
            <a:r>
              <a:rPr lang="en-US" baseline="-25000" dirty="0" err="1"/>
              <a:t>mix</a:t>
            </a:r>
            <a:r>
              <a:rPr lang="en-US" dirty="0"/>
              <a:t> will lie on the straight line segment that connects these colors on the CIE </a:t>
            </a:r>
            <a:r>
              <a:rPr lang="en-US" dirty="0" err="1"/>
              <a:t>xy</a:t>
            </a:r>
            <a:r>
              <a:rPr lang="en-US" dirty="0"/>
              <a:t> chromaticity diagram. To calculate the mixing ratio of the component colors x</a:t>
            </a:r>
            <a:r>
              <a:rPr lang="en-US" baseline="-25000" dirty="0"/>
              <a:t>1</a:t>
            </a:r>
            <a:r>
              <a:rPr lang="en-US" dirty="0"/>
              <a:t>,y</a:t>
            </a:r>
            <a:r>
              <a:rPr lang="en-US" baseline="-25000" dirty="0"/>
              <a:t>1</a:t>
            </a:r>
            <a:r>
              <a:rPr lang="en-US" dirty="0"/>
              <a:t> and x</a:t>
            </a:r>
            <a:r>
              <a:rPr lang="en-US" baseline="-25000" dirty="0"/>
              <a:t>2</a:t>
            </a:r>
            <a:r>
              <a:rPr lang="en-US" dirty="0"/>
              <a:t>,y</a:t>
            </a:r>
            <a:r>
              <a:rPr lang="en-US" baseline="-25000" dirty="0"/>
              <a:t>2</a:t>
            </a:r>
            <a:r>
              <a:rPr lang="en-US" dirty="0"/>
              <a:t> that results in a certain </a:t>
            </a:r>
            <a:r>
              <a:rPr lang="en-US" dirty="0" err="1"/>
              <a:t>x</a:t>
            </a:r>
            <a:r>
              <a:rPr lang="en-US" baseline="-25000" dirty="0" err="1"/>
              <a:t>mix</a:t>
            </a:r>
            <a:r>
              <a:rPr lang="en-US" dirty="0" err="1"/>
              <a:t>,y</a:t>
            </a:r>
            <a:r>
              <a:rPr lang="en-US" baseline="-25000" dirty="0" err="1"/>
              <a:t>mix</a:t>
            </a:r>
            <a:r>
              <a:rPr lang="en-US" dirty="0"/>
              <a:t> on this line segment, one can use the formula</a:t>
            </a:r>
            <a:endParaRPr lang="tr-TR" dirty="0">
              <a:solidFill>
                <a:schemeClr val="tx1"/>
              </a:solidFill>
            </a:endParaRPr>
          </a:p>
          <a:p>
            <a:endParaRPr lang="tr-TR" dirty="0">
              <a:solidFill>
                <a:schemeClr val="tx1"/>
              </a:solidFill>
            </a:endParaRPr>
          </a:p>
        </p:txBody>
      </p:sp>
      <p:pic>
        <p:nvPicPr>
          <p:cNvPr id="5" name="Picture 4">
            <a:extLst>
              <a:ext uri="{FF2B5EF4-FFF2-40B4-BE49-F238E27FC236}">
                <a16:creationId xmlns:a16="http://schemas.microsoft.com/office/drawing/2014/main" id="{A4608B3D-104E-4A01-AC7D-CED2A7D2438C}"/>
              </a:ext>
            </a:extLst>
          </p:cNvPr>
          <p:cNvPicPr>
            <a:picLocks noChangeAspect="1"/>
          </p:cNvPicPr>
          <p:nvPr/>
        </p:nvPicPr>
        <p:blipFill>
          <a:blip r:embed="rId2"/>
          <a:stretch>
            <a:fillRect/>
          </a:stretch>
        </p:blipFill>
        <p:spPr>
          <a:xfrm>
            <a:off x="2911817" y="2489887"/>
            <a:ext cx="7800343" cy="1464275"/>
          </a:xfrm>
          <a:prstGeom prst="rect">
            <a:avLst/>
          </a:prstGeom>
        </p:spPr>
      </p:pic>
      <p:pic>
        <p:nvPicPr>
          <p:cNvPr id="6" name="Picture 5">
            <a:extLst>
              <a:ext uri="{FF2B5EF4-FFF2-40B4-BE49-F238E27FC236}">
                <a16:creationId xmlns:a16="http://schemas.microsoft.com/office/drawing/2014/main" id="{2B543E46-AF9B-4B41-A6C7-DF8776AD1248}"/>
              </a:ext>
            </a:extLst>
          </p:cNvPr>
          <p:cNvPicPr>
            <a:picLocks noChangeAspect="1"/>
          </p:cNvPicPr>
          <p:nvPr/>
        </p:nvPicPr>
        <p:blipFill>
          <a:blip r:embed="rId3"/>
          <a:stretch>
            <a:fillRect/>
          </a:stretch>
        </p:blipFill>
        <p:spPr>
          <a:xfrm>
            <a:off x="4222406" y="5237617"/>
            <a:ext cx="5429597" cy="1212610"/>
          </a:xfrm>
          <a:prstGeom prst="rect">
            <a:avLst/>
          </a:prstGeom>
        </p:spPr>
      </p:pic>
    </p:spTree>
    <p:extLst>
      <p:ext uri="{BB962C8B-B14F-4D97-AF65-F5344CB8AC3E}">
        <p14:creationId xmlns:p14="http://schemas.microsoft.com/office/powerpoint/2010/main" val="273215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Transformation Of RGB/CIE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10793154" cy="4255410"/>
          </a:xfrm>
        </p:spPr>
        <p:txBody>
          <a:bodyPr>
            <a:normAutofit/>
          </a:bodyPr>
          <a:lstStyle/>
          <a:p>
            <a:r>
              <a:rPr lang="tr-TR" dirty="0">
                <a:solidFill>
                  <a:schemeClr val="tx1"/>
                </a:solidFill>
              </a:rPr>
              <a:t>RGB to CIE 1931 XYZ:</a:t>
            </a:r>
          </a:p>
          <a:p>
            <a:endParaRPr lang="tr-TR" dirty="0">
              <a:solidFill>
                <a:schemeClr val="tx1"/>
              </a:solidFill>
            </a:endParaRPr>
          </a:p>
          <a:p>
            <a:endParaRPr lang="tr-TR" dirty="0">
              <a:solidFill>
                <a:schemeClr val="tx1"/>
              </a:solidFill>
            </a:endParaRPr>
          </a:p>
          <a:p>
            <a:endParaRPr lang="tr-TR" dirty="0">
              <a:solidFill>
                <a:schemeClr val="tx1"/>
              </a:solidFill>
            </a:endParaRPr>
          </a:p>
          <a:p>
            <a:endParaRPr lang="tr-TR" dirty="0">
              <a:solidFill>
                <a:schemeClr val="tx1"/>
              </a:solidFill>
            </a:endParaRPr>
          </a:p>
          <a:p>
            <a:r>
              <a:rPr lang="tr-TR" dirty="0">
                <a:solidFill>
                  <a:schemeClr val="tx1"/>
                </a:solidFill>
              </a:rPr>
              <a:t>CIE 1931 XYZ to RGB:</a:t>
            </a:r>
          </a:p>
        </p:txBody>
      </p:sp>
      <p:pic>
        <p:nvPicPr>
          <p:cNvPr id="5" name="Picture 4">
            <a:extLst>
              <a:ext uri="{FF2B5EF4-FFF2-40B4-BE49-F238E27FC236}">
                <a16:creationId xmlns:a16="http://schemas.microsoft.com/office/drawing/2014/main" id="{3E21C42B-C05C-44D7-AE61-5F0F64AB6031}"/>
              </a:ext>
            </a:extLst>
          </p:cNvPr>
          <p:cNvPicPr>
            <a:picLocks noChangeAspect="1"/>
          </p:cNvPicPr>
          <p:nvPr/>
        </p:nvPicPr>
        <p:blipFill>
          <a:blip r:embed="rId2"/>
          <a:stretch>
            <a:fillRect/>
          </a:stretch>
        </p:blipFill>
        <p:spPr>
          <a:xfrm>
            <a:off x="3824545" y="1876940"/>
            <a:ext cx="6692641" cy="1261676"/>
          </a:xfrm>
          <a:prstGeom prst="rect">
            <a:avLst/>
          </a:prstGeom>
        </p:spPr>
      </p:pic>
      <p:pic>
        <p:nvPicPr>
          <p:cNvPr id="6" name="Picture 5">
            <a:extLst>
              <a:ext uri="{FF2B5EF4-FFF2-40B4-BE49-F238E27FC236}">
                <a16:creationId xmlns:a16="http://schemas.microsoft.com/office/drawing/2014/main" id="{19469974-B201-4A39-AA66-03F2FABE3508}"/>
              </a:ext>
            </a:extLst>
          </p:cNvPr>
          <p:cNvPicPr>
            <a:picLocks noChangeAspect="1"/>
          </p:cNvPicPr>
          <p:nvPr/>
        </p:nvPicPr>
        <p:blipFill>
          <a:blip r:embed="rId3"/>
          <a:stretch>
            <a:fillRect/>
          </a:stretch>
        </p:blipFill>
        <p:spPr>
          <a:xfrm>
            <a:off x="4180831" y="3933323"/>
            <a:ext cx="4448175" cy="828675"/>
          </a:xfrm>
          <a:prstGeom prst="rect">
            <a:avLst/>
          </a:prstGeom>
        </p:spPr>
      </p:pic>
    </p:spTree>
    <p:extLst>
      <p:ext uri="{BB962C8B-B14F-4D97-AF65-F5344CB8AC3E}">
        <p14:creationId xmlns:p14="http://schemas.microsoft.com/office/powerpoint/2010/main" val="412442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CIELAB</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761311" y="1696711"/>
            <a:ext cx="7246765" cy="4951224"/>
          </a:xfrm>
        </p:spPr>
        <p:txBody>
          <a:bodyPr>
            <a:normAutofit/>
          </a:bodyPr>
          <a:lstStyle/>
          <a:p>
            <a:r>
              <a:rPr lang="tr-TR" dirty="0"/>
              <a:t>☆ </a:t>
            </a:r>
            <a:r>
              <a:rPr lang="en-US" dirty="0"/>
              <a:t>CIE L*a*b* is a color </a:t>
            </a:r>
            <a:r>
              <a:rPr lang="en-US" dirty="0" err="1"/>
              <a:t>model+space</a:t>
            </a:r>
            <a:r>
              <a:rPr lang="en-US" dirty="0"/>
              <a:t> combo in which L is brightness and a and b are chrominance components</a:t>
            </a:r>
            <a:r>
              <a:rPr lang="tr-TR" dirty="0"/>
              <a:t>.</a:t>
            </a:r>
          </a:p>
          <a:p>
            <a:endParaRPr lang="tr-TR" dirty="0"/>
          </a:p>
          <a:p>
            <a:r>
              <a:rPr lang="tr-TR" dirty="0"/>
              <a:t>☆ C</a:t>
            </a:r>
            <a:r>
              <a:rPr lang="en-US" dirty="0" err="1"/>
              <a:t>olor</a:t>
            </a:r>
            <a:r>
              <a:rPr lang="en-US" dirty="0"/>
              <a:t> values are far more than the human gamut. </a:t>
            </a:r>
            <a:endParaRPr lang="tr-TR" dirty="0"/>
          </a:p>
          <a:p>
            <a:endParaRPr lang="tr-TR" dirty="0"/>
          </a:p>
          <a:p>
            <a:r>
              <a:rPr lang="tr-TR" dirty="0"/>
              <a:t>☆ </a:t>
            </a:r>
            <a:r>
              <a:rPr lang="en-US" dirty="0"/>
              <a:t>This color space, also called Lab color space, also has imaginary colors that cannot be reproduced in the physical world</a:t>
            </a:r>
            <a:endParaRPr lang="tr-TR" dirty="0"/>
          </a:p>
          <a:p>
            <a:endParaRPr lang="tr-TR" dirty="0"/>
          </a:p>
          <a:p>
            <a:r>
              <a:rPr lang="tr-TR" dirty="0"/>
              <a:t>☆ L</a:t>
            </a:r>
            <a:r>
              <a:rPr lang="en-US" dirty="0"/>
              <a:t>ab is neither RGB or CMYK, but a totally different color model</a:t>
            </a:r>
            <a:r>
              <a:rPr lang="tr-TR" dirty="0"/>
              <a:t>.</a:t>
            </a:r>
          </a:p>
          <a:p>
            <a:endParaRPr lang="tr-TR" dirty="0"/>
          </a:p>
          <a:p>
            <a:r>
              <a:rPr lang="tr-TR" dirty="0"/>
              <a:t>☆ </a:t>
            </a:r>
            <a:r>
              <a:rPr lang="en-US" dirty="0"/>
              <a:t>It is has a gamut that is greater than human vision.</a:t>
            </a:r>
            <a:endParaRPr lang="tr-TR" dirty="0">
              <a:solidFill>
                <a:schemeClr val="tx1"/>
              </a:solidFill>
            </a:endParaRPr>
          </a:p>
        </p:txBody>
      </p:sp>
      <p:pic>
        <p:nvPicPr>
          <p:cNvPr id="6" name="Picture 5">
            <a:extLst>
              <a:ext uri="{FF2B5EF4-FFF2-40B4-BE49-F238E27FC236}">
                <a16:creationId xmlns:a16="http://schemas.microsoft.com/office/drawing/2014/main" id="{39EF1C0F-B6FB-4A72-AE06-7040A0AE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980" y="1959401"/>
            <a:ext cx="3322715" cy="3201888"/>
          </a:xfrm>
          <a:prstGeom prst="rect">
            <a:avLst/>
          </a:prstGeom>
        </p:spPr>
      </p:pic>
    </p:spTree>
    <p:extLst>
      <p:ext uri="{BB962C8B-B14F-4D97-AF65-F5344CB8AC3E}">
        <p14:creationId xmlns:p14="http://schemas.microsoft.com/office/powerpoint/2010/main" val="34874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CIELAB</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4"/>
            <a:ext cx="5368537" cy="4963581"/>
          </a:xfrm>
        </p:spPr>
        <p:txBody>
          <a:bodyPr>
            <a:normAutofit/>
          </a:bodyPr>
          <a:lstStyle/>
          <a:p>
            <a:r>
              <a:rPr lang="tr-TR" dirty="0"/>
              <a:t>☆ </a:t>
            </a:r>
            <a:r>
              <a:rPr lang="en-US" dirty="0"/>
              <a:t>The unique goal of the L*a*b* model is to be ‘device-independent’. </a:t>
            </a:r>
            <a:endParaRPr lang="tr-TR" dirty="0"/>
          </a:p>
          <a:p>
            <a:endParaRPr lang="tr-TR" dirty="0"/>
          </a:p>
          <a:p>
            <a:r>
              <a:rPr lang="tr-TR" dirty="0"/>
              <a:t>☆ </a:t>
            </a:r>
            <a:r>
              <a:rPr lang="en-US" dirty="0"/>
              <a:t>The colors should not be dependent on the device they are displayed on.</a:t>
            </a:r>
            <a:endParaRPr lang="tr-TR" dirty="0"/>
          </a:p>
          <a:p>
            <a:endParaRPr lang="tr-TR" dirty="0"/>
          </a:p>
          <a:p>
            <a:r>
              <a:rPr lang="tr-TR" dirty="0"/>
              <a:t>☆</a:t>
            </a:r>
            <a:r>
              <a:rPr lang="en-US" dirty="0"/>
              <a:t> It is a purely theoretical color space that is used sometimes as an absolute standard to compare all other color spaces.</a:t>
            </a:r>
            <a:endParaRPr lang="tr-TR" dirty="0"/>
          </a:p>
          <a:p>
            <a:endParaRPr lang="tr-TR" dirty="0"/>
          </a:p>
          <a:p>
            <a:r>
              <a:rPr lang="tr-TR" dirty="0"/>
              <a:t>☆ </a:t>
            </a:r>
            <a:r>
              <a:rPr lang="en-US" i="1" dirty="0"/>
              <a:t>Lab</a:t>
            </a:r>
            <a:r>
              <a:rPr lang="en-US" dirty="0"/>
              <a:t> space is larger than the gamut</a:t>
            </a:r>
            <a:r>
              <a:rPr lang="tr-TR" dirty="0"/>
              <a:t> </a:t>
            </a:r>
            <a:r>
              <a:rPr lang="en-US" dirty="0"/>
              <a:t>of computer displays and printers</a:t>
            </a:r>
            <a:r>
              <a:rPr lang="tr-TR" dirty="0"/>
              <a:t>.</a:t>
            </a:r>
          </a:p>
          <a:p>
            <a:endParaRPr lang="tr-TR" dirty="0">
              <a:solidFill>
                <a:schemeClr val="tx1"/>
              </a:solidFill>
            </a:endParaRPr>
          </a:p>
        </p:txBody>
      </p:sp>
      <p:pic>
        <p:nvPicPr>
          <p:cNvPr id="6" name="Picture 5">
            <a:extLst>
              <a:ext uri="{FF2B5EF4-FFF2-40B4-BE49-F238E27FC236}">
                <a16:creationId xmlns:a16="http://schemas.microsoft.com/office/drawing/2014/main" id="{33DBD6F2-B7A2-4979-A500-C56491257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418" y="1301294"/>
            <a:ext cx="4469284" cy="3424881"/>
          </a:xfrm>
          <a:prstGeom prst="rect">
            <a:avLst/>
          </a:prstGeom>
        </p:spPr>
      </p:pic>
    </p:spTree>
    <p:extLst>
      <p:ext uri="{BB962C8B-B14F-4D97-AF65-F5344CB8AC3E}">
        <p14:creationId xmlns:p14="http://schemas.microsoft.com/office/powerpoint/2010/main" val="23816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Transformation of CIELAB/RGB/XYZ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10793154" cy="4255410"/>
          </a:xfrm>
        </p:spPr>
        <p:txBody>
          <a:bodyPr>
            <a:normAutofit/>
          </a:bodyPr>
          <a:lstStyle/>
          <a:p>
            <a:r>
              <a:rPr lang="en-US" dirty="0"/>
              <a:t>There are no simple formulas for conversion between </a:t>
            </a:r>
            <a:r>
              <a:rPr lang="en-US" dirty="0">
                <a:hlinkClick r:id="rId2" tooltip="RGB color model"/>
              </a:rPr>
              <a:t>RGB</a:t>
            </a:r>
            <a:r>
              <a:rPr lang="en-US" dirty="0"/>
              <a:t> or </a:t>
            </a:r>
            <a:r>
              <a:rPr lang="en-US" dirty="0">
                <a:hlinkClick r:id="rId3" tooltip="CMYK color model"/>
              </a:rPr>
              <a:t>CMYK</a:t>
            </a:r>
            <a:r>
              <a:rPr lang="en-US" dirty="0"/>
              <a:t> values and </a:t>
            </a:r>
            <a:r>
              <a:rPr lang="en-US" i="1" dirty="0"/>
              <a:t>L*a*b*</a:t>
            </a:r>
            <a:r>
              <a:rPr lang="en-US" dirty="0"/>
              <a:t>, because the RGB and CMYK color models are device-dependent</a:t>
            </a:r>
            <a:endParaRPr lang="tr-TR" dirty="0">
              <a:solidFill>
                <a:schemeClr val="tx1"/>
              </a:solidFill>
            </a:endParaRPr>
          </a:p>
          <a:p>
            <a:endParaRPr lang="tr-TR" dirty="0">
              <a:solidFill>
                <a:schemeClr val="tx1"/>
              </a:solidFill>
            </a:endParaRPr>
          </a:p>
          <a:p>
            <a:endParaRPr lang="tr-TR" dirty="0">
              <a:solidFill>
                <a:schemeClr val="tx1"/>
              </a:solidFill>
            </a:endParaRPr>
          </a:p>
        </p:txBody>
      </p:sp>
      <p:pic>
        <p:nvPicPr>
          <p:cNvPr id="5" name="Picture 4">
            <a:extLst>
              <a:ext uri="{FF2B5EF4-FFF2-40B4-BE49-F238E27FC236}">
                <a16:creationId xmlns:a16="http://schemas.microsoft.com/office/drawing/2014/main" id="{6F9D5102-60F5-46C5-B6CA-0679232A27FD}"/>
              </a:ext>
            </a:extLst>
          </p:cNvPr>
          <p:cNvPicPr>
            <a:picLocks noChangeAspect="1"/>
          </p:cNvPicPr>
          <p:nvPr/>
        </p:nvPicPr>
        <p:blipFill>
          <a:blip r:embed="rId4"/>
          <a:stretch>
            <a:fillRect/>
          </a:stretch>
        </p:blipFill>
        <p:spPr>
          <a:xfrm>
            <a:off x="1778858" y="2014537"/>
            <a:ext cx="2628900" cy="2828925"/>
          </a:xfrm>
          <a:prstGeom prst="rect">
            <a:avLst/>
          </a:prstGeom>
        </p:spPr>
      </p:pic>
      <p:pic>
        <p:nvPicPr>
          <p:cNvPr id="6" name="Picture 5">
            <a:extLst>
              <a:ext uri="{FF2B5EF4-FFF2-40B4-BE49-F238E27FC236}">
                <a16:creationId xmlns:a16="http://schemas.microsoft.com/office/drawing/2014/main" id="{40161406-6671-4CDA-8212-D56C5A9FDD35}"/>
              </a:ext>
            </a:extLst>
          </p:cNvPr>
          <p:cNvPicPr>
            <a:picLocks noChangeAspect="1"/>
          </p:cNvPicPr>
          <p:nvPr/>
        </p:nvPicPr>
        <p:blipFill>
          <a:blip r:embed="rId5"/>
          <a:stretch>
            <a:fillRect/>
          </a:stretch>
        </p:blipFill>
        <p:spPr>
          <a:xfrm>
            <a:off x="4933521" y="2014537"/>
            <a:ext cx="6440271" cy="2674466"/>
          </a:xfrm>
          <a:prstGeom prst="rect">
            <a:avLst/>
          </a:prstGeom>
        </p:spPr>
      </p:pic>
      <p:pic>
        <p:nvPicPr>
          <p:cNvPr id="8" name="Picture 7">
            <a:extLst>
              <a:ext uri="{FF2B5EF4-FFF2-40B4-BE49-F238E27FC236}">
                <a16:creationId xmlns:a16="http://schemas.microsoft.com/office/drawing/2014/main" id="{C4834D23-D74B-4424-B04A-5D13FA92510A}"/>
              </a:ext>
            </a:extLst>
          </p:cNvPr>
          <p:cNvPicPr>
            <a:picLocks noChangeAspect="1"/>
          </p:cNvPicPr>
          <p:nvPr/>
        </p:nvPicPr>
        <p:blipFill>
          <a:blip r:embed="rId6"/>
          <a:stretch>
            <a:fillRect/>
          </a:stretch>
        </p:blipFill>
        <p:spPr>
          <a:xfrm>
            <a:off x="2273643" y="4843463"/>
            <a:ext cx="8563233" cy="2033464"/>
          </a:xfrm>
          <a:prstGeom prst="rect">
            <a:avLst/>
          </a:prstGeom>
        </p:spPr>
      </p:pic>
    </p:spTree>
    <p:extLst>
      <p:ext uri="{BB962C8B-B14F-4D97-AF65-F5344CB8AC3E}">
        <p14:creationId xmlns:p14="http://schemas.microsoft.com/office/powerpoint/2010/main" val="49240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291B1A-EC92-4FA1-ADA8-71827AEDD2CB}"/>
              </a:ext>
            </a:extLst>
          </p:cNvPr>
          <p:cNvSpPr>
            <a:spLocks noGrp="1"/>
          </p:cNvSpPr>
          <p:nvPr>
            <p:ph type="ctrTitle"/>
          </p:nvPr>
        </p:nvSpPr>
        <p:spPr>
          <a:xfrm>
            <a:off x="0" y="0"/>
            <a:ext cx="12192000" cy="1380865"/>
          </a:xfrm>
        </p:spPr>
        <p:txBody>
          <a:bodyPr>
            <a:normAutofit/>
          </a:bodyPr>
          <a:lstStyle/>
          <a:p>
            <a:pPr algn="ctr"/>
            <a:r>
              <a:rPr lang="tr-TR" dirty="0"/>
              <a:t>WHAT İS COLOR?</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421026" y="1966729"/>
            <a:ext cx="10626811" cy="3510406"/>
          </a:xfrm>
        </p:spPr>
        <p:txBody>
          <a:bodyPr>
            <a:noAutofit/>
          </a:bodyPr>
          <a:lstStyle/>
          <a:p>
            <a:r>
              <a:rPr lang="tr-TR" sz="2400" dirty="0"/>
              <a:t>☆ </a:t>
            </a:r>
            <a:r>
              <a:rPr lang="en-US" sz="2400" dirty="0"/>
              <a:t>Color is the aspect of things that is caused by differing qualities of light being reflected or emitted by them.</a:t>
            </a:r>
            <a:endParaRPr lang="tr-TR" sz="2400" dirty="0"/>
          </a:p>
          <a:p>
            <a:endParaRPr lang="tr-TR" sz="2400" dirty="0"/>
          </a:p>
          <a:p>
            <a:r>
              <a:rPr lang="tr-TR" sz="2400" dirty="0"/>
              <a:t>☆ A color can be pure,have a lightness/darkness and have a intensity.</a:t>
            </a:r>
          </a:p>
        </p:txBody>
      </p:sp>
    </p:spTree>
    <p:extLst>
      <p:ext uri="{BB962C8B-B14F-4D97-AF65-F5344CB8AC3E}">
        <p14:creationId xmlns:p14="http://schemas.microsoft.com/office/powerpoint/2010/main" val="301208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CIELUV</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6567143" cy="5383710"/>
          </a:xfrm>
        </p:spPr>
        <p:txBody>
          <a:bodyPr>
            <a:normAutofit/>
          </a:bodyPr>
          <a:lstStyle/>
          <a:p>
            <a:r>
              <a:rPr lang="tr-TR" dirty="0"/>
              <a:t>☆ </a:t>
            </a:r>
            <a:r>
              <a:rPr lang="en-US" dirty="0"/>
              <a:t>This is based on CIE Y</a:t>
            </a:r>
            <a:r>
              <a:rPr lang="tr-TR" dirty="0"/>
              <a:t>UV</a:t>
            </a:r>
            <a:r>
              <a:rPr lang="en-US" dirty="0"/>
              <a:t> (1976) and is a further attempt to </a:t>
            </a:r>
            <a:r>
              <a:rPr lang="en-US" dirty="0" err="1"/>
              <a:t>linearise</a:t>
            </a:r>
            <a:r>
              <a:rPr lang="en-US" dirty="0"/>
              <a:t> the perceptibility</a:t>
            </a:r>
            <a:br>
              <a:rPr lang="en-US" dirty="0"/>
            </a:br>
            <a:r>
              <a:rPr lang="en-US" dirty="0"/>
              <a:t>of unit vector color differences. </a:t>
            </a:r>
            <a:endParaRPr lang="tr-TR" dirty="0"/>
          </a:p>
          <a:p>
            <a:endParaRPr lang="tr-TR" dirty="0"/>
          </a:p>
          <a:p>
            <a:r>
              <a:rPr lang="tr-TR" dirty="0"/>
              <a:t>☆ </a:t>
            </a:r>
            <a:r>
              <a:rPr lang="en-US" dirty="0"/>
              <a:t>It is a non-linear color space, but the conversions are</a:t>
            </a:r>
            <a:br>
              <a:rPr lang="en-US" dirty="0"/>
            </a:br>
            <a:r>
              <a:rPr lang="en-US" dirty="0"/>
              <a:t>reversible.</a:t>
            </a:r>
            <a:endParaRPr lang="tr-TR" dirty="0"/>
          </a:p>
          <a:p>
            <a:endParaRPr lang="tr-TR" dirty="0"/>
          </a:p>
          <a:p>
            <a:r>
              <a:rPr lang="tr-TR" dirty="0"/>
              <a:t>☆ </a:t>
            </a:r>
            <a:r>
              <a:rPr lang="en-US" dirty="0"/>
              <a:t>Coloring information is centered on the color of the white point of the system,</a:t>
            </a:r>
            <a:br>
              <a:rPr lang="en-US" dirty="0"/>
            </a:br>
            <a:r>
              <a:rPr lang="en-US" dirty="0"/>
              <a:t>subscript n, (D65 in most TV systems). </a:t>
            </a:r>
            <a:endParaRPr lang="tr-TR" dirty="0"/>
          </a:p>
          <a:p>
            <a:endParaRPr lang="tr-TR" dirty="0"/>
          </a:p>
          <a:p>
            <a:r>
              <a:rPr lang="tr-TR" dirty="0"/>
              <a:t>☆ </a:t>
            </a:r>
            <a:r>
              <a:rPr lang="en-US" dirty="0"/>
              <a:t>The non-linear relationship for Y* is intended to mimic</a:t>
            </a:r>
            <a:br>
              <a:rPr lang="en-US" dirty="0"/>
            </a:br>
            <a:r>
              <a:rPr lang="en-US" dirty="0"/>
              <a:t>the logarithmic response of the eye. </a:t>
            </a:r>
            <a:br>
              <a:rPr lang="en-US" dirty="0"/>
            </a:br>
            <a:endParaRPr lang="tr-TR" dirty="0">
              <a:solidFill>
                <a:schemeClr val="tx1"/>
              </a:solidFill>
            </a:endParaRPr>
          </a:p>
        </p:txBody>
      </p:sp>
      <p:pic>
        <p:nvPicPr>
          <p:cNvPr id="6" name="Picture 5">
            <a:extLst>
              <a:ext uri="{FF2B5EF4-FFF2-40B4-BE49-F238E27FC236}">
                <a16:creationId xmlns:a16="http://schemas.microsoft.com/office/drawing/2014/main" id="{EA1396C7-218F-44D9-96A9-120CDFCD4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957" y="1511126"/>
            <a:ext cx="3555338" cy="3542788"/>
          </a:xfrm>
          <a:prstGeom prst="rect">
            <a:avLst/>
          </a:prstGeom>
        </p:spPr>
      </p:pic>
    </p:spTree>
    <p:extLst>
      <p:ext uri="{BB962C8B-B14F-4D97-AF65-F5344CB8AC3E}">
        <p14:creationId xmlns:p14="http://schemas.microsoft.com/office/powerpoint/2010/main" val="160657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36821"/>
          </a:xfrm>
        </p:spPr>
        <p:txBody>
          <a:bodyPr/>
          <a:lstStyle/>
          <a:p>
            <a:pPr algn="ctr"/>
            <a:r>
              <a:rPr lang="tr-TR" dirty="0"/>
              <a:t>Transformation of CIELUV/XYZ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74814" y="1301295"/>
            <a:ext cx="10793154" cy="4255410"/>
          </a:xfrm>
        </p:spPr>
        <p:txBody>
          <a:bodyPr>
            <a:normAutofit/>
          </a:bodyPr>
          <a:lstStyle/>
          <a:p>
            <a:endParaRPr lang="tr-TR" dirty="0">
              <a:solidFill>
                <a:schemeClr val="tx1"/>
              </a:solidFill>
            </a:endParaRPr>
          </a:p>
          <a:p>
            <a:endParaRPr lang="tr-TR" dirty="0">
              <a:solidFill>
                <a:schemeClr val="tx1"/>
              </a:solidFill>
            </a:endParaRPr>
          </a:p>
          <a:p>
            <a:endParaRPr lang="tr-TR" dirty="0">
              <a:solidFill>
                <a:schemeClr val="tx1"/>
              </a:solidFill>
            </a:endParaRPr>
          </a:p>
          <a:p>
            <a:endParaRPr lang="tr-TR" dirty="0">
              <a:solidFill>
                <a:schemeClr val="tx1"/>
              </a:solidFill>
            </a:endParaRPr>
          </a:p>
        </p:txBody>
      </p:sp>
      <p:pic>
        <p:nvPicPr>
          <p:cNvPr id="5" name="Picture 4">
            <a:extLst>
              <a:ext uri="{FF2B5EF4-FFF2-40B4-BE49-F238E27FC236}">
                <a16:creationId xmlns:a16="http://schemas.microsoft.com/office/drawing/2014/main" id="{4E7B9DB4-05B7-4704-8B27-0B1FD89CC4B3}"/>
              </a:ext>
            </a:extLst>
          </p:cNvPr>
          <p:cNvPicPr>
            <a:picLocks noChangeAspect="1"/>
          </p:cNvPicPr>
          <p:nvPr/>
        </p:nvPicPr>
        <p:blipFill>
          <a:blip r:embed="rId2"/>
          <a:stretch>
            <a:fillRect/>
          </a:stretch>
        </p:blipFill>
        <p:spPr>
          <a:xfrm>
            <a:off x="2213146" y="2053538"/>
            <a:ext cx="3079420" cy="1922248"/>
          </a:xfrm>
          <a:prstGeom prst="rect">
            <a:avLst/>
          </a:prstGeom>
        </p:spPr>
      </p:pic>
      <p:pic>
        <p:nvPicPr>
          <p:cNvPr id="6" name="Picture 5">
            <a:extLst>
              <a:ext uri="{FF2B5EF4-FFF2-40B4-BE49-F238E27FC236}">
                <a16:creationId xmlns:a16="http://schemas.microsoft.com/office/drawing/2014/main" id="{2D5B744B-563D-4E06-A2DA-FF33B52F05AC}"/>
              </a:ext>
            </a:extLst>
          </p:cNvPr>
          <p:cNvPicPr>
            <a:picLocks noChangeAspect="1"/>
          </p:cNvPicPr>
          <p:nvPr/>
        </p:nvPicPr>
        <p:blipFill>
          <a:blip r:embed="rId3"/>
          <a:stretch>
            <a:fillRect/>
          </a:stretch>
        </p:blipFill>
        <p:spPr>
          <a:xfrm>
            <a:off x="1876430" y="4383586"/>
            <a:ext cx="3752850" cy="1000125"/>
          </a:xfrm>
          <a:prstGeom prst="rect">
            <a:avLst/>
          </a:prstGeom>
        </p:spPr>
      </p:pic>
      <p:pic>
        <p:nvPicPr>
          <p:cNvPr id="8" name="Picture 7">
            <a:extLst>
              <a:ext uri="{FF2B5EF4-FFF2-40B4-BE49-F238E27FC236}">
                <a16:creationId xmlns:a16="http://schemas.microsoft.com/office/drawing/2014/main" id="{17491090-7940-40FC-B682-056D517B5589}"/>
              </a:ext>
            </a:extLst>
          </p:cNvPr>
          <p:cNvPicPr>
            <a:picLocks noChangeAspect="1"/>
          </p:cNvPicPr>
          <p:nvPr/>
        </p:nvPicPr>
        <p:blipFill>
          <a:blip r:embed="rId4"/>
          <a:stretch>
            <a:fillRect/>
          </a:stretch>
        </p:blipFill>
        <p:spPr>
          <a:xfrm>
            <a:off x="6562721" y="1764673"/>
            <a:ext cx="4389248" cy="3956505"/>
          </a:xfrm>
          <a:prstGeom prst="rect">
            <a:avLst/>
          </a:prstGeom>
        </p:spPr>
      </p:pic>
    </p:spTree>
    <p:extLst>
      <p:ext uri="{BB962C8B-B14F-4D97-AF65-F5344CB8AC3E}">
        <p14:creationId xmlns:p14="http://schemas.microsoft.com/office/powerpoint/2010/main" val="235172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896414" y="2137718"/>
            <a:ext cx="8399172" cy="1488815"/>
          </a:xfrm>
        </p:spPr>
        <p:txBody>
          <a:bodyPr/>
          <a:lstStyle/>
          <a:p>
            <a:pPr algn="ctr"/>
            <a:r>
              <a:rPr lang="tr-TR" dirty="0">
                <a:solidFill>
                  <a:srgbClr val="FF0000"/>
                </a:solidFill>
              </a:rPr>
              <a:t>R</a:t>
            </a:r>
            <a:r>
              <a:rPr lang="tr-TR" dirty="0">
                <a:solidFill>
                  <a:srgbClr val="00B050"/>
                </a:solidFill>
              </a:rPr>
              <a:t>G</a:t>
            </a:r>
            <a:r>
              <a:rPr lang="tr-TR" dirty="0">
                <a:solidFill>
                  <a:srgbClr val="0070C0"/>
                </a:solidFill>
              </a:rPr>
              <a:t>B</a:t>
            </a:r>
            <a:r>
              <a:rPr lang="tr-TR" dirty="0"/>
              <a:t> Color spaces</a:t>
            </a:r>
          </a:p>
        </p:txBody>
      </p:sp>
    </p:spTree>
    <p:extLst>
      <p:ext uri="{BB962C8B-B14F-4D97-AF65-F5344CB8AC3E}">
        <p14:creationId xmlns:p14="http://schemas.microsoft.com/office/powerpoint/2010/main" val="318796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C05BBB5-8E47-4609-B475-9F1BCA1CEF69}"/>
              </a:ext>
            </a:extLst>
          </p:cNvPr>
          <p:cNvSpPr>
            <a:spLocks noGrp="1"/>
          </p:cNvSpPr>
          <p:nvPr>
            <p:ph type="subTitle" idx="1"/>
          </p:nvPr>
        </p:nvSpPr>
        <p:spPr>
          <a:xfrm>
            <a:off x="2192426" y="4038600"/>
            <a:ext cx="10387649" cy="3729218"/>
          </a:xfrm>
        </p:spPr>
        <p:txBody>
          <a:bodyPr>
            <a:normAutofit/>
          </a:bodyPr>
          <a:lstStyle/>
          <a:p>
            <a:r>
              <a:rPr lang="tr-TR" dirty="0"/>
              <a:t>The two main color models based the concept of additive and substractive colors.</a:t>
            </a:r>
          </a:p>
          <a:p>
            <a:r>
              <a:rPr lang="tr-TR" dirty="0"/>
              <a:t>		 ☆ Additive color models use light to display color</a:t>
            </a:r>
          </a:p>
          <a:p>
            <a:r>
              <a:rPr lang="tr-TR" dirty="0"/>
              <a:t>		 ☆ Subtractive models use printing inks.</a:t>
            </a:r>
          </a:p>
        </p:txBody>
      </p:sp>
      <p:pic>
        <p:nvPicPr>
          <p:cNvPr id="9" name="Picture 8">
            <a:extLst>
              <a:ext uri="{FF2B5EF4-FFF2-40B4-BE49-F238E27FC236}">
                <a16:creationId xmlns:a16="http://schemas.microsoft.com/office/drawing/2014/main" id="{F7B4C9AC-50BD-4395-9AB6-5C7B766D0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380" y="854432"/>
            <a:ext cx="5775240" cy="2414050"/>
          </a:xfrm>
          <a:prstGeom prst="rect">
            <a:avLst/>
          </a:prstGeom>
        </p:spPr>
      </p:pic>
    </p:spTree>
    <p:extLst>
      <p:ext uri="{BB962C8B-B14F-4D97-AF65-F5344CB8AC3E}">
        <p14:creationId xmlns:p14="http://schemas.microsoft.com/office/powerpoint/2010/main" val="3290982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CEF8B-9565-4DEF-979E-589C63432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591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2324101" y="0"/>
            <a:ext cx="9867900" cy="2262781"/>
          </a:xfrm>
        </p:spPr>
        <p:txBody>
          <a:bodyPr/>
          <a:lstStyle/>
          <a:p>
            <a:r>
              <a:rPr lang="tr-TR" dirty="0"/>
              <a:t>Types of RGB</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442241" y="2655329"/>
            <a:ext cx="9631620" cy="2578787"/>
          </a:xfrm>
        </p:spPr>
        <p:txBody>
          <a:bodyPr>
            <a:normAutofit/>
          </a:bodyPr>
          <a:lstStyle/>
          <a:p>
            <a:r>
              <a:rPr lang="tr-TR" sz="2400" dirty="0"/>
              <a:t>☆ RGB</a:t>
            </a:r>
          </a:p>
          <a:p>
            <a:r>
              <a:rPr lang="tr-TR" sz="2400" dirty="0"/>
              <a:t>☆ sRGB</a:t>
            </a:r>
          </a:p>
          <a:p>
            <a:r>
              <a:rPr lang="tr-TR" sz="2400" dirty="0"/>
              <a:t>☆ Adobe RGB</a:t>
            </a:r>
          </a:p>
          <a:p>
            <a:r>
              <a:rPr lang="tr-TR" sz="2400" dirty="0"/>
              <a:t>☆ Adobe Wide Gamut RGB</a:t>
            </a:r>
          </a:p>
        </p:txBody>
      </p:sp>
    </p:spTree>
    <p:extLst>
      <p:ext uri="{BB962C8B-B14F-4D97-AF65-F5344CB8AC3E}">
        <p14:creationId xmlns:p14="http://schemas.microsoft.com/office/powerpoint/2010/main" val="10877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19B0CF-2AC4-4C15-AC70-97EB866F5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369" y="844055"/>
            <a:ext cx="4490265" cy="4578023"/>
          </a:xfrm>
          <a:prstGeom prst="rect">
            <a:avLst/>
          </a:prstGeom>
        </p:spPr>
      </p:pic>
      <p:sp>
        <p:nvSpPr>
          <p:cNvPr id="7" name="Subtitle 4">
            <a:extLst>
              <a:ext uri="{FF2B5EF4-FFF2-40B4-BE49-F238E27FC236}">
                <a16:creationId xmlns:a16="http://schemas.microsoft.com/office/drawing/2014/main" id="{39B84DF7-D588-4A67-A501-B05FDA9D2F31}"/>
              </a:ext>
            </a:extLst>
          </p:cNvPr>
          <p:cNvSpPr>
            <a:spLocks noGrp="1"/>
          </p:cNvSpPr>
          <p:nvPr>
            <p:ph type="subTitle" idx="1"/>
          </p:nvPr>
        </p:nvSpPr>
        <p:spPr>
          <a:xfrm>
            <a:off x="1725828" y="1421657"/>
            <a:ext cx="5577015" cy="4014685"/>
          </a:xfrm>
        </p:spPr>
        <p:txBody>
          <a:bodyPr>
            <a:normAutofit fontScale="92500" lnSpcReduction="10000"/>
          </a:bodyPr>
          <a:lstStyle/>
          <a:p>
            <a:r>
              <a:rPr lang="tr-TR" sz="2400" dirty="0"/>
              <a:t>☆Using for computer displays.</a:t>
            </a:r>
          </a:p>
          <a:p>
            <a:endParaRPr lang="tr-TR" sz="2400" dirty="0"/>
          </a:p>
          <a:p>
            <a:r>
              <a:rPr lang="tr-TR" sz="2400" dirty="0"/>
              <a:t>☆Uses light to display color.</a:t>
            </a:r>
          </a:p>
          <a:p>
            <a:endParaRPr lang="tr-TR" sz="2400" dirty="0"/>
          </a:p>
          <a:p>
            <a:r>
              <a:rPr lang="tr-TR" sz="2400" dirty="0"/>
              <a:t>☆Red+Green+Blue=White</a:t>
            </a:r>
          </a:p>
          <a:p>
            <a:endParaRPr lang="tr-TR" sz="2400" dirty="0"/>
          </a:p>
          <a:p>
            <a:r>
              <a:rPr lang="tr-TR" sz="2400" dirty="0"/>
              <a:t>☆Represent with 24-bits.</a:t>
            </a:r>
          </a:p>
          <a:p>
            <a:endParaRPr lang="tr-TR" sz="2400" dirty="0"/>
          </a:p>
          <a:p>
            <a:r>
              <a:rPr lang="tr-TR" sz="2400" dirty="0"/>
              <a:t>☆Additive colors</a:t>
            </a:r>
          </a:p>
        </p:txBody>
      </p:sp>
    </p:spTree>
    <p:extLst>
      <p:ext uri="{BB962C8B-B14F-4D97-AF65-F5344CB8AC3E}">
        <p14:creationId xmlns:p14="http://schemas.microsoft.com/office/powerpoint/2010/main" val="253973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38300" y="1074711"/>
            <a:ext cx="8915399" cy="1126283"/>
          </a:xfrm>
        </p:spPr>
        <p:txBody>
          <a:bodyPr>
            <a:normAutofit/>
          </a:bodyPr>
          <a:lstStyle/>
          <a:p>
            <a:r>
              <a:rPr lang="tr-TR" dirty="0"/>
              <a:t>☆ P</a:t>
            </a:r>
            <a:r>
              <a:rPr lang="en-US" dirty="0" err="1"/>
              <a:t>rimar</a:t>
            </a:r>
            <a:r>
              <a:rPr lang="tr-TR" dirty="0"/>
              <a:t>y</a:t>
            </a:r>
            <a:r>
              <a:rPr lang="en-US" dirty="0"/>
              <a:t> color</a:t>
            </a:r>
            <a:r>
              <a:rPr lang="tr-TR" dirty="0"/>
              <a:t>s</a:t>
            </a:r>
            <a:r>
              <a:rPr lang="en-US" dirty="0"/>
              <a:t> together can be represented as a three dimensional coordinate plane with the values for R (red), G (green) and B (blue) on each axis. </a:t>
            </a:r>
            <a:endParaRPr lang="tr-TR" dirty="0"/>
          </a:p>
        </p:txBody>
      </p:sp>
      <p:pic>
        <p:nvPicPr>
          <p:cNvPr id="7" name="Picture 6">
            <a:extLst>
              <a:ext uri="{FF2B5EF4-FFF2-40B4-BE49-F238E27FC236}">
                <a16:creationId xmlns:a16="http://schemas.microsoft.com/office/drawing/2014/main" id="{F5F1D04E-77CE-4AE8-B237-06586AF71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672" y="2574048"/>
            <a:ext cx="5058144" cy="3332481"/>
          </a:xfrm>
          <a:prstGeom prst="rect">
            <a:avLst/>
          </a:prstGeom>
        </p:spPr>
      </p:pic>
    </p:spTree>
    <p:extLst>
      <p:ext uri="{BB962C8B-B14F-4D97-AF65-F5344CB8AC3E}">
        <p14:creationId xmlns:p14="http://schemas.microsoft.com/office/powerpoint/2010/main" val="288191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2527430" y="370702"/>
            <a:ext cx="7675133" cy="2262781"/>
          </a:xfrm>
        </p:spPr>
        <p:txBody>
          <a:bodyPr/>
          <a:lstStyle/>
          <a:p>
            <a:r>
              <a:rPr lang="tr-TR" dirty="0"/>
              <a:t>sRGB</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527430" y="3039763"/>
            <a:ext cx="8915399" cy="3774989"/>
          </a:xfrm>
        </p:spPr>
        <p:txBody>
          <a:bodyPr>
            <a:normAutofit/>
          </a:bodyPr>
          <a:lstStyle/>
          <a:p>
            <a:r>
              <a:rPr lang="tr-TR" sz="2000" dirty="0"/>
              <a:t>☆sRGB stands for «Standard RGB»</a:t>
            </a:r>
          </a:p>
          <a:p>
            <a:r>
              <a:rPr lang="tr-TR" sz="2000" dirty="0"/>
              <a:t>☆Created by Microsoft and HP .</a:t>
            </a:r>
          </a:p>
          <a:p>
            <a:r>
              <a:rPr lang="tr-TR" sz="2000" dirty="0"/>
              <a:t>☆</a:t>
            </a:r>
            <a:r>
              <a:rPr lang="en-US" sz="2000" dirty="0"/>
              <a:t>The sRGB color space is composed of a specific amount of color information</a:t>
            </a:r>
            <a:r>
              <a:rPr lang="tr-TR" sz="2000" dirty="0"/>
              <a:t>.</a:t>
            </a:r>
          </a:p>
          <a:p>
            <a:r>
              <a:rPr lang="tr-TR" sz="2000" dirty="0"/>
              <a:t>☆T</a:t>
            </a:r>
            <a:r>
              <a:rPr lang="en-US" sz="2000" dirty="0"/>
              <a:t>his data is used to optimize and streamline colors between devices and technical platforms, such as computer screens, printers, and web browsers</a:t>
            </a:r>
            <a:endParaRPr lang="tr-TR" sz="2000" dirty="0"/>
          </a:p>
        </p:txBody>
      </p:sp>
    </p:spTree>
    <p:extLst>
      <p:ext uri="{BB962C8B-B14F-4D97-AF65-F5344CB8AC3E}">
        <p14:creationId xmlns:p14="http://schemas.microsoft.com/office/powerpoint/2010/main" val="2216239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2063578" y="247135"/>
            <a:ext cx="8552462" cy="2262781"/>
          </a:xfrm>
        </p:spPr>
        <p:txBody>
          <a:bodyPr/>
          <a:lstStyle/>
          <a:p>
            <a:r>
              <a:rPr lang="tr-TR" dirty="0"/>
              <a:t>Adobe RGB</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063578" y="2853502"/>
            <a:ext cx="10128422" cy="4189850"/>
          </a:xfrm>
        </p:spPr>
        <p:txBody>
          <a:bodyPr>
            <a:normAutofit/>
          </a:bodyPr>
          <a:lstStyle/>
          <a:p>
            <a:r>
              <a:rPr lang="tr-TR" sz="2000" dirty="0"/>
              <a:t>☆Adobe RGB color space is an RGB color space developed by Adobe Systems.</a:t>
            </a:r>
            <a:br>
              <a:rPr lang="tr-TR" sz="2000" dirty="0"/>
            </a:br>
            <a:r>
              <a:rPr lang="tr-TR" sz="2000" dirty="0"/>
              <a:t>☆</a:t>
            </a:r>
            <a:r>
              <a:rPr lang="en-US" sz="2000" dirty="0"/>
              <a:t> It was designed to encompass most of the colors achievable on </a:t>
            </a:r>
            <a:r>
              <a:rPr lang="tr-TR" sz="2000" dirty="0"/>
              <a:t>CMYK</a:t>
            </a:r>
            <a:r>
              <a:rPr lang="en-US" sz="2000" dirty="0"/>
              <a:t> color </a:t>
            </a:r>
            <a:r>
              <a:rPr lang="tr-TR" sz="2000" dirty="0"/>
              <a:t>printers</a:t>
            </a:r>
            <a:r>
              <a:rPr lang="en-US" sz="2000" dirty="0"/>
              <a:t>, but by using </a:t>
            </a:r>
            <a:r>
              <a:rPr lang="tr-TR" sz="2000" dirty="0"/>
              <a:t>RGB</a:t>
            </a:r>
            <a:r>
              <a:rPr lang="en-US" sz="2000" dirty="0"/>
              <a:t> </a:t>
            </a:r>
            <a:r>
              <a:rPr lang="tr-TR" sz="2000" dirty="0"/>
              <a:t>primary colors </a:t>
            </a:r>
            <a:r>
              <a:rPr lang="en-US" sz="2000" dirty="0"/>
              <a:t>on a device such as a co</a:t>
            </a:r>
            <a:r>
              <a:rPr lang="tr-TR" sz="2000" dirty="0"/>
              <a:t>mputer display</a:t>
            </a:r>
            <a:r>
              <a:rPr lang="en-US" sz="2000" dirty="0"/>
              <a:t>.</a:t>
            </a:r>
            <a:endParaRPr lang="tr-TR" sz="2000" dirty="0"/>
          </a:p>
          <a:p>
            <a:r>
              <a:rPr lang="tr-TR" sz="2000" dirty="0"/>
              <a:t>☆ </a:t>
            </a:r>
            <a:r>
              <a:rPr lang="en-US" sz="2000" dirty="0"/>
              <a:t>The Adobe RGB (1998) </a:t>
            </a:r>
            <a:r>
              <a:rPr lang="tr-TR" sz="2000" dirty="0"/>
              <a:t>color space</a:t>
            </a:r>
            <a:r>
              <a:rPr lang="en-US" sz="2000" dirty="0"/>
              <a:t> encompasses roughly 50% of the </a:t>
            </a:r>
            <a:r>
              <a:rPr lang="tr-TR" sz="2000" dirty="0"/>
              <a:t>visible</a:t>
            </a:r>
            <a:r>
              <a:rPr lang="en-US" sz="2000" dirty="0">
                <a:hlinkClick r:id="rId2" tooltip="Visible spectrum"/>
              </a:rPr>
              <a:t> </a:t>
            </a:r>
            <a:r>
              <a:rPr lang="tr-TR" sz="2000" dirty="0"/>
              <a:t>colors</a:t>
            </a:r>
            <a:r>
              <a:rPr lang="en-US" sz="2000" dirty="0"/>
              <a:t> specified by the CIELAB spa</a:t>
            </a:r>
            <a:r>
              <a:rPr lang="tr-TR" sz="2000" dirty="0"/>
              <a:t>ce</a:t>
            </a:r>
            <a:r>
              <a:rPr lang="en-US" sz="2000" dirty="0"/>
              <a:t>– improving upon the </a:t>
            </a:r>
            <a:r>
              <a:rPr lang="tr-TR" sz="2000" dirty="0"/>
              <a:t>gamut</a:t>
            </a:r>
            <a:r>
              <a:rPr lang="en-US" sz="2000" dirty="0"/>
              <a:t> of the </a:t>
            </a:r>
            <a:r>
              <a:rPr lang="tr-TR" sz="2000" dirty="0"/>
              <a:t>sRGB</a:t>
            </a:r>
            <a:r>
              <a:rPr lang="en-US" sz="2000" dirty="0"/>
              <a:t> col</a:t>
            </a:r>
            <a:r>
              <a:rPr lang="tr-TR" sz="2000" dirty="0"/>
              <a:t>or space</a:t>
            </a:r>
            <a:r>
              <a:rPr lang="en-US" sz="2000" dirty="0"/>
              <a:t>, primarily in cyan-green </a:t>
            </a:r>
            <a:r>
              <a:rPr lang="tr-TR" sz="2000" dirty="0"/>
              <a:t>hues</a:t>
            </a:r>
            <a:r>
              <a:rPr lang="en-US" sz="2000" dirty="0"/>
              <a:t>.</a:t>
            </a:r>
            <a:endParaRPr lang="tr-TR" sz="2000" dirty="0"/>
          </a:p>
        </p:txBody>
      </p:sp>
    </p:spTree>
    <p:extLst>
      <p:ext uri="{BB962C8B-B14F-4D97-AF65-F5344CB8AC3E}">
        <p14:creationId xmlns:p14="http://schemas.microsoft.com/office/powerpoint/2010/main" val="388054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976907" y="1713253"/>
            <a:ext cx="9448800" cy="1825096"/>
          </a:xfrm>
        </p:spPr>
        <p:txBody>
          <a:bodyPr>
            <a:normAutofit/>
          </a:bodyPr>
          <a:lstStyle/>
          <a:p>
            <a:r>
              <a:rPr lang="tr-TR" dirty="0"/>
              <a:t>WHAT İS COLOR SPACE?</a:t>
            </a:r>
          </a:p>
        </p:txBody>
      </p:sp>
    </p:spTree>
    <p:extLst>
      <p:ext uri="{BB962C8B-B14F-4D97-AF65-F5344CB8AC3E}">
        <p14:creationId xmlns:p14="http://schemas.microsoft.com/office/powerpoint/2010/main" val="116209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2033158" y="259492"/>
            <a:ext cx="8915399" cy="2262781"/>
          </a:xfrm>
        </p:spPr>
        <p:txBody>
          <a:bodyPr/>
          <a:lstStyle/>
          <a:p>
            <a:r>
              <a:rPr lang="tr-TR" dirty="0"/>
              <a:t>Adobe RGB wide gamut</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033158" y="2849726"/>
            <a:ext cx="9602787" cy="4131842"/>
          </a:xfrm>
        </p:spPr>
        <p:txBody>
          <a:bodyPr>
            <a:normAutofit/>
          </a:bodyPr>
          <a:lstStyle/>
          <a:p>
            <a:r>
              <a:rPr lang="tr-TR" sz="2000" dirty="0"/>
              <a:t>☆That offers a large gamut by using pure spectral primary colors.</a:t>
            </a:r>
          </a:p>
          <a:p>
            <a:r>
              <a:rPr lang="tr-TR" sz="2000" dirty="0"/>
              <a:t>☆It is able to store a wider range of color values thab sRGB and Adobe RGB.</a:t>
            </a:r>
          </a:p>
          <a:p>
            <a:r>
              <a:rPr lang="tr-TR" sz="2000" dirty="0"/>
              <a:t>☆ W</a:t>
            </a:r>
            <a:r>
              <a:rPr lang="en-US" sz="2000" dirty="0"/>
              <a:t>hen working in color spaces with such a large gamut, it is recommended to work in 16-bit per channel color depth to avoid </a:t>
            </a:r>
            <a:r>
              <a:rPr lang="tr-TR" sz="2000" dirty="0"/>
              <a:t>posterization</a:t>
            </a:r>
            <a:r>
              <a:rPr lang="en-US" sz="2000" dirty="0"/>
              <a:t> effects</a:t>
            </a:r>
            <a:r>
              <a:rPr lang="tr-TR" sz="2000" dirty="0"/>
              <a:t>.</a:t>
            </a:r>
          </a:p>
          <a:p>
            <a:r>
              <a:rPr lang="tr-TR" sz="2000" dirty="0"/>
              <a:t>☆ </a:t>
            </a:r>
            <a:r>
              <a:rPr lang="en-US" sz="2000" dirty="0"/>
              <a:t>This will occur more frequently in 8-bit per channel modes as the gradient steps are much larger</a:t>
            </a:r>
            <a:r>
              <a:rPr lang="tr-TR" sz="2000" dirty="0"/>
              <a:t>.</a:t>
            </a:r>
          </a:p>
        </p:txBody>
      </p:sp>
    </p:spTree>
    <p:extLst>
      <p:ext uri="{BB962C8B-B14F-4D97-AF65-F5344CB8AC3E}">
        <p14:creationId xmlns:p14="http://schemas.microsoft.com/office/powerpoint/2010/main" val="129399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C0CB9-100D-4776-A45D-1EAE04308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123" y="1216859"/>
            <a:ext cx="4025753" cy="3231574"/>
          </a:xfrm>
          <a:prstGeom prst="rect">
            <a:avLst/>
          </a:prstGeom>
        </p:spPr>
      </p:pic>
    </p:spTree>
    <p:extLst>
      <p:ext uri="{BB962C8B-B14F-4D97-AF65-F5344CB8AC3E}">
        <p14:creationId xmlns:p14="http://schemas.microsoft.com/office/powerpoint/2010/main" val="2854746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371600" y="1438804"/>
            <a:ext cx="9448800" cy="1825096"/>
          </a:xfrm>
        </p:spPr>
        <p:txBody>
          <a:bodyPr/>
          <a:lstStyle/>
          <a:p>
            <a:pPr algn="ctr"/>
            <a:r>
              <a:rPr lang="tr-TR" dirty="0">
                <a:solidFill>
                  <a:schemeClr val="accent6">
                    <a:lumMod val="75000"/>
                  </a:schemeClr>
                </a:solidFill>
              </a:rPr>
              <a:t>C</a:t>
            </a:r>
            <a:r>
              <a:rPr lang="tr-TR" dirty="0">
                <a:solidFill>
                  <a:srgbClr val="7030A0"/>
                </a:solidFill>
              </a:rPr>
              <a:t>M</a:t>
            </a:r>
            <a:r>
              <a:rPr lang="tr-TR" dirty="0">
                <a:solidFill>
                  <a:srgbClr val="FFFF00"/>
                </a:solidFill>
              </a:rPr>
              <a:t>Y</a:t>
            </a:r>
            <a:r>
              <a:rPr lang="tr-TR" dirty="0">
                <a:solidFill>
                  <a:schemeClr val="tx1"/>
                </a:solidFill>
              </a:rPr>
              <a:t>K</a:t>
            </a:r>
            <a:r>
              <a:rPr lang="tr-TR" dirty="0"/>
              <a:t> Color Spaces</a:t>
            </a:r>
          </a:p>
        </p:txBody>
      </p:sp>
    </p:spTree>
    <p:extLst>
      <p:ext uri="{BB962C8B-B14F-4D97-AF65-F5344CB8AC3E}">
        <p14:creationId xmlns:p14="http://schemas.microsoft.com/office/powerpoint/2010/main" val="3366572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218511" y="1193918"/>
            <a:ext cx="4738343" cy="5342805"/>
          </a:xfrm>
        </p:spPr>
        <p:txBody>
          <a:bodyPr>
            <a:normAutofit/>
          </a:bodyPr>
          <a:lstStyle/>
          <a:p>
            <a:r>
              <a:rPr lang="tr-TR" sz="2000" dirty="0"/>
              <a:t>☆Subtractive color model</a:t>
            </a:r>
          </a:p>
          <a:p>
            <a:endParaRPr lang="tr-TR" sz="2000" dirty="0"/>
          </a:p>
          <a:p>
            <a:r>
              <a:rPr lang="tr-TR" sz="2000" dirty="0"/>
              <a:t>☆For printed material</a:t>
            </a:r>
          </a:p>
          <a:p>
            <a:endParaRPr lang="tr-TR" sz="2000" dirty="0"/>
          </a:p>
          <a:p>
            <a:r>
              <a:rPr lang="tr-TR" sz="2000" dirty="0"/>
              <a:t>☆Uses ink to display color</a:t>
            </a:r>
          </a:p>
          <a:p>
            <a:endParaRPr lang="tr-TR" sz="2000" dirty="0"/>
          </a:p>
          <a:p>
            <a:r>
              <a:rPr lang="tr-TR" sz="2000" dirty="0"/>
              <a:t>☆Colors result from reflected light</a:t>
            </a:r>
          </a:p>
          <a:p>
            <a:endParaRPr lang="tr-TR" sz="2000" dirty="0"/>
          </a:p>
          <a:p>
            <a:r>
              <a:rPr lang="tr-TR" sz="2000" dirty="0"/>
              <a:t>☆Cyan+Magenta+Yelllow=Black</a:t>
            </a:r>
          </a:p>
        </p:txBody>
      </p:sp>
      <p:pic>
        <p:nvPicPr>
          <p:cNvPr id="5" name="Picture 4">
            <a:extLst>
              <a:ext uri="{FF2B5EF4-FFF2-40B4-BE49-F238E27FC236}">
                <a16:creationId xmlns:a16="http://schemas.microsoft.com/office/drawing/2014/main" id="{11BFB974-B7BF-4BC1-B584-810952D62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362" y="1285875"/>
            <a:ext cx="3669184" cy="3669184"/>
          </a:xfrm>
          <a:prstGeom prst="rect">
            <a:avLst/>
          </a:prstGeom>
        </p:spPr>
      </p:pic>
    </p:spTree>
    <p:extLst>
      <p:ext uri="{BB962C8B-B14F-4D97-AF65-F5344CB8AC3E}">
        <p14:creationId xmlns:p14="http://schemas.microsoft.com/office/powerpoint/2010/main" val="3209815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215812" y="808000"/>
            <a:ext cx="8915399" cy="1126283"/>
          </a:xfrm>
        </p:spPr>
        <p:txBody>
          <a:bodyPr/>
          <a:lstStyle/>
          <a:p>
            <a:r>
              <a:rPr lang="tr-TR" dirty="0"/>
              <a:t>☆ </a:t>
            </a:r>
            <a:r>
              <a:rPr lang="en-US" dirty="0">
                <a:solidFill>
                  <a:schemeClr val="tx1"/>
                </a:solidFill>
              </a:rPr>
              <a:t>The black is referred to as </a:t>
            </a:r>
            <a:r>
              <a:rPr lang="en-US" b="1" dirty="0">
                <a:solidFill>
                  <a:schemeClr val="tx1"/>
                </a:solidFill>
              </a:rPr>
              <a:t>K</a:t>
            </a:r>
            <a:r>
              <a:rPr lang="en-US" dirty="0">
                <a:solidFill>
                  <a:schemeClr val="tx1"/>
                </a:solidFill>
              </a:rPr>
              <a:t> denoting </a:t>
            </a:r>
            <a:r>
              <a:rPr lang="en-US" b="1" dirty="0">
                <a:solidFill>
                  <a:schemeClr val="tx1"/>
                </a:solidFill>
              </a:rPr>
              <a:t>key</a:t>
            </a:r>
            <a:r>
              <a:rPr lang="en-US" dirty="0">
                <a:solidFill>
                  <a:schemeClr val="tx1"/>
                </a:solidFill>
              </a:rPr>
              <a:t>, a shorthand for the printing term </a:t>
            </a:r>
            <a:r>
              <a:rPr lang="en-US" b="1" dirty="0">
                <a:solidFill>
                  <a:schemeClr val="tx1"/>
                </a:solidFill>
              </a:rPr>
              <a:t>key</a:t>
            </a:r>
            <a:r>
              <a:rPr lang="en-US" dirty="0">
                <a:solidFill>
                  <a:schemeClr val="tx1"/>
                </a:solidFill>
              </a:rPr>
              <a:t> plate.</a:t>
            </a:r>
            <a:endParaRPr lang="tr-TR" dirty="0">
              <a:solidFill>
                <a:schemeClr val="tx1"/>
              </a:solidFill>
            </a:endParaRPr>
          </a:p>
        </p:txBody>
      </p:sp>
      <p:pic>
        <p:nvPicPr>
          <p:cNvPr id="7" name="Picture 6">
            <a:extLst>
              <a:ext uri="{FF2B5EF4-FFF2-40B4-BE49-F238E27FC236}">
                <a16:creationId xmlns:a16="http://schemas.microsoft.com/office/drawing/2014/main" id="{1602E33D-8331-41C8-8337-BE3AE123E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842" y="1455229"/>
            <a:ext cx="4722555" cy="4562475"/>
          </a:xfrm>
          <a:prstGeom prst="rect">
            <a:avLst/>
          </a:prstGeom>
        </p:spPr>
      </p:pic>
      <p:sp>
        <p:nvSpPr>
          <p:cNvPr id="8" name="TextBox 7">
            <a:extLst>
              <a:ext uri="{FF2B5EF4-FFF2-40B4-BE49-F238E27FC236}">
                <a16:creationId xmlns:a16="http://schemas.microsoft.com/office/drawing/2014/main" id="{32FF80F8-2662-42F8-89F4-FBA273E81014}"/>
              </a:ext>
            </a:extLst>
          </p:cNvPr>
          <p:cNvSpPr txBox="1"/>
          <p:nvPr/>
        </p:nvSpPr>
        <p:spPr>
          <a:xfrm>
            <a:off x="1215812" y="2413337"/>
            <a:ext cx="6321807" cy="2062103"/>
          </a:xfrm>
          <a:prstGeom prst="rect">
            <a:avLst/>
          </a:prstGeom>
          <a:noFill/>
        </p:spPr>
        <p:txBody>
          <a:bodyPr wrap="square" rtlCol="0">
            <a:spAutoFit/>
          </a:bodyPr>
          <a:lstStyle/>
          <a:p>
            <a:r>
              <a:rPr lang="tr-TR" dirty="0"/>
              <a:t>☆ Unit cube defined on C,M,Y axes</a:t>
            </a:r>
          </a:p>
          <a:p>
            <a:endParaRPr lang="tr-TR" dirty="0"/>
          </a:p>
          <a:p>
            <a:r>
              <a:rPr lang="tr-TR" dirty="0"/>
              <a:t>☆ A printed color that looks red absorbs the other two components G and B reflects R.</a:t>
            </a:r>
          </a:p>
          <a:p>
            <a:endParaRPr lang="tr-TR" dirty="0"/>
          </a:p>
          <a:p>
            <a:r>
              <a:rPr lang="tr-TR" dirty="0"/>
              <a:t>☆ Thus the C-M-Y coordinates are just the complements of the R-G-B coordinates.</a:t>
            </a:r>
          </a:p>
        </p:txBody>
      </p:sp>
    </p:spTree>
    <p:extLst>
      <p:ext uri="{BB962C8B-B14F-4D97-AF65-F5344CB8AC3E}">
        <p14:creationId xmlns:p14="http://schemas.microsoft.com/office/powerpoint/2010/main" val="281270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 y="240957"/>
            <a:ext cx="12192001" cy="1507419"/>
          </a:xfrm>
        </p:spPr>
        <p:txBody>
          <a:bodyPr/>
          <a:lstStyle/>
          <a:p>
            <a:pPr algn="ctr"/>
            <a:r>
              <a:rPr lang="tr-TR" dirty="0"/>
              <a:t>Transformation of RGB/CMYK</a:t>
            </a:r>
          </a:p>
        </p:txBody>
      </p:sp>
      <p:pic>
        <p:nvPicPr>
          <p:cNvPr id="6" name="Picture 5">
            <a:extLst>
              <a:ext uri="{FF2B5EF4-FFF2-40B4-BE49-F238E27FC236}">
                <a16:creationId xmlns:a16="http://schemas.microsoft.com/office/drawing/2014/main" id="{BA7FB34A-1C3B-40C8-B676-E67D08D33CED}"/>
              </a:ext>
            </a:extLst>
          </p:cNvPr>
          <p:cNvPicPr>
            <a:picLocks noChangeAspect="1"/>
          </p:cNvPicPr>
          <p:nvPr/>
        </p:nvPicPr>
        <p:blipFill>
          <a:blip r:embed="rId2"/>
          <a:stretch>
            <a:fillRect/>
          </a:stretch>
        </p:blipFill>
        <p:spPr>
          <a:xfrm>
            <a:off x="2485595" y="2170105"/>
            <a:ext cx="4347258" cy="2939519"/>
          </a:xfrm>
          <a:prstGeom prst="rect">
            <a:avLst/>
          </a:prstGeom>
        </p:spPr>
      </p:pic>
      <p:pic>
        <p:nvPicPr>
          <p:cNvPr id="7" name="Picture 6">
            <a:extLst>
              <a:ext uri="{FF2B5EF4-FFF2-40B4-BE49-F238E27FC236}">
                <a16:creationId xmlns:a16="http://schemas.microsoft.com/office/drawing/2014/main" id="{A8F308D6-8EC0-40B7-A4A1-224FE8088DE1}"/>
              </a:ext>
            </a:extLst>
          </p:cNvPr>
          <p:cNvPicPr>
            <a:picLocks noChangeAspect="1"/>
          </p:cNvPicPr>
          <p:nvPr/>
        </p:nvPicPr>
        <p:blipFill>
          <a:blip r:embed="rId3"/>
          <a:stretch>
            <a:fillRect/>
          </a:stretch>
        </p:blipFill>
        <p:spPr>
          <a:xfrm>
            <a:off x="6270788" y="1890584"/>
            <a:ext cx="3985320" cy="3354049"/>
          </a:xfrm>
          <a:prstGeom prst="rect">
            <a:avLst/>
          </a:prstGeom>
        </p:spPr>
      </p:pic>
    </p:spTree>
    <p:extLst>
      <p:ext uri="{BB962C8B-B14F-4D97-AF65-F5344CB8AC3E}">
        <p14:creationId xmlns:p14="http://schemas.microsoft.com/office/powerpoint/2010/main" val="335455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574805"/>
            <a:ext cx="12192000" cy="1587495"/>
          </a:xfrm>
        </p:spPr>
        <p:txBody>
          <a:bodyPr>
            <a:normAutofit/>
          </a:bodyPr>
          <a:lstStyle/>
          <a:p>
            <a:pPr algn="ctr"/>
            <a:r>
              <a:rPr lang="tr-TR" sz="5600" dirty="0">
                <a:solidFill>
                  <a:srgbClr val="7030A0"/>
                </a:solidFill>
              </a:rPr>
              <a:t>Luma</a:t>
            </a:r>
            <a:r>
              <a:rPr lang="tr-TR" sz="5600" dirty="0">
                <a:solidFill>
                  <a:srgbClr val="00B050"/>
                </a:solidFill>
              </a:rPr>
              <a:t>+</a:t>
            </a:r>
            <a:r>
              <a:rPr lang="tr-TR" sz="5600" dirty="0"/>
              <a:t> Chroma/chrominance</a:t>
            </a:r>
          </a:p>
        </p:txBody>
      </p:sp>
      <p:sp>
        <p:nvSpPr>
          <p:cNvPr id="3" name="TextBox 2">
            <a:extLst>
              <a:ext uri="{FF2B5EF4-FFF2-40B4-BE49-F238E27FC236}">
                <a16:creationId xmlns:a16="http://schemas.microsoft.com/office/drawing/2014/main" id="{EC8B12ED-8560-4816-A1AF-793F68FA8A51}"/>
              </a:ext>
            </a:extLst>
          </p:cNvPr>
          <p:cNvSpPr txBox="1"/>
          <p:nvPr/>
        </p:nvSpPr>
        <p:spPr>
          <a:xfrm>
            <a:off x="2324100" y="3822700"/>
            <a:ext cx="5107488" cy="1938992"/>
          </a:xfrm>
          <a:prstGeom prst="rect">
            <a:avLst/>
          </a:prstGeom>
          <a:noFill/>
        </p:spPr>
        <p:txBody>
          <a:bodyPr wrap="none" rtlCol="0">
            <a:spAutoFit/>
          </a:bodyPr>
          <a:lstStyle/>
          <a:p>
            <a:r>
              <a:rPr lang="tr-TR" sz="4000" dirty="0"/>
              <a:t>☆ </a:t>
            </a:r>
            <a:r>
              <a:rPr lang="tr-TR" sz="4000" dirty="0">
                <a:effectLst>
                  <a:outerShdw blurRad="38100" dist="38100" dir="2700000" algn="tl">
                    <a:srgbClr val="000000">
                      <a:alpha val="43137"/>
                    </a:srgbClr>
                  </a:outerShdw>
                </a:effectLst>
              </a:rPr>
              <a:t>YIQ</a:t>
            </a:r>
          </a:p>
          <a:p>
            <a:r>
              <a:rPr lang="tr-TR" sz="4000" dirty="0"/>
              <a:t>☆ </a:t>
            </a:r>
            <a:r>
              <a:rPr lang="tr-TR" sz="4000" dirty="0">
                <a:effectLst>
                  <a:outerShdw blurRad="38100" dist="38100" dir="2700000" algn="tl">
                    <a:srgbClr val="000000">
                      <a:alpha val="43137"/>
                    </a:srgbClr>
                  </a:outerShdw>
                </a:effectLst>
              </a:rPr>
              <a:t>YUV</a:t>
            </a:r>
          </a:p>
          <a:p>
            <a:r>
              <a:rPr lang="tr-TR" sz="4000" dirty="0"/>
              <a:t>☆ </a:t>
            </a:r>
            <a:r>
              <a:rPr lang="tr-TR" sz="4000" dirty="0">
                <a:effectLst>
                  <a:outerShdw blurRad="38100" dist="38100" dir="2700000" algn="tl">
                    <a:srgbClr val="000000">
                      <a:alpha val="43137"/>
                    </a:srgbClr>
                  </a:outerShdw>
                </a:effectLst>
              </a:rPr>
              <a:t>YCbCr and YPbPr</a:t>
            </a:r>
          </a:p>
        </p:txBody>
      </p:sp>
    </p:spTree>
    <p:extLst>
      <p:ext uri="{BB962C8B-B14F-4D97-AF65-F5344CB8AC3E}">
        <p14:creationId xmlns:p14="http://schemas.microsoft.com/office/powerpoint/2010/main" val="2881639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295400"/>
          </a:xfrm>
        </p:spPr>
        <p:txBody>
          <a:bodyPr>
            <a:normAutofit fontScale="90000"/>
          </a:bodyPr>
          <a:lstStyle/>
          <a:p>
            <a:pPr algn="ctr"/>
            <a:r>
              <a:rPr lang="tr-TR" dirty="0"/>
              <a:t>YIQ(Luminance,Inphase,Quadrature)</a:t>
            </a:r>
          </a:p>
        </p:txBody>
      </p:sp>
      <p:sp>
        <p:nvSpPr>
          <p:cNvPr id="3" name="TextBox 2">
            <a:extLst>
              <a:ext uri="{FF2B5EF4-FFF2-40B4-BE49-F238E27FC236}">
                <a16:creationId xmlns:a16="http://schemas.microsoft.com/office/drawing/2014/main" id="{D4BFBB38-242F-4B68-9562-46450E560526}"/>
              </a:ext>
            </a:extLst>
          </p:cNvPr>
          <p:cNvSpPr txBox="1"/>
          <p:nvPr/>
        </p:nvSpPr>
        <p:spPr>
          <a:xfrm>
            <a:off x="1962357" y="1903201"/>
            <a:ext cx="5426982" cy="4154984"/>
          </a:xfrm>
          <a:prstGeom prst="rect">
            <a:avLst/>
          </a:prstGeom>
          <a:noFill/>
        </p:spPr>
        <p:txBody>
          <a:bodyPr wrap="square" rtlCol="0">
            <a:spAutoFit/>
          </a:bodyPr>
          <a:lstStyle/>
          <a:p>
            <a:r>
              <a:rPr lang="tr-TR" sz="2400" dirty="0"/>
              <a:t>☆ The YIQ color model is recoding of RGB color model.</a:t>
            </a:r>
          </a:p>
          <a:p>
            <a:endParaRPr lang="tr-TR" sz="2400" dirty="0"/>
          </a:p>
          <a:p>
            <a:r>
              <a:rPr lang="tr-TR" sz="2400" dirty="0"/>
              <a:t>☆ YIQ color model is used for TV broadcasting.</a:t>
            </a:r>
          </a:p>
          <a:p>
            <a:endParaRPr lang="tr-TR" sz="2400" dirty="0"/>
          </a:p>
          <a:p>
            <a:r>
              <a:rPr lang="tr-TR" sz="2400" dirty="0"/>
              <a:t>☆ Y-channel contains luminance information.(Black-white tv sets)</a:t>
            </a:r>
          </a:p>
          <a:p>
            <a:endParaRPr lang="tr-TR" sz="2400" dirty="0"/>
          </a:p>
          <a:p>
            <a:r>
              <a:rPr lang="tr-TR" sz="2400" dirty="0"/>
              <a:t>☆ I-Q channel contains color </a:t>
            </a:r>
          </a:p>
          <a:p>
            <a:r>
              <a:rPr lang="tr-TR" sz="2400" dirty="0"/>
              <a:t>İnformation.(chrominance)</a:t>
            </a:r>
          </a:p>
        </p:txBody>
      </p:sp>
    </p:spTree>
    <p:extLst>
      <p:ext uri="{BB962C8B-B14F-4D97-AF65-F5344CB8AC3E}">
        <p14:creationId xmlns:p14="http://schemas.microsoft.com/office/powerpoint/2010/main" val="1799750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752600"/>
          </a:xfrm>
        </p:spPr>
        <p:txBody>
          <a:bodyPr/>
          <a:lstStyle/>
          <a:p>
            <a:pPr algn="ctr"/>
            <a:r>
              <a:rPr lang="tr-TR" dirty="0"/>
              <a:t>Transformation RGB/YIQ</a:t>
            </a:r>
          </a:p>
        </p:txBody>
      </p:sp>
      <p:pic>
        <p:nvPicPr>
          <p:cNvPr id="5" name="Picture 4">
            <a:extLst>
              <a:ext uri="{FF2B5EF4-FFF2-40B4-BE49-F238E27FC236}">
                <a16:creationId xmlns:a16="http://schemas.microsoft.com/office/drawing/2014/main" id="{A94EBC89-7263-4E9C-9479-ADCE07989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408" y="2108094"/>
            <a:ext cx="4765184" cy="3513499"/>
          </a:xfrm>
          <a:prstGeom prst="rect">
            <a:avLst/>
          </a:prstGeom>
        </p:spPr>
      </p:pic>
    </p:spTree>
    <p:extLst>
      <p:ext uri="{BB962C8B-B14F-4D97-AF65-F5344CB8AC3E}">
        <p14:creationId xmlns:p14="http://schemas.microsoft.com/office/powerpoint/2010/main" val="1063954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384300"/>
          </a:xfrm>
        </p:spPr>
        <p:txBody>
          <a:bodyPr/>
          <a:lstStyle/>
          <a:p>
            <a:pPr algn="ctr"/>
            <a:r>
              <a:rPr lang="tr-TR" dirty="0"/>
              <a:t>YUV</a:t>
            </a:r>
          </a:p>
        </p:txBody>
      </p:sp>
      <p:sp>
        <p:nvSpPr>
          <p:cNvPr id="3" name="TextBox 2">
            <a:extLst>
              <a:ext uri="{FF2B5EF4-FFF2-40B4-BE49-F238E27FC236}">
                <a16:creationId xmlns:a16="http://schemas.microsoft.com/office/drawing/2014/main" id="{3511B6A2-CA5E-4A59-9F01-3F646DCC070E}"/>
              </a:ext>
            </a:extLst>
          </p:cNvPr>
          <p:cNvSpPr txBox="1"/>
          <p:nvPr/>
        </p:nvSpPr>
        <p:spPr>
          <a:xfrm>
            <a:off x="1798711" y="1688413"/>
            <a:ext cx="10558046" cy="4247317"/>
          </a:xfrm>
          <a:prstGeom prst="rect">
            <a:avLst/>
          </a:prstGeom>
          <a:noFill/>
        </p:spPr>
        <p:txBody>
          <a:bodyPr wrap="square" rtlCol="0">
            <a:spAutoFit/>
          </a:bodyPr>
          <a:lstStyle/>
          <a:p>
            <a:r>
              <a:rPr lang="tr-TR" dirty="0"/>
              <a:t>☆ Y</a:t>
            </a:r>
            <a:r>
              <a:rPr lang="en-US" dirty="0"/>
              <a:t>UV color</a:t>
            </a:r>
            <a:r>
              <a:rPr lang="tr-TR" dirty="0"/>
              <a:t> </a:t>
            </a:r>
            <a:r>
              <a:rPr lang="en-US" dirty="0"/>
              <a:t>space is a bit unusual. </a:t>
            </a:r>
            <a:endParaRPr lang="tr-TR" dirty="0"/>
          </a:p>
          <a:p>
            <a:endParaRPr lang="tr-TR" dirty="0"/>
          </a:p>
          <a:p>
            <a:r>
              <a:rPr lang="tr-TR" dirty="0"/>
              <a:t>☆ </a:t>
            </a:r>
            <a:r>
              <a:rPr lang="en-US" dirty="0"/>
              <a:t>The Y component determines the brightness of the color (referred to as luminance </a:t>
            </a:r>
            <a:r>
              <a:rPr lang="tr-TR" dirty="0"/>
              <a:t>).</a:t>
            </a:r>
          </a:p>
          <a:p>
            <a:endParaRPr lang="tr-TR" dirty="0"/>
          </a:p>
          <a:p>
            <a:r>
              <a:rPr lang="tr-TR" dirty="0"/>
              <a:t>☆ T</a:t>
            </a:r>
            <a:r>
              <a:rPr lang="en-US" dirty="0"/>
              <a:t>he U and V components determine the color itself (the chroma). </a:t>
            </a:r>
            <a:endParaRPr lang="tr-TR" dirty="0"/>
          </a:p>
          <a:p>
            <a:endParaRPr lang="tr-TR" dirty="0"/>
          </a:p>
          <a:p>
            <a:r>
              <a:rPr lang="tr-TR" dirty="0"/>
              <a:t>☆ </a:t>
            </a:r>
            <a:r>
              <a:rPr lang="en-US" dirty="0"/>
              <a:t>Y ranges from 0 to 1 (or 0 to 255 in digital formats)</a:t>
            </a:r>
            <a:r>
              <a:rPr lang="tr-TR" dirty="0"/>
              <a:t>.</a:t>
            </a:r>
          </a:p>
          <a:p>
            <a:endParaRPr lang="tr-TR" dirty="0"/>
          </a:p>
          <a:p>
            <a:r>
              <a:rPr lang="tr-TR" dirty="0"/>
              <a:t>☆ </a:t>
            </a:r>
            <a:r>
              <a:rPr lang="en-US" dirty="0"/>
              <a:t>U and V range from -0.5 to 0.5 (or -128 to 127 in signed digital form, or 0 to 255 in unsigned form). </a:t>
            </a:r>
            <a:br>
              <a:rPr lang="en-US" dirty="0"/>
            </a:br>
            <a:br>
              <a:rPr lang="en-US" dirty="0"/>
            </a:br>
            <a:r>
              <a:rPr lang="tr-TR" dirty="0"/>
              <a:t>☆ </a:t>
            </a:r>
            <a:r>
              <a:rPr lang="en-US" dirty="0"/>
              <a:t>Since the human eye is more responsive to brightness than it is to color, many lossy image compression formats throw away half or more of the samples in the chroma channels to reduce the amount of data to deal with, without severely destroying the image quality.</a:t>
            </a:r>
            <a:br>
              <a:rPr lang="en-US" dirty="0"/>
            </a:br>
            <a:endParaRPr lang="tr-TR" dirty="0"/>
          </a:p>
        </p:txBody>
      </p:sp>
    </p:spTree>
    <p:extLst>
      <p:ext uri="{BB962C8B-B14F-4D97-AF65-F5344CB8AC3E}">
        <p14:creationId xmlns:p14="http://schemas.microsoft.com/office/powerpoint/2010/main" val="223809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 y="202968"/>
            <a:ext cx="12192000" cy="1825096"/>
          </a:xfrm>
        </p:spPr>
        <p:txBody>
          <a:bodyPr/>
          <a:lstStyle/>
          <a:p>
            <a:pPr algn="ctr"/>
            <a:r>
              <a:rPr lang="tr-TR" dirty="0"/>
              <a:t>overview</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184400" y="2926723"/>
            <a:ext cx="9448800" cy="3728309"/>
          </a:xfrm>
        </p:spPr>
        <p:txBody>
          <a:bodyPr>
            <a:normAutofit/>
          </a:bodyPr>
          <a:lstStyle/>
          <a:p>
            <a:r>
              <a:rPr lang="en-US" dirty="0"/>
              <a:t>A range of colors can be created by the primary colors of pigment and these colors then define a specific color space. </a:t>
            </a:r>
            <a:r>
              <a:rPr lang="en-US" b="1" dirty="0"/>
              <a:t>Color space</a:t>
            </a:r>
            <a:r>
              <a:rPr lang="en-US" dirty="0"/>
              <a:t>, also known as the color model (or color system), is an abstract mathematical model which simply describes the range of colors as tuples of numbers, typically as 3 or 4 values or color components (e.g. </a:t>
            </a:r>
            <a:r>
              <a:rPr lang="en-US" b="1" dirty="0"/>
              <a:t>RGB</a:t>
            </a:r>
            <a:r>
              <a:rPr lang="en-US" dirty="0"/>
              <a:t>). Basically speaking, color space is an elaboration of the coordinate system and sub-space. Each color in the system is represented by a single dot.</a:t>
            </a:r>
            <a:r>
              <a:rPr lang="tr-TR" dirty="0"/>
              <a:t> </a:t>
            </a:r>
            <a:r>
              <a:rPr lang="en-US" dirty="0"/>
              <a:t>A color space is a useful method for users to understand the color capabilities of a particular digital device or file. It represents what a camera can see, a monitor can display or a printer can print, and etc. There are a variety of color spaces, such as RGB, CMY, HSV, HIS. </a:t>
            </a:r>
            <a:endParaRPr lang="tr-TR" dirty="0"/>
          </a:p>
          <a:p>
            <a:endParaRPr lang="tr-TR" dirty="0"/>
          </a:p>
        </p:txBody>
      </p:sp>
    </p:spTree>
    <p:extLst>
      <p:ext uri="{BB962C8B-B14F-4D97-AF65-F5344CB8AC3E}">
        <p14:creationId xmlns:p14="http://schemas.microsoft.com/office/powerpoint/2010/main" val="484636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119656" y="3702341"/>
            <a:ext cx="4071079" cy="3155659"/>
          </a:xfrm>
        </p:spPr>
        <p:txBody>
          <a:bodyPr>
            <a:normAutofit/>
          </a:bodyPr>
          <a:lstStyle/>
          <a:p>
            <a:r>
              <a:rPr lang="en-US" dirty="0">
                <a:solidFill>
                  <a:schemeClr val="tx1"/>
                </a:solidFill>
              </a:rPr>
              <a:t>This image shows a slightly tilted representation of the YUV color cube, looking at the dark (Y = 0) side. Notice how in the middle it is completely black, which is where U and V are zero, and Y is as well. As U and V move towards their limits, you start to see their effect on the colors. </a:t>
            </a:r>
            <a:endParaRPr lang="tr-TR" dirty="0">
              <a:solidFill>
                <a:schemeClr val="tx1"/>
              </a:solidFill>
            </a:endParaRPr>
          </a:p>
        </p:txBody>
      </p:sp>
      <p:pic>
        <p:nvPicPr>
          <p:cNvPr id="4" name="Picture 3">
            <a:extLst>
              <a:ext uri="{FF2B5EF4-FFF2-40B4-BE49-F238E27FC236}">
                <a16:creationId xmlns:a16="http://schemas.microsoft.com/office/drawing/2014/main" id="{8915CE4B-BBC3-4343-8298-5FC269233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862" y="869659"/>
            <a:ext cx="3048000" cy="2286000"/>
          </a:xfrm>
          <a:prstGeom prst="rect">
            <a:avLst/>
          </a:prstGeom>
        </p:spPr>
      </p:pic>
      <p:pic>
        <p:nvPicPr>
          <p:cNvPr id="6" name="Picture 5">
            <a:extLst>
              <a:ext uri="{FF2B5EF4-FFF2-40B4-BE49-F238E27FC236}">
                <a16:creationId xmlns:a16="http://schemas.microsoft.com/office/drawing/2014/main" id="{E180C63D-9ADA-4A4C-9664-A5B6233C6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781" y="869659"/>
            <a:ext cx="3048000" cy="2286000"/>
          </a:xfrm>
          <a:prstGeom prst="rect">
            <a:avLst/>
          </a:prstGeom>
        </p:spPr>
      </p:pic>
      <p:sp>
        <p:nvSpPr>
          <p:cNvPr id="9" name="TextBox 8">
            <a:extLst>
              <a:ext uri="{FF2B5EF4-FFF2-40B4-BE49-F238E27FC236}">
                <a16:creationId xmlns:a16="http://schemas.microsoft.com/office/drawing/2014/main" id="{54121CF0-0335-44D0-9E07-ED973759AE62}"/>
              </a:ext>
            </a:extLst>
          </p:cNvPr>
          <p:cNvSpPr txBox="1"/>
          <p:nvPr/>
        </p:nvSpPr>
        <p:spPr>
          <a:xfrm>
            <a:off x="7067379" y="3702341"/>
            <a:ext cx="3814805" cy="2031325"/>
          </a:xfrm>
          <a:prstGeom prst="rect">
            <a:avLst/>
          </a:prstGeom>
          <a:noFill/>
        </p:spPr>
        <p:txBody>
          <a:bodyPr wrap="square" rtlCol="0">
            <a:spAutoFit/>
          </a:bodyPr>
          <a:lstStyle/>
          <a:p>
            <a:r>
              <a:rPr lang="en-US" dirty="0"/>
              <a:t>This image shows the same cube, from the bright side (Y = 1). Here we have bright white in the middle of the face, with very bright colors on the corners where U and V are also at their limits.</a:t>
            </a:r>
            <a:endParaRPr lang="tr-TR" dirty="0"/>
          </a:p>
        </p:txBody>
      </p:sp>
    </p:spTree>
    <p:extLst>
      <p:ext uri="{BB962C8B-B14F-4D97-AF65-F5344CB8AC3E}">
        <p14:creationId xmlns:p14="http://schemas.microsoft.com/office/powerpoint/2010/main" val="300345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5706" y="1"/>
            <a:ext cx="12197706" cy="1433383"/>
          </a:xfrm>
        </p:spPr>
        <p:txBody>
          <a:bodyPr/>
          <a:lstStyle/>
          <a:p>
            <a:pPr algn="ctr"/>
            <a:r>
              <a:rPr lang="tr-TR" dirty="0"/>
              <a:t>Transformation RGB/YUV</a:t>
            </a:r>
          </a:p>
        </p:txBody>
      </p:sp>
      <p:pic>
        <p:nvPicPr>
          <p:cNvPr id="4" name="Picture 3">
            <a:extLst>
              <a:ext uri="{FF2B5EF4-FFF2-40B4-BE49-F238E27FC236}">
                <a16:creationId xmlns:a16="http://schemas.microsoft.com/office/drawing/2014/main" id="{967A37F9-7109-492A-B077-A3A443878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702" y="2820987"/>
            <a:ext cx="6548595" cy="2119313"/>
          </a:xfrm>
          <a:prstGeom prst="rect">
            <a:avLst/>
          </a:prstGeom>
        </p:spPr>
      </p:pic>
    </p:spTree>
    <p:extLst>
      <p:ext uri="{BB962C8B-B14F-4D97-AF65-F5344CB8AC3E}">
        <p14:creationId xmlns:p14="http://schemas.microsoft.com/office/powerpoint/2010/main" val="66685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YCbCr</a:t>
            </a:r>
          </a:p>
        </p:txBody>
      </p:sp>
      <p:sp>
        <p:nvSpPr>
          <p:cNvPr id="11" name="Subtitle 2">
            <a:extLst>
              <a:ext uri="{FF2B5EF4-FFF2-40B4-BE49-F238E27FC236}">
                <a16:creationId xmlns:a16="http://schemas.microsoft.com/office/drawing/2014/main" id="{310C9F6F-DE61-453E-9BBB-256C29C3108B}"/>
              </a:ext>
            </a:extLst>
          </p:cNvPr>
          <p:cNvSpPr txBox="1">
            <a:spLocks/>
          </p:cNvSpPr>
          <p:nvPr/>
        </p:nvSpPr>
        <p:spPr>
          <a:xfrm>
            <a:off x="1631091" y="1384301"/>
            <a:ext cx="6771503" cy="531306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sz="2400" dirty="0"/>
              <a:t>☆ YCbCr</a:t>
            </a:r>
            <a:r>
              <a:rPr lang="en-US" sz="2400" dirty="0"/>
              <a:t> is a commonly used color space in </a:t>
            </a:r>
            <a:r>
              <a:rPr lang="en-US" sz="2400" b="1" dirty="0"/>
              <a:t>digital</a:t>
            </a:r>
            <a:r>
              <a:rPr lang="en-US" sz="2400" dirty="0"/>
              <a:t> video domain</a:t>
            </a:r>
            <a:r>
              <a:rPr lang="tr-TR" sz="2400" dirty="0"/>
              <a:t>.</a:t>
            </a:r>
          </a:p>
          <a:p>
            <a:endParaRPr lang="tr-TR" sz="3200" dirty="0"/>
          </a:p>
          <a:p>
            <a:r>
              <a:rPr lang="tr-TR" sz="2400" dirty="0"/>
              <a:t>☆ YCbCr is a scaled and offset version of YUV.</a:t>
            </a:r>
          </a:p>
          <a:p>
            <a:endParaRPr lang="tr-TR" sz="2400" dirty="0"/>
          </a:p>
          <a:p>
            <a:r>
              <a:rPr lang="tr-TR" sz="2400" dirty="0"/>
              <a:t>☆ Exploits the properties of human eye.</a:t>
            </a:r>
          </a:p>
          <a:p>
            <a:endParaRPr lang="tr-TR" sz="2400" dirty="0"/>
          </a:p>
          <a:p>
            <a:r>
              <a:rPr lang="tr-TR" sz="2400" dirty="0"/>
              <a:t>☆Human eyes is more sensitive to chrominance.</a:t>
            </a:r>
          </a:p>
          <a:p>
            <a:endParaRPr lang="tr-TR" sz="2400" dirty="0"/>
          </a:p>
          <a:p>
            <a:r>
              <a:rPr lang="tr-TR" sz="2400" dirty="0"/>
              <a:t>☆</a:t>
            </a:r>
            <a:r>
              <a:rPr lang="en-US" dirty="0"/>
              <a:t> </a:t>
            </a:r>
            <a:r>
              <a:rPr lang="tr-TR" sz="2400" dirty="0"/>
              <a:t>W</a:t>
            </a:r>
            <a:r>
              <a:rPr lang="en-US" sz="2400" dirty="0"/>
              <a:t>hen in JPEG compression, it uses these sensitivities of the human eye</a:t>
            </a:r>
            <a:r>
              <a:rPr lang="tr-TR" sz="2400" dirty="0"/>
              <a:t>.</a:t>
            </a:r>
          </a:p>
          <a:p>
            <a:endParaRPr lang="tr-TR" sz="2400" dirty="0"/>
          </a:p>
          <a:p>
            <a:r>
              <a:rPr lang="tr-TR" sz="2400" dirty="0"/>
              <a:t>☆MPEG compression,Camcorders</a:t>
            </a:r>
          </a:p>
        </p:txBody>
      </p:sp>
      <p:pic>
        <p:nvPicPr>
          <p:cNvPr id="14" name="Picture 13">
            <a:extLst>
              <a:ext uri="{FF2B5EF4-FFF2-40B4-BE49-F238E27FC236}">
                <a16:creationId xmlns:a16="http://schemas.microsoft.com/office/drawing/2014/main" id="{A0B323B7-59A0-42C4-91D2-AFE9FA254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656" y="0"/>
            <a:ext cx="3265343" cy="6858000"/>
          </a:xfrm>
          <a:prstGeom prst="rect">
            <a:avLst/>
          </a:prstGeom>
        </p:spPr>
      </p:pic>
    </p:spTree>
    <p:extLst>
      <p:ext uri="{BB962C8B-B14F-4D97-AF65-F5344CB8AC3E}">
        <p14:creationId xmlns:p14="http://schemas.microsoft.com/office/powerpoint/2010/main" val="2289297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964726" y="2137719"/>
            <a:ext cx="9910118" cy="4250725"/>
          </a:xfrm>
        </p:spPr>
        <p:txBody>
          <a:bodyPr/>
          <a:lstStyle/>
          <a:p>
            <a:r>
              <a:rPr lang="tr-TR" sz="2400" dirty="0"/>
              <a:t>Luma is carried in the Y’ channel.</a:t>
            </a:r>
          </a:p>
          <a:p>
            <a:endParaRPr lang="tr-TR" sz="2400" dirty="0"/>
          </a:p>
          <a:p>
            <a:r>
              <a:rPr lang="tr-TR" sz="2400" dirty="0"/>
              <a:t>Eye is more sensitive to changes in luminance than to changes in chrominance.</a:t>
            </a:r>
          </a:p>
          <a:p>
            <a:endParaRPr lang="tr-TR" sz="2400" dirty="0"/>
          </a:p>
          <a:p>
            <a:r>
              <a:rPr lang="tr-TR" sz="2400" dirty="0"/>
              <a:t>Two color difference channels are encoded with less informaiton than Luma channel.</a:t>
            </a:r>
          </a:p>
          <a:p>
            <a:endParaRPr lang="tr-TR" sz="2400" dirty="0"/>
          </a:p>
          <a:p>
            <a:r>
              <a:rPr lang="tr-TR" sz="2400" dirty="0"/>
              <a:t>It called as subsampling.</a:t>
            </a:r>
          </a:p>
          <a:p>
            <a:endParaRPr lang="tr-TR" dirty="0"/>
          </a:p>
          <a:p>
            <a:endParaRPr lang="tr-TR" dirty="0"/>
          </a:p>
        </p:txBody>
      </p:sp>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Luma in YCbCr</a:t>
            </a:r>
          </a:p>
        </p:txBody>
      </p:sp>
    </p:spTree>
    <p:extLst>
      <p:ext uri="{BB962C8B-B14F-4D97-AF65-F5344CB8AC3E}">
        <p14:creationId xmlns:p14="http://schemas.microsoft.com/office/powerpoint/2010/main" val="368737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YCbCr</a:t>
            </a:r>
          </a:p>
        </p:txBody>
      </p:sp>
      <p:pic>
        <p:nvPicPr>
          <p:cNvPr id="5" name="Picture 4">
            <a:extLst>
              <a:ext uri="{FF2B5EF4-FFF2-40B4-BE49-F238E27FC236}">
                <a16:creationId xmlns:a16="http://schemas.microsoft.com/office/drawing/2014/main" id="{835299D9-0DCA-45F2-B48F-7F331B73F1C2}"/>
              </a:ext>
            </a:extLst>
          </p:cNvPr>
          <p:cNvPicPr>
            <a:picLocks noChangeAspect="1"/>
          </p:cNvPicPr>
          <p:nvPr/>
        </p:nvPicPr>
        <p:blipFill>
          <a:blip r:embed="rId2"/>
          <a:stretch>
            <a:fillRect/>
          </a:stretch>
        </p:blipFill>
        <p:spPr>
          <a:xfrm>
            <a:off x="1704612" y="2114163"/>
            <a:ext cx="10487388" cy="3434020"/>
          </a:xfrm>
          <a:prstGeom prst="rect">
            <a:avLst/>
          </a:prstGeom>
        </p:spPr>
      </p:pic>
    </p:spTree>
    <p:extLst>
      <p:ext uri="{BB962C8B-B14F-4D97-AF65-F5344CB8AC3E}">
        <p14:creationId xmlns:p14="http://schemas.microsoft.com/office/powerpoint/2010/main" val="3297085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Transformation RGB/YCbCr</a:t>
            </a:r>
          </a:p>
        </p:txBody>
      </p:sp>
      <p:pic>
        <p:nvPicPr>
          <p:cNvPr id="5" name="Picture 4">
            <a:extLst>
              <a:ext uri="{FF2B5EF4-FFF2-40B4-BE49-F238E27FC236}">
                <a16:creationId xmlns:a16="http://schemas.microsoft.com/office/drawing/2014/main" id="{E8D1333A-2C4F-4F5A-B3F0-E702B3D5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954" y="2518653"/>
            <a:ext cx="10808043" cy="2040991"/>
          </a:xfrm>
          <a:prstGeom prst="rect">
            <a:avLst/>
          </a:prstGeom>
        </p:spPr>
      </p:pic>
      <p:pic>
        <p:nvPicPr>
          <p:cNvPr id="6" name="Picture 5">
            <a:extLst>
              <a:ext uri="{FF2B5EF4-FFF2-40B4-BE49-F238E27FC236}">
                <a16:creationId xmlns:a16="http://schemas.microsoft.com/office/drawing/2014/main" id="{8A96BA70-A92D-4666-B7F8-F38A1CE54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955" y="4817009"/>
            <a:ext cx="10808043" cy="2040991"/>
          </a:xfrm>
          <a:prstGeom prst="rect">
            <a:avLst/>
          </a:prstGeom>
        </p:spPr>
      </p:pic>
    </p:spTree>
    <p:extLst>
      <p:ext uri="{BB962C8B-B14F-4D97-AF65-F5344CB8AC3E}">
        <p14:creationId xmlns:p14="http://schemas.microsoft.com/office/powerpoint/2010/main" val="1414735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DE724A-9AA5-4B89-9A33-04B310AB7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659" y="1556952"/>
            <a:ext cx="4961238" cy="4961238"/>
          </a:xfrm>
          <a:prstGeom prst="rect">
            <a:avLst/>
          </a:prstGeom>
        </p:spPr>
      </p:pic>
      <p:pic>
        <p:nvPicPr>
          <p:cNvPr id="5" name="Picture 4">
            <a:extLst>
              <a:ext uri="{FF2B5EF4-FFF2-40B4-BE49-F238E27FC236}">
                <a16:creationId xmlns:a16="http://schemas.microsoft.com/office/drawing/2014/main" id="{E133E388-8F83-4474-A908-CC7079723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341" y="2360140"/>
            <a:ext cx="3733800" cy="3733800"/>
          </a:xfrm>
          <a:prstGeom prst="rect">
            <a:avLst/>
          </a:prstGeom>
        </p:spPr>
      </p:pic>
    </p:spTree>
    <p:extLst>
      <p:ext uri="{BB962C8B-B14F-4D97-AF65-F5344CB8AC3E}">
        <p14:creationId xmlns:p14="http://schemas.microsoft.com/office/powerpoint/2010/main" val="1543574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650098" y="1502839"/>
            <a:ext cx="5998733" cy="5194523"/>
          </a:xfrm>
        </p:spPr>
        <p:txBody>
          <a:bodyPr>
            <a:normAutofit/>
          </a:bodyPr>
          <a:lstStyle/>
          <a:p>
            <a:r>
              <a:rPr lang="tr-TR" sz="2400" dirty="0"/>
              <a:t>☆ Used in video electronics</a:t>
            </a:r>
          </a:p>
          <a:p>
            <a:endParaRPr lang="tr-TR" sz="2400" dirty="0"/>
          </a:p>
          <a:p>
            <a:r>
              <a:rPr lang="tr-TR" sz="2400" dirty="0"/>
              <a:t>☆ YPbPr is analog version of the YCbCr</a:t>
            </a:r>
          </a:p>
          <a:p>
            <a:endParaRPr lang="tr-TR" sz="2400" dirty="0"/>
          </a:p>
          <a:p>
            <a:r>
              <a:rPr lang="tr-TR" sz="2400" dirty="0"/>
              <a:t>☆ T</a:t>
            </a:r>
            <a:r>
              <a:rPr lang="en-US" sz="2400" dirty="0"/>
              <a:t>he two are numerically equivalent but </a:t>
            </a:r>
            <a:r>
              <a:rPr lang="tr-TR" sz="2400" dirty="0"/>
              <a:t>YPbP</a:t>
            </a:r>
            <a:r>
              <a:rPr lang="en-US" sz="2400" dirty="0"/>
              <a:t>r is designed for use in analog systems while </a:t>
            </a:r>
            <a:r>
              <a:rPr lang="tr-TR" sz="2400" dirty="0"/>
              <a:t>YCbCr</a:t>
            </a:r>
            <a:r>
              <a:rPr lang="en-US" sz="2400" dirty="0"/>
              <a:t> is intended for digital video.</a:t>
            </a:r>
            <a:endParaRPr lang="tr-TR" sz="2400" dirty="0"/>
          </a:p>
          <a:p>
            <a:endParaRPr lang="tr-TR" sz="2400" dirty="0"/>
          </a:p>
          <a:p>
            <a:r>
              <a:rPr lang="tr-TR" sz="2400" dirty="0"/>
              <a:t>☆Used in TV,DVD Players,cable boxes,receivers...etc.</a:t>
            </a:r>
          </a:p>
        </p:txBody>
      </p:sp>
      <p:sp>
        <p:nvSpPr>
          <p:cNvPr id="4" name="Title 1">
            <a:extLst>
              <a:ext uri="{FF2B5EF4-FFF2-40B4-BE49-F238E27FC236}">
                <a16:creationId xmlns:a16="http://schemas.microsoft.com/office/drawing/2014/main" id="{B3352584-5D5E-4C79-A71C-CDCE142ADA2B}"/>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YPbPr</a:t>
            </a:r>
          </a:p>
        </p:txBody>
      </p:sp>
      <p:pic>
        <p:nvPicPr>
          <p:cNvPr id="7" name="Picture 6">
            <a:extLst>
              <a:ext uri="{FF2B5EF4-FFF2-40B4-BE49-F238E27FC236}">
                <a16:creationId xmlns:a16="http://schemas.microsoft.com/office/drawing/2014/main" id="{15E979DA-CA80-4709-87E7-082996776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462" y="1098949"/>
            <a:ext cx="2987245" cy="2330051"/>
          </a:xfrm>
          <a:prstGeom prst="rect">
            <a:avLst/>
          </a:prstGeom>
        </p:spPr>
      </p:pic>
      <p:pic>
        <p:nvPicPr>
          <p:cNvPr id="9" name="Picture 8">
            <a:extLst>
              <a:ext uri="{FF2B5EF4-FFF2-40B4-BE49-F238E27FC236}">
                <a16:creationId xmlns:a16="http://schemas.microsoft.com/office/drawing/2014/main" id="{2B544FD0-BCFA-4FFB-A68D-CB84C0FE6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462" y="3630538"/>
            <a:ext cx="2987245" cy="2513086"/>
          </a:xfrm>
          <a:prstGeom prst="rect">
            <a:avLst/>
          </a:prstGeom>
        </p:spPr>
      </p:pic>
    </p:spTree>
    <p:extLst>
      <p:ext uri="{BB962C8B-B14F-4D97-AF65-F5344CB8AC3E}">
        <p14:creationId xmlns:p14="http://schemas.microsoft.com/office/powerpoint/2010/main" val="1350433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993900"/>
            <a:ext cx="12192000" cy="1295400"/>
          </a:xfrm>
        </p:spPr>
        <p:txBody>
          <a:bodyPr>
            <a:normAutofit/>
          </a:bodyPr>
          <a:lstStyle/>
          <a:p>
            <a:pPr algn="ctr"/>
            <a:r>
              <a:rPr lang="tr-TR" sz="5800" dirty="0">
                <a:solidFill>
                  <a:schemeClr val="accent1"/>
                </a:solidFill>
              </a:rPr>
              <a:t>Cylindirical</a:t>
            </a:r>
            <a:r>
              <a:rPr lang="tr-TR" sz="5800" dirty="0"/>
              <a:t> Transformatıon</a:t>
            </a:r>
          </a:p>
        </p:txBody>
      </p:sp>
      <p:sp>
        <p:nvSpPr>
          <p:cNvPr id="3" name="TextBox 2">
            <a:extLst>
              <a:ext uri="{FF2B5EF4-FFF2-40B4-BE49-F238E27FC236}">
                <a16:creationId xmlns:a16="http://schemas.microsoft.com/office/drawing/2014/main" id="{AEF32BDA-7767-45E9-A4DD-DC964D4B5E80}"/>
              </a:ext>
            </a:extLst>
          </p:cNvPr>
          <p:cNvSpPr txBox="1"/>
          <p:nvPr/>
        </p:nvSpPr>
        <p:spPr>
          <a:xfrm>
            <a:off x="3447535" y="3818240"/>
            <a:ext cx="8188412" cy="1323439"/>
          </a:xfrm>
          <a:prstGeom prst="rect">
            <a:avLst/>
          </a:prstGeom>
          <a:noFill/>
        </p:spPr>
        <p:txBody>
          <a:bodyPr wrap="square" rtlCol="0">
            <a:spAutoFit/>
          </a:bodyPr>
          <a:lstStyle/>
          <a:p>
            <a:r>
              <a:rPr lang="tr-TR" sz="4000" dirty="0">
                <a:effectLst>
                  <a:outerShdw blurRad="38100" dist="38100" dir="2700000" algn="tl">
                    <a:srgbClr val="000000">
                      <a:alpha val="43137"/>
                    </a:srgbClr>
                  </a:outerShdw>
                </a:effectLst>
              </a:rPr>
              <a:t>☆HSV</a:t>
            </a:r>
          </a:p>
          <a:p>
            <a:r>
              <a:rPr lang="tr-TR" sz="4000" dirty="0">
                <a:effectLst>
                  <a:outerShdw blurRad="38100" dist="38100" dir="2700000" algn="tl">
                    <a:srgbClr val="000000">
                      <a:alpha val="43137"/>
                    </a:srgbClr>
                  </a:outerShdw>
                </a:effectLst>
              </a:rPr>
              <a:t>☆HSL</a:t>
            </a:r>
          </a:p>
        </p:txBody>
      </p:sp>
    </p:spTree>
    <p:extLst>
      <p:ext uri="{BB962C8B-B14F-4D97-AF65-F5344CB8AC3E}">
        <p14:creationId xmlns:p14="http://schemas.microsoft.com/office/powerpoint/2010/main" val="212310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761311" y="2034179"/>
            <a:ext cx="5825738" cy="4823821"/>
          </a:xfrm>
        </p:spPr>
        <p:txBody>
          <a:bodyPr>
            <a:normAutofit/>
          </a:bodyPr>
          <a:lstStyle/>
          <a:p>
            <a:r>
              <a:rPr lang="tr-TR" sz="2400" dirty="0"/>
              <a:t>☆Hue,Saturation and Lightness</a:t>
            </a:r>
          </a:p>
          <a:p>
            <a:endParaRPr lang="tr-TR" sz="2400" dirty="0"/>
          </a:p>
          <a:p>
            <a:r>
              <a:rPr lang="tr-TR" sz="2400" dirty="0"/>
              <a:t>☆Most commonly used cylindirical coordinate system for representing RGB.</a:t>
            </a:r>
          </a:p>
          <a:p>
            <a:endParaRPr lang="tr-TR" sz="2400" dirty="0"/>
          </a:p>
          <a:p>
            <a:r>
              <a:rPr lang="tr-TR" sz="2400" dirty="0"/>
              <a:t>☆Developed in 1970 for computer graphics applications,color pickings and image editing softwares.</a:t>
            </a:r>
          </a:p>
        </p:txBody>
      </p:sp>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HSL</a:t>
            </a:r>
          </a:p>
        </p:txBody>
      </p:sp>
      <p:pic>
        <p:nvPicPr>
          <p:cNvPr id="6" name="Picture 5">
            <a:extLst>
              <a:ext uri="{FF2B5EF4-FFF2-40B4-BE49-F238E27FC236}">
                <a16:creationId xmlns:a16="http://schemas.microsoft.com/office/drawing/2014/main" id="{A51188E7-DF15-4AFC-BB17-E41AA95C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755" y="1773078"/>
            <a:ext cx="4028175" cy="4562720"/>
          </a:xfrm>
          <a:prstGeom prst="rect">
            <a:avLst/>
          </a:prstGeom>
        </p:spPr>
      </p:pic>
    </p:spTree>
    <p:extLst>
      <p:ext uri="{BB962C8B-B14F-4D97-AF65-F5344CB8AC3E}">
        <p14:creationId xmlns:p14="http://schemas.microsoft.com/office/powerpoint/2010/main" val="23273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111209" y="593124"/>
            <a:ext cx="12192000" cy="4968973"/>
          </a:xfrm>
        </p:spPr>
        <p:txBody>
          <a:bodyPr>
            <a:normAutofit fontScale="90000"/>
          </a:bodyPr>
          <a:lstStyle/>
          <a:p>
            <a:pPr algn="ctr"/>
            <a:r>
              <a:rPr lang="tr-TR" dirty="0"/>
              <a:t>CIE</a:t>
            </a:r>
            <a:br>
              <a:rPr lang="tr-TR" dirty="0"/>
            </a:br>
            <a:r>
              <a:rPr lang="tr-TR" dirty="0"/>
              <a:t>RGB</a:t>
            </a:r>
            <a:br>
              <a:rPr lang="tr-TR" dirty="0"/>
            </a:br>
            <a:r>
              <a:rPr lang="tr-TR" dirty="0"/>
              <a:t>CMYK</a:t>
            </a:r>
            <a:br>
              <a:rPr lang="tr-TR" dirty="0"/>
            </a:br>
            <a:r>
              <a:rPr lang="tr-TR" dirty="0"/>
              <a:t>Luma+Chroma/Chrominance</a:t>
            </a:r>
            <a:br>
              <a:rPr lang="tr-TR" dirty="0"/>
            </a:br>
            <a:r>
              <a:rPr lang="tr-TR" dirty="0"/>
              <a:t>Cylindirical Transformation</a:t>
            </a:r>
            <a:br>
              <a:rPr lang="tr-TR" dirty="0"/>
            </a:br>
            <a:endParaRPr lang="tr-TR" dirty="0"/>
          </a:p>
        </p:txBody>
      </p:sp>
    </p:spTree>
    <p:extLst>
      <p:ext uri="{BB962C8B-B14F-4D97-AF65-F5344CB8AC3E}">
        <p14:creationId xmlns:p14="http://schemas.microsoft.com/office/powerpoint/2010/main" val="3108007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033159" y="2775585"/>
            <a:ext cx="8915399" cy="3822923"/>
          </a:xfrm>
        </p:spPr>
        <p:txBody>
          <a:bodyPr>
            <a:normAutofit/>
          </a:bodyPr>
          <a:lstStyle/>
          <a:p>
            <a:r>
              <a:rPr lang="tr-TR" sz="2800" dirty="0">
                <a:effectLst>
                  <a:outerShdw blurRad="38100" dist="38100" dir="2700000" algn="tl">
                    <a:srgbClr val="000000">
                      <a:alpha val="43137"/>
                    </a:srgbClr>
                  </a:outerShdw>
                </a:effectLst>
              </a:rPr>
              <a:t>☆ </a:t>
            </a:r>
            <a:r>
              <a:rPr lang="tr-TR" sz="2800" dirty="0"/>
              <a:t>Hue:The angle around the central vertical axis</a:t>
            </a:r>
          </a:p>
          <a:p>
            <a:endParaRPr lang="tr-TR" sz="2800" dirty="0"/>
          </a:p>
          <a:p>
            <a:r>
              <a:rPr lang="tr-TR" sz="2800" dirty="0">
                <a:effectLst>
                  <a:outerShdw blurRad="38100" dist="38100" dir="2700000" algn="tl">
                    <a:srgbClr val="000000">
                      <a:alpha val="43137"/>
                    </a:srgbClr>
                  </a:outerShdw>
                </a:effectLst>
              </a:rPr>
              <a:t>☆ </a:t>
            </a:r>
            <a:r>
              <a:rPr lang="tr-TR" sz="2800" dirty="0"/>
              <a:t>Saturation:The distance from the central axis</a:t>
            </a:r>
          </a:p>
          <a:p>
            <a:endParaRPr lang="tr-TR" sz="2800" dirty="0"/>
          </a:p>
          <a:p>
            <a:r>
              <a:rPr lang="tr-TR" sz="2800" dirty="0">
                <a:effectLst>
                  <a:outerShdw blurRad="38100" dist="38100" dir="2700000" algn="tl">
                    <a:srgbClr val="000000">
                      <a:alpha val="43137"/>
                    </a:srgbClr>
                  </a:outerShdw>
                </a:effectLst>
              </a:rPr>
              <a:t>☆ </a:t>
            </a:r>
            <a:r>
              <a:rPr lang="tr-TR" sz="2800" dirty="0"/>
              <a:t>Lightness:The distance along the central axis</a:t>
            </a:r>
          </a:p>
        </p:txBody>
      </p:sp>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HSL</a:t>
            </a:r>
          </a:p>
        </p:txBody>
      </p:sp>
    </p:spTree>
    <p:extLst>
      <p:ext uri="{BB962C8B-B14F-4D97-AF65-F5344CB8AC3E}">
        <p14:creationId xmlns:p14="http://schemas.microsoft.com/office/powerpoint/2010/main" val="1819146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277893" y="1815119"/>
            <a:ext cx="8037597" cy="3936657"/>
          </a:xfrm>
        </p:spPr>
        <p:txBody>
          <a:bodyPr>
            <a:normAutofit/>
          </a:bodyPr>
          <a:lstStyle/>
          <a:p>
            <a:r>
              <a:rPr lang="tr-TR" sz="2400" dirty="0">
                <a:effectLst>
                  <a:outerShdw blurRad="38100" dist="38100" dir="2700000" algn="tl">
                    <a:srgbClr val="000000">
                      <a:alpha val="43137"/>
                    </a:srgbClr>
                  </a:outerShdw>
                </a:effectLst>
              </a:rPr>
              <a:t>☆ </a:t>
            </a:r>
            <a:r>
              <a:rPr lang="tr-TR" sz="2400" dirty="0"/>
              <a:t>Hue:It refers to pure spectrum of colours without tint or shade.</a:t>
            </a:r>
          </a:p>
          <a:p>
            <a:endParaRPr lang="tr-TR" sz="2400" dirty="0"/>
          </a:p>
          <a:p>
            <a:r>
              <a:rPr lang="tr-TR" sz="2400" dirty="0">
                <a:effectLst>
                  <a:outerShdw blurRad="38100" dist="38100" dir="2700000" algn="tl">
                    <a:srgbClr val="000000">
                      <a:alpha val="43137"/>
                    </a:srgbClr>
                  </a:outerShdw>
                </a:effectLst>
              </a:rPr>
              <a:t>☆ </a:t>
            </a:r>
            <a:r>
              <a:rPr lang="tr-TR" sz="2400" dirty="0"/>
              <a:t>Saturation:</a:t>
            </a:r>
            <a:r>
              <a:rPr lang="en-US" sz="2400" dirty="0"/>
              <a:t>The "colorfulness of a stimulus relative to its own brightness«</a:t>
            </a:r>
            <a:r>
              <a:rPr lang="tr-TR" sz="2400" dirty="0"/>
              <a:t>.</a:t>
            </a:r>
          </a:p>
          <a:p>
            <a:endParaRPr lang="tr-TR" sz="2400" dirty="0"/>
          </a:p>
          <a:p>
            <a:r>
              <a:rPr lang="tr-TR" sz="2400" dirty="0">
                <a:effectLst>
                  <a:outerShdw blurRad="38100" dist="38100" dir="2700000" algn="tl">
                    <a:srgbClr val="000000">
                      <a:alpha val="43137"/>
                    </a:srgbClr>
                  </a:outerShdw>
                </a:effectLst>
              </a:rPr>
              <a:t>☆ </a:t>
            </a:r>
            <a:r>
              <a:rPr lang="tr-TR" sz="2400" dirty="0"/>
              <a:t>Lightness:</a:t>
            </a:r>
            <a:r>
              <a:rPr lang="en-US" sz="2400" dirty="0"/>
              <a:t>The "brightness relative to the brightness of a similarly illuminated white"</a:t>
            </a:r>
            <a:endParaRPr lang="tr-TR" sz="2400" dirty="0"/>
          </a:p>
        </p:txBody>
      </p:sp>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HSL Color Attributes</a:t>
            </a:r>
          </a:p>
        </p:txBody>
      </p:sp>
      <p:pic>
        <p:nvPicPr>
          <p:cNvPr id="5" name="Picture 4">
            <a:extLst>
              <a:ext uri="{FF2B5EF4-FFF2-40B4-BE49-F238E27FC236}">
                <a16:creationId xmlns:a16="http://schemas.microsoft.com/office/drawing/2014/main" id="{C5D5B401-5E8A-4277-905B-92BCFE5BA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490" y="1815119"/>
            <a:ext cx="2876509" cy="3936657"/>
          </a:xfrm>
          <a:prstGeom prst="rect">
            <a:avLst/>
          </a:prstGeom>
        </p:spPr>
      </p:pic>
    </p:spTree>
    <p:extLst>
      <p:ext uri="{BB962C8B-B14F-4D97-AF65-F5344CB8AC3E}">
        <p14:creationId xmlns:p14="http://schemas.microsoft.com/office/powerpoint/2010/main" val="3025117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823094" y="1848828"/>
            <a:ext cx="8915399" cy="4453118"/>
          </a:xfrm>
        </p:spPr>
        <p:txBody>
          <a:bodyPr/>
          <a:lstStyle/>
          <a:p>
            <a:r>
              <a:rPr lang="tr-TR" dirty="0">
                <a:effectLst>
                  <a:outerShdw blurRad="38100" dist="38100" dir="2700000" algn="tl">
                    <a:srgbClr val="000000">
                      <a:alpha val="43137"/>
                    </a:srgbClr>
                  </a:outerShdw>
                </a:effectLst>
              </a:rPr>
              <a:t>☆ </a:t>
            </a:r>
            <a:r>
              <a:rPr lang="tr-TR" dirty="0"/>
              <a:t>Hue is represented as angle of colour circle,given as unit less number.</a:t>
            </a:r>
          </a:p>
          <a:p>
            <a:r>
              <a:rPr lang="tr-TR" dirty="0"/>
              <a:t>			Red=0=360,</a:t>
            </a:r>
          </a:p>
          <a:p>
            <a:r>
              <a:rPr lang="tr-TR" dirty="0"/>
              <a:t>			Green=240,</a:t>
            </a:r>
          </a:p>
          <a:p>
            <a:r>
              <a:rPr lang="tr-TR" dirty="0"/>
              <a:t>			Blue=360</a:t>
            </a:r>
          </a:p>
          <a:p>
            <a:r>
              <a:rPr lang="tr-TR" dirty="0">
                <a:effectLst>
                  <a:outerShdw blurRad="38100" dist="38100" dir="2700000" algn="tl">
                    <a:srgbClr val="000000">
                      <a:alpha val="43137"/>
                    </a:srgbClr>
                  </a:outerShdw>
                </a:effectLst>
              </a:rPr>
              <a:t>☆ </a:t>
            </a:r>
            <a:r>
              <a:rPr lang="tr-TR" dirty="0"/>
              <a:t>Saturation and Luminosity is represented as percentage:</a:t>
            </a:r>
          </a:p>
          <a:p>
            <a:r>
              <a:rPr lang="tr-TR" dirty="0"/>
              <a:t>		100% Full Saturation</a:t>
            </a:r>
          </a:p>
          <a:p>
            <a:r>
              <a:rPr lang="tr-TR" dirty="0"/>
              <a:t>		    0% Shade of grey</a:t>
            </a:r>
          </a:p>
          <a:p>
            <a:r>
              <a:rPr lang="tr-TR" dirty="0"/>
              <a:t>		100% Luminosity is white</a:t>
            </a:r>
          </a:p>
          <a:p>
            <a:r>
              <a:rPr lang="tr-TR" dirty="0"/>
              <a:t>		    0% Luminosity is black</a:t>
            </a:r>
          </a:p>
        </p:txBody>
      </p:sp>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HSL Scale</a:t>
            </a:r>
          </a:p>
        </p:txBody>
      </p:sp>
    </p:spTree>
    <p:extLst>
      <p:ext uri="{BB962C8B-B14F-4D97-AF65-F5344CB8AC3E}">
        <p14:creationId xmlns:p14="http://schemas.microsoft.com/office/powerpoint/2010/main" val="2495790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HSL Representation</a:t>
            </a:r>
          </a:p>
        </p:txBody>
      </p:sp>
      <p:pic>
        <p:nvPicPr>
          <p:cNvPr id="5" name="Picture 4">
            <a:extLst>
              <a:ext uri="{FF2B5EF4-FFF2-40B4-BE49-F238E27FC236}">
                <a16:creationId xmlns:a16="http://schemas.microsoft.com/office/drawing/2014/main" id="{2A8ADD6E-5FF8-48A4-AA4C-09A5ED722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253" y="1896761"/>
            <a:ext cx="6749493" cy="4370667"/>
          </a:xfrm>
          <a:prstGeom prst="rect">
            <a:avLst/>
          </a:prstGeom>
        </p:spPr>
      </p:pic>
    </p:spTree>
    <p:extLst>
      <p:ext uri="{BB962C8B-B14F-4D97-AF65-F5344CB8AC3E}">
        <p14:creationId xmlns:p14="http://schemas.microsoft.com/office/powerpoint/2010/main" val="894668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Transformation RGB/HSL</a:t>
            </a:r>
          </a:p>
        </p:txBody>
      </p:sp>
      <p:pic>
        <p:nvPicPr>
          <p:cNvPr id="5" name="Picture 4">
            <a:extLst>
              <a:ext uri="{FF2B5EF4-FFF2-40B4-BE49-F238E27FC236}">
                <a16:creationId xmlns:a16="http://schemas.microsoft.com/office/drawing/2014/main" id="{D32D945F-6135-4165-8873-DBEDA57AD65A}"/>
              </a:ext>
            </a:extLst>
          </p:cNvPr>
          <p:cNvPicPr>
            <a:picLocks noChangeAspect="1"/>
          </p:cNvPicPr>
          <p:nvPr/>
        </p:nvPicPr>
        <p:blipFill>
          <a:blip r:embed="rId2"/>
          <a:stretch>
            <a:fillRect/>
          </a:stretch>
        </p:blipFill>
        <p:spPr>
          <a:xfrm>
            <a:off x="2659409" y="1925803"/>
            <a:ext cx="6873182" cy="4289645"/>
          </a:xfrm>
          <a:prstGeom prst="rect">
            <a:avLst/>
          </a:prstGeom>
        </p:spPr>
      </p:pic>
    </p:spTree>
    <p:extLst>
      <p:ext uri="{BB962C8B-B14F-4D97-AF65-F5344CB8AC3E}">
        <p14:creationId xmlns:p14="http://schemas.microsoft.com/office/powerpoint/2010/main" val="1253438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F7C6-B990-46CF-A8F1-29C328F314AA}"/>
              </a:ext>
            </a:extLst>
          </p:cNvPr>
          <p:cNvSpPr txBox="1">
            <a:spLocks/>
          </p:cNvSpPr>
          <p:nvPr/>
        </p:nvSpPr>
        <p:spPr>
          <a:xfrm>
            <a:off x="0" y="1"/>
            <a:ext cx="12192000" cy="13843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HSV</a:t>
            </a:r>
          </a:p>
        </p:txBody>
      </p:sp>
      <p:sp>
        <p:nvSpPr>
          <p:cNvPr id="6" name="Subtitle 2">
            <a:extLst>
              <a:ext uri="{FF2B5EF4-FFF2-40B4-BE49-F238E27FC236}">
                <a16:creationId xmlns:a16="http://schemas.microsoft.com/office/drawing/2014/main" id="{4C4C726D-59CF-43C4-A0D3-0501722D4B34}"/>
              </a:ext>
            </a:extLst>
          </p:cNvPr>
          <p:cNvSpPr>
            <a:spLocks noGrp="1"/>
          </p:cNvSpPr>
          <p:nvPr>
            <p:ph type="subTitle" idx="1"/>
          </p:nvPr>
        </p:nvSpPr>
        <p:spPr>
          <a:xfrm>
            <a:off x="1505937" y="1539188"/>
            <a:ext cx="10208268" cy="5318812"/>
          </a:xfrm>
        </p:spPr>
        <p:txBody>
          <a:bodyPr>
            <a:normAutofit/>
          </a:bodyPr>
          <a:lstStyle/>
          <a:p>
            <a:r>
              <a:rPr lang="tr-TR" sz="2400" dirty="0"/>
              <a:t>☆HSV stands for Hue,Saturation and Value</a:t>
            </a:r>
          </a:p>
          <a:p>
            <a:endParaRPr lang="tr-TR" sz="2400" dirty="0"/>
          </a:p>
          <a:p>
            <a:r>
              <a:rPr lang="tr-TR" sz="2400" dirty="0"/>
              <a:t>☆Used  for generate high quality computer graphics,select desired color or etc.</a:t>
            </a:r>
          </a:p>
          <a:p>
            <a:endParaRPr lang="tr-TR" sz="2400" dirty="0"/>
          </a:p>
          <a:p>
            <a:r>
              <a:rPr lang="tr-TR" sz="2400" dirty="0"/>
              <a:t>☆Used in color pickers,image editing software,image analysis and computer vision</a:t>
            </a:r>
          </a:p>
          <a:p>
            <a:endParaRPr lang="tr-TR" sz="2400" dirty="0"/>
          </a:p>
          <a:p>
            <a:r>
              <a:rPr lang="tr-TR" sz="2400" dirty="0"/>
              <a:t>☆Most common cylindirical coordinate representation of RGB model</a:t>
            </a:r>
          </a:p>
          <a:p>
            <a:r>
              <a:rPr lang="tr-TR" sz="2400" dirty="0"/>
              <a:t>☆Describes color in terms of their shade and brightness.</a:t>
            </a:r>
          </a:p>
          <a:p>
            <a:endParaRPr lang="tr-TR" dirty="0"/>
          </a:p>
        </p:txBody>
      </p:sp>
    </p:spTree>
    <p:extLst>
      <p:ext uri="{BB962C8B-B14F-4D97-AF65-F5344CB8AC3E}">
        <p14:creationId xmlns:p14="http://schemas.microsoft.com/office/powerpoint/2010/main" val="3883029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0"/>
            <a:ext cx="12192000" cy="1482811"/>
          </a:xfrm>
        </p:spPr>
        <p:txBody>
          <a:bodyPr/>
          <a:lstStyle/>
          <a:p>
            <a:pPr algn="ctr"/>
            <a:r>
              <a:rPr lang="tr-TR" dirty="0"/>
              <a:t>HSV</a:t>
            </a:r>
          </a:p>
        </p:txBody>
      </p:sp>
      <p:sp>
        <p:nvSpPr>
          <p:cNvPr id="4" name="Subtitle 2">
            <a:extLst>
              <a:ext uri="{FF2B5EF4-FFF2-40B4-BE49-F238E27FC236}">
                <a16:creationId xmlns:a16="http://schemas.microsoft.com/office/drawing/2014/main" id="{4653C704-ECD3-4C7F-BD3C-08CE27875C78}"/>
              </a:ext>
            </a:extLst>
          </p:cNvPr>
          <p:cNvSpPr txBox="1">
            <a:spLocks/>
          </p:cNvSpPr>
          <p:nvPr/>
        </p:nvSpPr>
        <p:spPr>
          <a:xfrm>
            <a:off x="1774224" y="1783732"/>
            <a:ext cx="5782276" cy="507426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effectLst>
                  <a:outerShdw blurRad="38100" dist="38100" dir="2700000" algn="tl">
                    <a:srgbClr val="000000">
                      <a:alpha val="43137"/>
                    </a:srgbClr>
                  </a:outerShdw>
                </a:effectLst>
              </a:rPr>
              <a:t>☆ </a:t>
            </a:r>
            <a:r>
              <a:rPr lang="tr-TR" dirty="0"/>
              <a:t>Hue,Saturation,Value</a:t>
            </a:r>
          </a:p>
          <a:p>
            <a:endParaRPr lang="tr-TR" dirty="0"/>
          </a:p>
          <a:p>
            <a:r>
              <a:rPr lang="tr-TR" dirty="0">
                <a:effectLst>
                  <a:outerShdw blurRad="38100" dist="38100" dir="2700000" algn="tl">
                    <a:srgbClr val="000000">
                      <a:alpha val="43137"/>
                    </a:srgbClr>
                  </a:outerShdw>
                </a:effectLst>
              </a:rPr>
              <a:t>☆ </a:t>
            </a:r>
            <a:r>
              <a:rPr lang="tr-TR" dirty="0"/>
              <a:t>Hue(H):Color </a:t>
            </a:r>
            <a:r>
              <a:rPr lang="en-US" dirty="0"/>
              <a:t>portion of the color model, expressed as a number from 0 to 360 degrees</a:t>
            </a:r>
            <a:r>
              <a:rPr lang="tr-TR" dirty="0"/>
              <a:t>.</a:t>
            </a:r>
          </a:p>
          <a:p>
            <a:endParaRPr lang="en-US" dirty="0"/>
          </a:p>
          <a:p>
            <a:r>
              <a:rPr lang="tr-TR" dirty="0">
                <a:effectLst>
                  <a:outerShdw blurRad="38100" dist="38100" dir="2700000" algn="tl">
                    <a:srgbClr val="000000">
                      <a:alpha val="43137"/>
                    </a:srgbClr>
                  </a:outerShdw>
                </a:effectLst>
              </a:rPr>
              <a:t>☆ </a:t>
            </a:r>
            <a:r>
              <a:rPr lang="tr-TR" dirty="0"/>
              <a:t>Saturation(S):</a:t>
            </a:r>
            <a:r>
              <a:rPr lang="en-US" dirty="0"/>
              <a:t>is the amount of gray in the color, from 0 to 100 percent.</a:t>
            </a:r>
            <a:endParaRPr lang="tr-TR" dirty="0"/>
          </a:p>
          <a:p>
            <a:endParaRPr lang="en-US" dirty="0"/>
          </a:p>
          <a:p>
            <a:r>
              <a:rPr lang="tr-TR" dirty="0">
                <a:effectLst>
                  <a:outerShdw blurRad="38100" dist="38100" dir="2700000" algn="tl">
                    <a:srgbClr val="000000">
                      <a:alpha val="43137"/>
                    </a:srgbClr>
                  </a:outerShdw>
                </a:effectLst>
              </a:rPr>
              <a:t>☆ </a:t>
            </a:r>
            <a:r>
              <a:rPr lang="tr-TR" dirty="0"/>
              <a:t>Value(V or brightness):</a:t>
            </a:r>
            <a:r>
              <a:rPr lang="en-US" dirty="0"/>
              <a:t>Value works in conjunction with saturation and describes the brightness or intensity of the color, from 0–100 percent, where 0 is completely black, and 100 is the brightest and reveals the most color.</a:t>
            </a:r>
          </a:p>
          <a:p>
            <a:endParaRPr lang="tr-TR" dirty="0"/>
          </a:p>
        </p:txBody>
      </p:sp>
      <p:pic>
        <p:nvPicPr>
          <p:cNvPr id="5" name="Picture 4">
            <a:extLst>
              <a:ext uri="{FF2B5EF4-FFF2-40B4-BE49-F238E27FC236}">
                <a16:creationId xmlns:a16="http://schemas.microsoft.com/office/drawing/2014/main" id="{C8020817-915B-4915-BFA5-C51F46D66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995" y="1493623"/>
            <a:ext cx="5161005" cy="3870754"/>
          </a:xfrm>
          <a:prstGeom prst="rect">
            <a:avLst/>
          </a:prstGeom>
        </p:spPr>
      </p:pic>
    </p:spTree>
    <p:extLst>
      <p:ext uri="{BB962C8B-B14F-4D97-AF65-F5344CB8AC3E}">
        <p14:creationId xmlns:p14="http://schemas.microsoft.com/office/powerpoint/2010/main" val="4206014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828800"/>
          </a:xfrm>
        </p:spPr>
        <p:txBody>
          <a:bodyPr/>
          <a:lstStyle/>
          <a:p>
            <a:pPr algn="ctr"/>
            <a:r>
              <a:rPr lang="tr-TR" dirty="0"/>
              <a:t>HSV</a:t>
            </a:r>
          </a:p>
        </p:txBody>
      </p:sp>
      <p:pic>
        <p:nvPicPr>
          <p:cNvPr id="4" name="Picture 3">
            <a:extLst>
              <a:ext uri="{FF2B5EF4-FFF2-40B4-BE49-F238E27FC236}">
                <a16:creationId xmlns:a16="http://schemas.microsoft.com/office/drawing/2014/main" id="{B28B077C-82D4-451B-9108-C3772EF2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262" y="2301557"/>
            <a:ext cx="5959476" cy="3575686"/>
          </a:xfrm>
          <a:prstGeom prst="rect">
            <a:avLst/>
          </a:prstGeom>
        </p:spPr>
      </p:pic>
    </p:spTree>
    <p:extLst>
      <p:ext uri="{BB962C8B-B14F-4D97-AF65-F5344CB8AC3E}">
        <p14:creationId xmlns:p14="http://schemas.microsoft.com/office/powerpoint/2010/main" val="1822080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019005" cy="1556950"/>
          </a:xfrm>
        </p:spPr>
        <p:txBody>
          <a:bodyPr/>
          <a:lstStyle/>
          <a:p>
            <a:pPr algn="ctr"/>
            <a:r>
              <a:rPr lang="tr-TR" dirty="0"/>
              <a:t>HSV</a:t>
            </a:r>
          </a:p>
        </p:txBody>
      </p:sp>
      <p:pic>
        <p:nvPicPr>
          <p:cNvPr id="4" name="Picture 3">
            <a:extLst>
              <a:ext uri="{FF2B5EF4-FFF2-40B4-BE49-F238E27FC236}">
                <a16:creationId xmlns:a16="http://schemas.microsoft.com/office/drawing/2014/main" id="{77FC2D10-F276-408C-B802-526132729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477" y="1705232"/>
            <a:ext cx="6158814" cy="5031711"/>
          </a:xfrm>
          <a:prstGeom prst="rect">
            <a:avLst/>
          </a:prstGeom>
        </p:spPr>
      </p:pic>
    </p:spTree>
    <p:extLst>
      <p:ext uri="{BB962C8B-B14F-4D97-AF65-F5344CB8AC3E}">
        <p14:creationId xmlns:p14="http://schemas.microsoft.com/office/powerpoint/2010/main" val="325031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594022"/>
          </a:xfrm>
        </p:spPr>
        <p:txBody>
          <a:bodyPr/>
          <a:lstStyle/>
          <a:p>
            <a:pPr algn="ctr"/>
            <a:r>
              <a:rPr lang="tr-TR" dirty="0"/>
              <a:t>Transformation RGB/HSV</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082762" y="1674342"/>
            <a:ext cx="2760706" cy="1126283"/>
          </a:xfrm>
        </p:spPr>
        <p:txBody>
          <a:bodyPr/>
          <a:lstStyle/>
          <a:p>
            <a:r>
              <a:rPr lang="tr-TR" b="1" dirty="0"/>
              <a:t>RGB to HSV:</a:t>
            </a:r>
          </a:p>
        </p:txBody>
      </p:sp>
      <p:pic>
        <p:nvPicPr>
          <p:cNvPr id="4" name="Picture 3">
            <a:extLst>
              <a:ext uri="{FF2B5EF4-FFF2-40B4-BE49-F238E27FC236}">
                <a16:creationId xmlns:a16="http://schemas.microsoft.com/office/drawing/2014/main" id="{1B5E6283-0812-4C1F-A60A-CA03D6C76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115" y="1964854"/>
            <a:ext cx="3771900" cy="4419600"/>
          </a:xfrm>
          <a:prstGeom prst="rect">
            <a:avLst/>
          </a:prstGeom>
        </p:spPr>
      </p:pic>
      <p:pic>
        <p:nvPicPr>
          <p:cNvPr id="6" name="Picture 5">
            <a:extLst>
              <a:ext uri="{FF2B5EF4-FFF2-40B4-BE49-F238E27FC236}">
                <a16:creationId xmlns:a16="http://schemas.microsoft.com/office/drawing/2014/main" id="{290F60C2-69FC-4A58-B198-C314357E9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594023"/>
            <a:ext cx="5486400" cy="5000625"/>
          </a:xfrm>
          <a:prstGeom prst="rect">
            <a:avLst/>
          </a:prstGeom>
        </p:spPr>
      </p:pic>
    </p:spTree>
    <p:extLst>
      <p:ext uri="{BB962C8B-B14F-4D97-AF65-F5344CB8AC3E}">
        <p14:creationId xmlns:p14="http://schemas.microsoft.com/office/powerpoint/2010/main" val="46591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0"/>
            <a:ext cx="12192000" cy="2262781"/>
          </a:xfrm>
        </p:spPr>
        <p:txBody>
          <a:bodyPr/>
          <a:lstStyle/>
          <a:p>
            <a:pPr algn="ctr"/>
            <a:r>
              <a:rPr lang="tr-TR" dirty="0"/>
              <a:t>CIE Color Model</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3479800" y="2622739"/>
            <a:ext cx="8712200" cy="2829921"/>
          </a:xfrm>
        </p:spPr>
        <p:txBody>
          <a:bodyPr>
            <a:normAutofit/>
          </a:bodyPr>
          <a:lstStyle/>
          <a:p>
            <a:r>
              <a:rPr lang="tr-TR" sz="2800" dirty="0"/>
              <a:t>☆CIE 1931 XYZ</a:t>
            </a:r>
          </a:p>
          <a:p>
            <a:r>
              <a:rPr lang="tr-TR" sz="2800" dirty="0"/>
              <a:t>☆CIELUV</a:t>
            </a:r>
          </a:p>
          <a:p>
            <a:r>
              <a:rPr lang="tr-TR" sz="2800" dirty="0"/>
              <a:t>☆CIELAB</a:t>
            </a:r>
          </a:p>
        </p:txBody>
      </p:sp>
    </p:spTree>
    <p:extLst>
      <p:ext uri="{BB962C8B-B14F-4D97-AF65-F5344CB8AC3E}">
        <p14:creationId xmlns:p14="http://schemas.microsoft.com/office/powerpoint/2010/main" val="290346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359242"/>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823652" y="1595139"/>
            <a:ext cx="6220597" cy="5262859"/>
          </a:xfrm>
        </p:spPr>
        <p:txBody>
          <a:bodyPr>
            <a:normAutofit/>
          </a:bodyPr>
          <a:lstStyle/>
          <a:p>
            <a:r>
              <a:rPr lang="tr-TR" dirty="0"/>
              <a:t>☆ Colors in the vicinity of 500 nm can be matched by subtracting an amount of red light from a combination of blue and green lights.</a:t>
            </a:r>
          </a:p>
          <a:p>
            <a:endParaRPr lang="tr-TR" dirty="0"/>
          </a:p>
          <a:p>
            <a:r>
              <a:rPr lang="tr-TR" dirty="0"/>
              <a:t>☆ Thus,RGB color monitor cannot display colors  in the neighborhood of 500 nm.</a:t>
            </a:r>
          </a:p>
          <a:p>
            <a:endParaRPr lang="tr-TR" dirty="0"/>
          </a:p>
          <a:p>
            <a:r>
              <a:rPr lang="tr-TR" dirty="0"/>
              <a:t>☆ Problem solution:XYZ Color System</a:t>
            </a:r>
          </a:p>
          <a:p>
            <a:endParaRPr lang="tr-TR" dirty="0"/>
          </a:p>
          <a:p>
            <a:r>
              <a:rPr lang="tr-TR" dirty="0"/>
              <a:t>☆ Tristimulus system derived from RGB.</a:t>
            </a:r>
          </a:p>
          <a:p>
            <a:endParaRPr lang="tr-TR" dirty="0"/>
          </a:p>
          <a:p>
            <a:r>
              <a:rPr lang="tr-TR" dirty="0"/>
              <a:t>☆ Based 3 imaginary primaries.</a:t>
            </a:r>
          </a:p>
          <a:p>
            <a:endParaRPr lang="tr-TR" dirty="0"/>
          </a:p>
          <a:p>
            <a:r>
              <a:rPr lang="tr-TR" dirty="0"/>
              <a:t>☆ All 3 primaries are outside the human visual gamut.</a:t>
            </a:r>
          </a:p>
          <a:p>
            <a:endParaRPr lang="tr-TR" dirty="0"/>
          </a:p>
          <a:p>
            <a:endParaRPr lang="tr-TR" dirty="0"/>
          </a:p>
        </p:txBody>
      </p:sp>
      <p:pic>
        <p:nvPicPr>
          <p:cNvPr id="4" name="Picture 3">
            <a:extLst>
              <a:ext uri="{FF2B5EF4-FFF2-40B4-BE49-F238E27FC236}">
                <a16:creationId xmlns:a16="http://schemas.microsoft.com/office/drawing/2014/main" id="{0705B1FC-B2F3-4234-A649-7E0DE89174C6}"/>
              </a:ext>
            </a:extLst>
          </p:cNvPr>
          <p:cNvPicPr>
            <a:picLocks noChangeAspect="1"/>
          </p:cNvPicPr>
          <p:nvPr/>
        </p:nvPicPr>
        <p:blipFill>
          <a:blip r:embed="rId2"/>
          <a:stretch>
            <a:fillRect/>
          </a:stretch>
        </p:blipFill>
        <p:spPr>
          <a:xfrm>
            <a:off x="7850701" y="1990555"/>
            <a:ext cx="4118877" cy="3854191"/>
          </a:xfrm>
          <a:prstGeom prst="rect">
            <a:avLst/>
          </a:prstGeom>
        </p:spPr>
      </p:pic>
    </p:spTree>
    <p:extLst>
      <p:ext uri="{BB962C8B-B14F-4D97-AF65-F5344CB8AC3E}">
        <p14:creationId xmlns:p14="http://schemas.microsoft.com/office/powerpoint/2010/main" val="77885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126283"/>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2638641" y="1594022"/>
            <a:ext cx="8915399" cy="5140410"/>
          </a:xfrm>
        </p:spPr>
        <p:txBody>
          <a:bodyPr>
            <a:normAutofit/>
          </a:bodyPr>
          <a:lstStyle/>
          <a:p>
            <a:r>
              <a:rPr lang="tr-TR" dirty="0"/>
              <a:t>☆ </a:t>
            </a:r>
            <a:r>
              <a:rPr lang="en-US" dirty="0"/>
              <a:t>CIE is the International Commission on Illumination (Commission </a:t>
            </a:r>
            <a:r>
              <a:rPr lang="en-US" dirty="0" err="1"/>
              <a:t>internationale</a:t>
            </a:r>
            <a:r>
              <a:rPr lang="en-US" dirty="0"/>
              <a:t> de </a:t>
            </a:r>
            <a:r>
              <a:rPr lang="en-US" dirty="0" err="1"/>
              <a:t>l’éclairage</a:t>
            </a:r>
            <a:r>
              <a:rPr lang="en-US" dirty="0"/>
              <a:t>).</a:t>
            </a:r>
            <a:endParaRPr lang="tr-TR" dirty="0"/>
          </a:p>
          <a:p>
            <a:endParaRPr lang="tr-TR" dirty="0"/>
          </a:p>
          <a:p>
            <a:r>
              <a:rPr lang="tr-TR" dirty="0"/>
              <a:t>☆ </a:t>
            </a:r>
            <a:r>
              <a:rPr lang="en-US" dirty="0"/>
              <a:t>The CIE color model is a mapping system that uses tristimulus (a combination of 3 color values that are close to red/green/blue) values, which are plotted on a 3D space. </a:t>
            </a:r>
            <a:endParaRPr lang="tr-TR" dirty="0"/>
          </a:p>
          <a:p>
            <a:endParaRPr lang="tr-TR" dirty="0"/>
          </a:p>
          <a:p>
            <a:r>
              <a:rPr lang="tr-TR" dirty="0"/>
              <a:t>☆ </a:t>
            </a:r>
            <a:r>
              <a:rPr lang="en-US" dirty="0"/>
              <a:t>When these values are combined, they can reproduce any color that a human eye can perceive. The CIE specification is supposed to be able to accurately represent every single color the human eye can perceive.</a:t>
            </a:r>
            <a:endParaRPr lang="tr-TR" dirty="0"/>
          </a:p>
        </p:txBody>
      </p:sp>
    </p:spTree>
    <p:extLst>
      <p:ext uri="{BB962C8B-B14F-4D97-AF65-F5344CB8AC3E}">
        <p14:creationId xmlns:p14="http://schemas.microsoft.com/office/powerpoint/2010/main" val="19730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8C0-BCCE-4254-83B8-B1289740C26F}"/>
              </a:ext>
            </a:extLst>
          </p:cNvPr>
          <p:cNvSpPr>
            <a:spLocks noGrp="1"/>
          </p:cNvSpPr>
          <p:nvPr>
            <p:ph type="ctrTitle"/>
          </p:nvPr>
        </p:nvSpPr>
        <p:spPr>
          <a:xfrm>
            <a:off x="0" y="1"/>
            <a:ext cx="12192000" cy="1359242"/>
          </a:xfrm>
        </p:spPr>
        <p:txBody>
          <a:bodyPr/>
          <a:lstStyle/>
          <a:p>
            <a:pPr algn="ctr"/>
            <a:r>
              <a:rPr lang="tr-TR" dirty="0"/>
              <a:t>CIE 1931 XYZ</a:t>
            </a:r>
          </a:p>
        </p:txBody>
      </p:sp>
      <p:sp>
        <p:nvSpPr>
          <p:cNvPr id="3" name="Subtitle 2">
            <a:extLst>
              <a:ext uri="{FF2B5EF4-FFF2-40B4-BE49-F238E27FC236}">
                <a16:creationId xmlns:a16="http://schemas.microsoft.com/office/drawing/2014/main" id="{C92723BA-ECFD-4F3B-A9B8-F9B417A5E6D7}"/>
              </a:ext>
            </a:extLst>
          </p:cNvPr>
          <p:cNvSpPr>
            <a:spLocks noGrp="1"/>
          </p:cNvSpPr>
          <p:nvPr>
            <p:ph type="subTitle" idx="1"/>
          </p:nvPr>
        </p:nvSpPr>
        <p:spPr>
          <a:xfrm>
            <a:off x="1823652" y="1595139"/>
            <a:ext cx="6220597" cy="5262859"/>
          </a:xfrm>
        </p:spPr>
        <p:txBody>
          <a:bodyPr>
            <a:normAutofit/>
          </a:bodyPr>
          <a:lstStyle/>
          <a:p>
            <a:r>
              <a:rPr lang="tr-TR" dirty="0"/>
              <a:t>☆ </a:t>
            </a:r>
            <a:r>
              <a:rPr lang="en-US" i="1" dirty="0"/>
              <a:t>X</a:t>
            </a:r>
            <a:r>
              <a:rPr lang="en-US" dirty="0"/>
              <a:t> is a mix (a linear combination) of cone response curves chosen to be nonnegative</a:t>
            </a:r>
            <a:endParaRPr lang="tr-TR" dirty="0"/>
          </a:p>
          <a:p>
            <a:endParaRPr lang="tr-TR" i="1" dirty="0"/>
          </a:p>
          <a:p>
            <a:r>
              <a:rPr lang="tr-TR" dirty="0"/>
              <a:t>☆ </a:t>
            </a:r>
            <a:r>
              <a:rPr lang="en-US" i="1" dirty="0"/>
              <a:t>Y</a:t>
            </a:r>
            <a:r>
              <a:rPr lang="en-US" dirty="0"/>
              <a:t> as luminance. </a:t>
            </a:r>
            <a:endParaRPr lang="tr-TR" dirty="0"/>
          </a:p>
          <a:p>
            <a:endParaRPr lang="tr-TR" dirty="0"/>
          </a:p>
          <a:p>
            <a:r>
              <a:rPr lang="tr-TR" dirty="0"/>
              <a:t>☆ </a:t>
            </a:r>
            <a:r>
              <a:rPr lang="en-US" i="1" dirty="0"/>
              <a:t>Z</a:t>
            </a:r>
            <a:r>
              <a:rPr lang="en-US" dirty="0"/>
              <a:t> is quasi-equal to blue stimulation</a:t>
            </a:r>
            <a:r>
              <a:rPr lang="tr-TR" dirty="0"/>
              <a:t>.</a:t>
            </a:r>
          </a:p>
          <a:p>
            <a:endParaRPr lang="tr-TR" dirty="0"/>
          </a:p>
          <a:p>
            <a:r>
              <a:rPr lang="tr-TR" dirty="0"/>
              <a:t>☆ </a:t>
            </a:r>
            <a:r>
              <a:rPr lang="en-US" dirty="0"/>
              <a:t>XYZ tristimulus values are thus analogous to, but different from, the LMS cone responses of the human eye</a:t>
            </a:r>
            <a:r>
              <a:rPr lang="tr-TR" dirty="0"/>
              <a:t>.</a:t>
            </a:r>
          </a:p>
          <a:p>
            <a:endParaRPr lang="tr-TR" dirty="0"/>
          </a:p>
          <a:p>
            <a:r>
              <a:rPr lang="tr-TR" dirty="0"/>
              <a:t>☆ </a:t>
            </a:r>
            <a:r>
              <a:rPr lang="en-US" dirty="0"/>
              <a:t>Defining </a:t>
            </a:r>
            <a:r>
              <a:rPr lang="en-US" i="1" dirty="0"/>
              <a:t>Y</a:t>
            </a:r>
            <a:r>
              <a:rPr lang="en-US" dirty="0"/>
              <a:t> as luminance has the useful result that for any given </a:t>
            </a:r>
            <a:r>
              <a:rPr lang="en-US" i="1" dirty="0"/>
              <a:t>Y</a:t>
            </a:r>
            <a:r>
              <a:rPr lang="en-US" dirty="0"/>
              <a:t> value, the XZ plane will contain all possible </a:t>
            </a:r>
            <a:r>
              <a:rPr lang="en-US" dirty="0" err="1"/>
              <a:t>chromaticitie</a:t>
            </a:r>
            <a:r>
              <a:rPr lang="tr-TR" dirty="0"/>
              <a:t>s</a:t>
            </a:r>
            <a:r>
              <a:rPr lang="en-US" dirty="0"/>
              <a:t> at that luminance.</a:t>
            </a:r>
            <a:endParaRPr lang="tr-TR" dirty="0"/>
          </a:p>
        </p:txBody>
      </p:sp>
      <p:pic>
        <p:nvPicPr>
          <p:cNvPr id="5" name="Picture 4">
            <a:extLst>
              <a:ext uri="{FF2B5EF4-FFF2-40B4-BE49-F238E27FC236}">
                <a16:creationId xmlns:a16="http://schemas.microsoft.com/office/drawing/2014/main" id="{905CEB52-7B4D-4EBB-88CF-513662433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641" y="2157541"/>
            <a:ext cx="2951721" cy="3186783"/>
          </a:xfrm>
          <a:prstGeom prst="rect">
            <a:avLst/>
          </a:prstGeom>
        </p:spPr>
      </p:pic>
      <p:sp>
        <p:nvSpPr>
          <p:cNvPr id="6" name="TextBox 5">
            <a:extLst>
              <a:ext uri="{FF2B5EF4-FFF2-40B4-BE49-F238E27FC236}">
                <a16:creationId xmlns:a16="http://schemas.microsoft.com/office/drawing/2014/main" id="{E8B11A23-8BCC-4CF7-93F2-D480BA30BB7A}"/>
              </a:ext>
            </a:extLst>
          </p:cNvPr>
          <p:cNvSpPr txBox="1"/>
          <p:nvPr/>
        </p:nvSpPr>
        <p:spPr>
          <a:xfrm>
            <a:off x="8317641" y="5344324"/>
            <a:ext cx="3254291" cy="276999"/>
          </a:xfrm>
          <a:prstGeom prst="rect">
            <a:avLst/>
          </a:prstGeom>
          <a:noFill/>
        </p:spPr>
        <p:txBody>
          <a:bodyPr wrap="square" rtlCol="0">
            <a:spAutoFit/>
          </a:bodyPr>
          <a:lstStyle/>
          <a:p>
            <a:r>
              <a:rPr lang="tr-TR" sz="1200" dirty="0"/>
              <a:t>*Comparison of typical M and CIE 1931.</a:t>
            </a:r>
          </a:p>
        </p:txBody>
      </p:sp>
    </p:spTree>
    <p:extLst>
      <p:ext uri="{BB962C8B-B14F-4D97-AF65-F5344CB8AC3E}">
        <p14:creationId xmlns:p14="http://schemas.microsoft.com/office/powerpoint/2010/main" val="37521710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1763</TotalTime>
  <Words>1655</Words>
  <Application>Microsoft Office PowerPoint</Application>
  <PresentationFormat>Widescreen</PresentationFormat>
  <Paragraphs>275</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Century Gothic</vt:lpstr>
      <vt:lpstr>Wingdings 3</vt:lpstr>
      <vt:lpstr>Wisp</vt:lpstr>
      <vt:lpstr>COLOR SPACES</vt:lpstr>
      <vt:lpstr>WHAT İS COLOR?</vt:lpstr>
      <vt:lpstr>WHAT İS COLOR SPACE?</vt:lpstr>
      <vt:lpstr>overview</vt:lpstr>
      <vt:lpstr>CIE RGB CMYK Luma+Chroma/Chrominance Cylindirical Transformation </vt:lpstr>
      <vt:lpstr>CIE Color Model</vt:lpstr>
      <vt:lpstr>CIE 1931 XYZ</vt:lpstr>
      <vt:lpstr>CIE 1931 XYZ</vt:lpstr>
      <vt:lpstr>CIE 1931 XYZ</vt:lpstr>
      <vt:lpstr>CIE 1931 XYZ</vt:lpstr>
      <vt:lpstr>CIE 1931 XYZ</vt:lpstr>
      <vt:lpstr>CIE 1931 XYZ</vt:lpstr>
      <vt:lpstr>CIE 1931 XYZ</vt:lpstr>
      <vt:lpstr>CIE 1931 XYZ</vt:lpstr>
      <vt:lpstr>CIE 1931 XYZ</vt:lpstr>
      <vt:lpstr>Transformation Of RGB/CIE 1931 XYZ</vt:lpstr>
      <vt:lpstr>CIELAB</vt:lpstr>
      <vt:lpstr>CIELAB</vt:lpstr>
      <vt:lpstr>Transformation of CIELAB/RGB/XYZ</vt:lpstr>
      <vt:lpstr>CIELUV</vt:lpstr>
      <vt:lpstr>Transformation of CIELUV/XYZ</vt:lpstr>
      <vt:lpstr>RGB Color spaces</vt:lpstr>
      <vt:lpstr>PowerPoint Presentation</vt:lpstr>
      <vt:lpstr>PowerPoint Presentation</vt:lpstr>
      <vt:lpstr>Types of RGB</vt:lpstr>
      <vt:lpstr>PowerPoint Presentation</vt:lpstr>
      <vt:lpstr>PowerPoint Presentation</vt:lpstr>
      <vt:lpstr>sRGB</vt:lpstr>
      <vt:lpstr>Adobe RGB</vt:lpstr>
      <vt:lpstr>Adobe RGB wide gamut</vt:lpstr>
      <vt:lpstr>PowerPoint Presentation</vt:lpstr>
      <vt:lpstr>CMYK Color Spaces</vt:lpstr>
      <vt:lpstr>PowerPoint Presentation</vt:lpstr>
      <vt:lpstr>PowerPoint Presentation</vt:lpstr>
      <vt:lpstr>Transformation of RGB/CMYK</vt:lpstr>
      <vt:lpstr>Luma+ Chroma/chrominance</vt:lpstr>
      <vt:lpstr>YIQ(Luminance,Inphase,Quadrature)</vt:lpstr>
      <vt:lpstr>Transformation RGB/YIQ</vt:lpstr>
      <vt:lpstr>YUV</vt:lpstr>
      <vt:lpstr>PowerPoint Presentation</vt:lpstr>
      <vt:lpstr>Transformation RGB/YUV</vt:lpstr>
      <vt:lpstr>PowerPoint Presentation</vt:lpstr>
      <vt:lpstr>PowerPoint Presentation</vt:lpstr>
      <vt:lpstr>PowerPoint Presentation</vt:lpstr>
      <vt:lpstr>PowerPoint Presentation</vt:lpstr>
      <vt:lpstr>PowerPoint Presentation</vt:lpstr>
      <vt:lpstr>PowerPoint Presentation</vt:lpstr>
      <vt:lpstr>Cylindirical Transformatıon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HSV</vt:lpstr>
      <vt:lpstr>HSV</vt:lpstr>
      <vt:lpstr>HSV</vt:lpstr>
      <vt:lpstr>Transformation RGB/HSV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SPACES</dc:title>
  <dc:creator>Metin Yorgun</dc:creator>
  <cp:lastModifiedBy>Metin Yorgun</cp:lastModifiedBy>
  <cp:revision>59</cp:revision>
  <dcterms:created xsi:type="dcterms:W3CDTF">2018-10-26T23:24:27Z</dcterms:created>
  <dcterms:modified xsi:type="dcterms:W3CDTF">2018-11-26T02:16:35Z</dcterms:modified>
</cp:coreProperties>
</file>