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06" r:id="rId28"/>
    <p:sldId id="332" r:id="rId29"/>
    <p:sldId id="334" r:id="rId30"/>
    <p:sldId id="333" r:id="rId31"/>
    <p:sldId id="335" r:id="rId32"/>
    <p:sldId id="336" r:id="rId33"/>
    <p:sldId id="337" r:id="rId34"/>
    <p:sldId id="338" r:id="rId35"/>
    <p:sldId id="339" r:id="rId36"/>
    <p:sldId id="315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E6D7-C9C4-495A-9F79-B5AB7A57613B}" type="datetimeFigureOut">
              <a:rPr lang="en-US" smtClean="0"/>
              <a:pPr/>
              <a:t>12/26/2011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855E-E992-4044-8B38-326279DB14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E6D7-C9C4-495A-9F79-B5AB7A57613B}" type="datetimeFigureOut">
              <a:rPr lang="en-US" smtClean="0"/>
              <a:pPr/>
              <a:t>12/26/2011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855E-E992-4044-8B38-326279DB14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E6D7-C9C4-495A-9F79-B5AB7A57613B}" type="datetimeFigureOut">
              <a:rPr lang="en-US" smtClean="0"/>
              <a:pPr/>
              <a:t>12/26/2011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855E-E992-4044-8B38-326279DB14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E6D7-C9C4-495A-9F79-B5AB7A57613B}" type="datetimeFigureOut">
              <a:rPr lang="en-US" smtClean="0"/>
              <a:pPr/>
              <a:t>12/26/2011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855E-E992-4044-8B38-326279DB14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E6D7-C9C4-495A-9F79-B5AB7A57613B}" type="datetimeFigureOut">
              <a:rPr lang="en-US" smtClean="0"/>
              <a:pPr/>
              <a:t>12/26/2011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855E-E992-4044-8B38-326279DB14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E6D7-C9C4-495A-9F79-B5AB7A57613B}" type="datetimeFigureOut">
              <a:rPr lang="en-US" smtClean="0"/>
              <a:pPr/>
              <a:t>12/26/2011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855E-E992-4044-8B38-326279DB14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E6D7-C9C4-495A-9F79-B5AB7A57613B}" type="datetimeFigureOut">
              <a:rPr lang="en-US" smtClean="0"/>
              <a:pPr/>
              <a:t>12/26/2011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855E-E992-4044-8B38-326279DB14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E6D7-C9C4-495A-9F79-B5AB7A57613B}" type="datetimeFigureOut">
              <a:rPr lang="en-US" smtClean="0"/>
              <a:pPr/>
              <a:t>12/26/2011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855E-E992-4044-8B38-326279DB14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E6D7-C9C4-495A-9F79-B5AB7A57613B}" type="datetimeFigureOut">
              <a:rPr lang="en-US" smtClean="0"/>
              <a:pPr/>
              <a:t>12/26/2011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855E-E992-4044-8B38-326279DB14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E6D7-C9C4-495A-9F79-B5AB7A57613B}" type="datetimeFigureOut">
              <a:rPr lang="en-US" smtClean="0"/>
              <a:pPr/>
              <a:t>12/26/2011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855E-E992-4044-8B38-326279DB14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E6D7-C9C4-495A-9F79-B5AB7A57613B}" type="datetimeFigureOut">
              <a:rPr lang="en-US" smtClean="0"/>
              <a:pPr/>
              <a:t>12/26/2011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855E-E992-4044-8B38-326279DB14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5E6D7-C9C4-495A-9F79-B5AB7A57613B}" type="datetimeFigureOut">
              <a:rPr lang="en-US" smtClean="0"/>
              <a:pPr/>
              <a:t>12/26/2011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6855E-E992-4044-8B38-326279DB14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0" y="6072206"/>
              <a:ext cx="9144000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ubtitle 2"/>
            <p:cNvSpPr txBox="1">
              <a:spLocks/>
            </p:cNvSpPr>
            <p:nvPr/>
          </p:nvSpPr>
          <p:spPr>
            <a:xfrm>
              <a:off x="4675308" y="6143644"/>
              <a:ext cx="4397286" cy="42862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Bahan</a:t>
              </a: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Ajar </a:t>
              </a:r>
              <a:r>
                <a:rPr kumimoji="0" lang="en-US" sz="1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Struktur</a:t>
              </a: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Data/Semester</a:t>
              </a:r>
              <a:r>
                <a:rPr kumimoji="0" lang="en-US" sz="1400" b="1" i="0" u="none" strike="noStrike" kern="1200" cap="none" spc="0" normalizeH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III /</a:t>
              </a:r>
              <a:r>
                <a:rPr kumimoji="0" lang="en-US" sz="1400" b="1" i="0" u="none" strike="noStrike" kern="1200" cap="none" spc="0" normalizeH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Unindra</a:t>
              </a:r>
              <a:r>
                <a:rPr lang="en-US" sz="1400" b="1" dirty="0" smtClean="0">
                  <a:solidFill>
                    <a:srgbClr val="FF0000"/>
                  </a:solidFill>
                </a:rPr>
                <a:t>/2011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" name="Title 1"/>
          <p:cNvSpPr txBox="1">
            <a:spLocks/>
          </p:cNvSpPr>
          <p:nvPr/>
        </p:nvSpPr>
        <p:spPr>
          <a:xfrm>
            <a:off x="1895492" y="3000372"/>
            <a:ext cx="5962656" cy="1153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latin typeface="AardvarkBold" pitchFamily="34" charset="0"/>
                <a:ea typeface="+mj-ea"/>
                <a:cs typeface="+mj-cs"/>
              </a:rPr>
              <a:t>X. SORT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ardvarkBold" pitchFamily="34" charset="0"/>
              <a:ea typeface="+mj-ea"/>
              <a:cs typeface="+mj-cs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247264" y="4143380"/>
            <a:ext cx="3182840" cy="4286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Yuli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Haryanto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M.Kom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Logo Unindra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147" y="857232"/>
            <a:ext cx="1643074" cy="164307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 rot="16200000">
            <a:off x="-2451503" y="2620605"/>
            <a:ext cx="607220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sz="4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ronBold" pitchFamily="18" charset="0"/>
              </a:rPr>
              <a:t>STRUKTUR DATA</a:t>
            </a:r>
            <a:endParaRPr lang="en-US" sz="4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aronBol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0" y="6072206"/>
              <a:ext cx="9144000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ubtitle 2"/>
            <p:cNvSpPr txBox="1">
              <a:spLocks/>
            </p:cNvSpPr>
            <p:nvPr/>
          </p:nvSpPr>
          <p:spPr>
            <a:xfrm>
              <a:off x="4675308" y="6143644"/>
              <a:ext cx="4397286" cy="42862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Bahan</a:t>
              </a: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Ajar </a:t>
              </a:r>
              <a:r>
                <a:rPr kumimoji="0" lang="en-US" sz="1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Struktur</a:t>
              </a: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Data/Semester</a:t>
              </a:r>
              <a:r>
                <a:rPr kumimoji="0" lang="en-US" sz="1400" b="1" i="0" u="none" strike="noStrike" kern="1200" cap="none" spc="0" normalizeH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III /</a:t>
              </a:r>
              <a:r>
                <a:rPr kumimoji="0" lang="en-US" sz="1400" b="1" i="0" u="none" strike="noStrike" kern="1200" cap="none" spc="0" normalizeH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Unindra</a:t>
              </a:r>
              <a:r>
                <a:rPr lang="en-US" sz="1400" b="1" dirty="0" smtClean="0">
                  <a:solidFill>
                    <a:srgbClr val="FF0000"/>
                  </a:solidFill>
                </a:rPr>
                <a:t>/2011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 rot="16200000">
            <a:off x="-2451503" y="2620605"/>
            <a:ext cx="607220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sz="4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ronBold" pitchFamily="18" charset="0"/>
              </a:rPr>
              <a:t>STRUKTUR DATA</a:t>
            </a:r>
            <a:endParaRPr lang="en-US" sz="4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aronBold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4282" y="6143644"/>
            <a:ext cx="3286148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0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cademiaSSi" pitchFamily="2" charset="0"/>
              </a:rPr>
              <a:t>X. Sort</a:t>
            </a:r>
            <a:endParaRPr lang="en-US" sz="2000" b="1" dirty="0">
              <a:solidFill>
                <a:schemeClr val="accent3">
                  <a:lumMod val="20000"/>
                  <a:lumOff val="80000"/>
                </a:schemeClr>
              </a:solidFill>
              <a:latin typeface="AcademiaSSi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71538" y="285728"/>
            <a:ext cx="7715304" cy="46166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en-US" sz="2400" dirty="0" smtClean="0">
                <a:latin typeface="AardvarkBold" pitchFamily="34" charset="0"/>
              </a:rPr>
              <a:t>Bubble Sort</a:t>
            </a:r>
            <a:endParaRPr lang="en-US" sz="2400" dirty="0">
              <a:latin typeface="AardvarkBold" pitchFamily="34" charset="0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1538" y="928670"/>
            <a:ext cx="3970338" cy="2349002"/>
          </a:xfrm>
          <a:prstGeom prst="rect">
            <a:avLst/>
          </a:prstGeom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2651" y="3406759"/>
            <a:ext cx="7559675" cy="2451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0" y="6072206"/>
              <a:ext cx="9144000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ubtitle 2"/>
            <p:cNvSpPr txBox="1">
              <a:spLocks/>
            </p:cNvSpPr>
            <p:nvPr/>
          </p:nvSpPr>
          <p:spPr>
            <a:xfrm>
              <a:off x="4675308" y="6143644"/>
              <a:ext cx="4397286" cy="42862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Bahan</a:t>
              </a: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Ajar </a:t>
              </a:r>
              <a:r>
                <a:rPr kumimoji="0" lang="en-US" sz="1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Struktur</a:t>
              </a: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Data/Semester</a:t>
              </a:r>
              <a:r>
                <a:rPr kumimoji="0" lang="en-US" sz="1400" b="1" i="0" u="none" strike="noStrike" kern="1200" cap="none" spc="0" normalizeH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III /</a:t>
              </a:r>
              <a:r>
                <a:rPr kumimoji="0" lang="en-US" sz="1400" b="1" i="0" u="none" strike="noStrike" kern="1200" cap="none" spc="0" normalizeH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Unindra</a:t>
              </a:r>
              <a:r>
                <a:rPr lang="en-US" sz="1400" b="1" dirty="0" smtClean="0">
                  <a:solidFill>
                    <a:srgbClr val="FF0000"/>
                  </a:solidFill>
                </a:rPr>
                <a:t>/2011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 rot="16200000">
            <a:off x="-2451503" y="2620605"/>
            <a:ext cx="607220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sz="4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ronBold" pitchFamily="18" charset="0"/>
              </a:rPr>
              <a:t>STRUKTUR DATA</a:t>
            </a:r>
            <a:endParaRPr lang="en-US" sz="4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aronBold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4282" y="6143644"/>
            <a:ext cx="3286148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0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cademiaSSi" pitchFamily="2" charset="0"/>
              </a:rPr>
              <a:t>X. Sort</a:t>
            </a:r>
            <a:endParaRPr lang="en-US" sz="2000" b="1" dirty="0">
              <a:solidFill>
                <a:schemeClr val="accent3">
                  <a:lumMod val="20000"/>
                  <a:lumOff val="80000"/>
                </a:schemeClr>
              </a:solidFill>
              <a:latin typeface="AcademiaSSi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71538" y="285728"/>
            <a:ext cx="7715304" cy="46166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en-US" sz="2400" dirty="0" smtClean="0">
                <a:latin typeface="AardvarkBold" pitchFamily="34" charset="0"/>
              </a:rPr>
              <a:t>Bubble Sort</a:t>
            </a:r>
            <a:endParaRPr lang="en-US" sz="2400" dirty="0">
              <a:latin typeface="AardvarkBold" pitchFamily="34" charset="0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928670"/>
            <a:ext cx="7559675" cy="252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3429000"/>
            <a:ext cx="7704137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0" y="6072206"/>
              <a:ext cx="9144000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ubtitle 2"/>
            <p:cNvSpPr txBox="1">
              <a:spLocks/>
            </p:cNvSpPr>
            <p:nvPr/>
          </p:nvSpPr>
          <p:spPr>
            <a:xfrm>
              <a:off x="4675308" y="6143644"/>
              <a:ext cx="4397286" cy="42862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Bahan</a:t>
              </a: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Ajar </a:t>
              </a:r>
              <a:r>
                <a:rPr kumimoji="0" lang="en-US" sz="1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Struktur</a:t>
              </a: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Data/Semester</a:t>
              </a:r>
              <a:r>
                <a:rPr kumimoji="0" lang="en-US" sz="1400" b="1" i="0" u="none" strike="noStrike" kern="1200" cap="none" spc="0" normalizeH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III /</a:t>
              </a:r>
              <a:r>
                <a:rPr kumimoji="0" lang="en-US" sz="1400" b="1" i="0" u="none" strike="noStrike" kern="1200" cap="none" spc="0" normalizeH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Unindra</a:t>
              </a:r>
              <a:r>
                <a:rPr lang="en-US" sz="1400" b="1" dirty="0" smtClean="0">
                  <a:solidFill>
                    <a:srgbClr val="FF0000"/>
                  </a:solidFill>
                </a:rPr>
                <a:t>/2011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 rot="16200000">
            <a:off x="-2451503" y="2620605"/>
            <a:ext cx="607220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sz="4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ronBold" pitchFamily="18" charset="0"/>
              </a:rPr>
              <a:t>STRUKTUR DATA</a:t>
            </a:r>
            <a:endParaRPr lang="en-US" sz="4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aronBold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4282" y="6143644"/>
            <a:ext cx="3286148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0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cademiaSSi" pitchFamily="2" charset="0"/>
              </a:rPr>
              <a:t>X. Sort</a:t>
            </a:r>
            <a:endParaRPr lang="en-US" sz="2000" b="1" dirty="0">
              <a:solidFill>
                <a:schemeClr val="accent3">
                  <a:lumMod val="20000"/>
                  <a:lumOff val="80000"/>
                </a:schemeClr>
              </a:solidFill>
              <a:latin typeface="AcademiaSSi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71538" y="285728"/>
            <a:ext cx="7715304" cy="46166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en-US" sz="2400" dirty="0" smtClean="0">
                <a:latin typeface="AardvarkBold" pitchFamily="34" charset="0"/>
              </a:rPr>
              <a:t>Bubble Sort</a:t>
            </a:r>
            <a:endParaRPr lang="en-US" sz="2400" dirty="0">
              <a:latin typeface="AardvarkBold" pitchFamily="34" charset="0"/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785926"/>
            <a:ext cx="7993063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0" y="6072206"/>
              <a:ext cx="9144000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ubtitle 2"/>
            <p:cNvSpPr txBox="1">
              <a:spLocks/>
            </p:cNvSpPr>
            <p:nvPr/>
          </p:nvSpPr>
          <p:spPr>
            <a:xfrm>
              <a:off x="4675308" y="6143644"/>
              <a:ext cx="4397286" cy="42862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Bahan</a:t>
              </a: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Ajar </a:t>
              </a:r>
              <a:r>
                <a:rPr kumimoji="0" lang="en-US" sz="1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Struktur</a:t>
              </a: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Data/Semester</a:t>
              </a:r>
              <a:r>
                <a:rPr kumimoji="0" lang="en-US" sz="1400" b="1" i="0" u="none" strike="noStrike" kern="1200" cap="none" spc="0" normalizeH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III /</a:t>
              </a:r>
              <a:r>
                <a:rPr kumimoji="0" lang="en-US" sz="1400" b="1" i="0" u="none" strike="noStrike" kern="1200" cap="none" spc="0" normalizeH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Unindra</a:t>
              </a:r>
              <a:r>
                <a:rPr lang="en-US" sz="1400" b="1" dirty="0" smtClean="0">
                  <a:solidFill>
                    <a:srgbClr val="FF0000"/>
                  </a:solidFill>
                </a:rPr>
                <a:t>/2011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 rot="16200000">
            <a:off x="-2451503" y="2620605"/>
            <a:ext cx="607220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sz="4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ronBold" pitchFamily="18" charset="0"/>
              </a:rPr>
              <a:t>STRUKTUR DATA</a:t>
            </a:r>
            <a:endParaRPr lang="en-US" sz="4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aronBold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4282" y="6143644"/>
            <a:ext cx="3286148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0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cademiaSSi" pitchFamily="2" charset="0"/>
              </a:rPr>
              <a:t>X. Sort</a:t>
            </a:r>
            <a:endParaRPr lang="en-US" sz="2000" b="1" dirty="0">
              <a:solidFill>
                <a:schemeClr val="accent3">
                  <a:lumMod val="20000"/>
                  <a:lumOff val="80000"/>
                </a:schemeClr>
              </a:solidFill>
              <a:latin typeface="AcademiaSSi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71538" y="285728"/>
            <a:ext cx="7715304" cy="46166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en-US" sz="2400" dirty="0" err="1" smtClean="0">
                <a:latin typeface="AardvarkBold" pitchFamily="34" charset="0"/>
              </a:rPr>
              <a:t>Deklarasi</a:t>
            </a:r>
            <a:r>
              <a:rPr lang="en-US" sz="2400" dirty="0" smtClean="0">
                <a:latin typeface="AardvarkBold" pitchFamily="34" charset="0"/>
              </a:rPr>
              <a:t> Bubble Sort</a:t>
            </a:r>
            <a:endParaRPr lang="en-US" sz="2400" dirty="0">
              <a:latin typeface="AardvarkBold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14414" y="785794"/>
            <a:ext cx="764386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sv-SE" sz="2800" dirty="0" smtClean="0"/>
              <a:t>Program </a:t>
            </a:r>
            <a:r>
              <a:rPr lang="sv-SE" sz="2800" dirty="0" smtClean="0"/>
              <a:t>Asc_Bubble; </a:t>
            </a:r>
            <a:endParaRPr lang="sv-SE" sz="2800" dirty="0" smtClean="0"/>
          </a:p>
          <a:p>
            <a:pPr>
              <a:lnSpc>
                <a:spcPct val="150000"/>
              </a:lnSpc>
            </a:pPr>
            <a:r>
              <a:rPr lang="sv-SE" sz="2800" dirty="0" smtClean="0"/>
              <a:t>Var </a:t>
            </a:r>
            <a:r>
              <a:rPr lang="sv-SE" sz="2800" dirty="0" smtClean="0"/>
              <a:t>i,j,k : integer;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Begin</a:t>
            </a:r>
          </a:p>
          <a:p>
            <a:pPr>
              <a:lnSpc>
                <a:spcPct val="150000"/>
              </a:lnSpc>
            </a:pPr>
            <a:r>
              <a:rPr lang="pl-PL" sz="2800" dirty="0" smtClean="0"/>
              <a:t>For i:= 2 to jmldata do begin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For j:= </a:t>
            </a:r>
            <a:r>
              <a:rPr lang="en-US" sz="2800" dirty="0" err="1" smtClean="0"/>
              <a:t>jmldata</a:t>
            </a:r>
            <a:r>
              <a:rPr lang="en-US" sz="2800" dirty="0" smtClean="0"/>
              <a:t> </a:t>
            </a:r>
            <a:r>
              <a:rPr lang="en-US" sz="2800" dirty="0" err="1" smtClean="0"/>
              <a:t>downto</a:t>
            </a:r>
            <a:r>
              <a:rPr lang="en-US" sz="2800" dirty="0" smtClean="0"/>
              <a:t> I do If data[j] &lt; data[j-1] then</a:t>
            </a:r>
          </a:p>
          <a:p>
            <a:pPr>
              <a:lnSpc>
                <a:spcPct val="150000"/>
              </a:lnSpc>
            </a:pPr>
            <a:r>
              <a:rPr lang="en-US" sz="2800" dirty="0" err="1" smtClean="0"/>
              <a:t>Tukardata</a:t>
            </a:r>
            <a:r>
              <a:rPr lang="en-US" sz="2800" dirty="0" smtClean="0"/>
              <a:t> (data[j], data[j-1]); end;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end;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0" y="6072206"/>
              <a:ext cx="9144000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ubtitle 2"/>
            <p:cNvSpPr txBox="1">
              <a:spLocks/>
            </p:cNvSpPr>
            <p:nvPr/>
          </p:nvSpPr>
          <p:spPr>
            <a:xfrm>
              <a:off x="4675308" y="6143644"/>
              <a:ext cx="4397286" cy="42862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Bahan</a:t>
              </a: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Ajar </a:t>
              </a:r>
              <a:r>
                <a:rPr kumimoji="0" lang="en-US" sz="1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Struktur</a:t>
              </a: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Data/Semester</a:t>
              </a:r>
              <a:r>
                <a:rPr kumimoji="0" lang="en-US" sz="1400" b="1" i="0" u="none" strike="noStrike" kern="1200" cap="none" spc="0" normalizeH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III /</a:t>
              </a:r>
              <a:r>
                <a:rPr kumimoji="0" lang="en-US" sz="1400" b="1" i="0" u="none" strike="noStrike" kern="1200" cap="none" spc="0" normalizeH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Unindra</a:t>
              </a:r>
              <a:r>
                <a:rPr lang="en-US" sz="1400" b="1" dirty="0" smtClean="0">
                  <a:solidFill>
                    <a:srgbClr val="FF0000"/>
                  </a:solidFill>
                </a:rPr>
                <a:t>/2011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 rot="16200000">
            <a:off x="-2451503" y="2620605"/>
            <a:ext cx="607220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sz="4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ronBold" pitchFamily="18" charset="0"/>
              </a:rPr>
              <a:t>STRUKTUR DATA</a:t>
            </a:r>
            <a:endParaRPr lang="en-US" sz="4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aronBold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4282" y="6143644"/>
            <a:ext cx="3286148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0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cademiaSSi" pitchFamily="2" charset="0"/>
              </a:rPr>
              <a:t>X. Sort</a:t>
            </a:r>
            <a:endParaRPr lang="en-US" sz="2000" b="1" dirty="0">
              <a:solidFill>
                <a:schemeClr val="accent3">
                  <a:lumMod val="20000"/>
                  <a:lumOff val="80000"/>
                </a:schemeClr>
              </a:solidFill>
              <a:latin typeface="AcademiaSSi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71538" y="285728"/>
            <a:ext cx="7715304" cy="46166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en-US" sz="2400" dirty="0" smtClean="0">
                <a:latin typeface="AardvarkBold" pitchFamily="34" charset="0"/>
              </a:rPr>
              <a:t>Exchange Sort</a:t>
            </a:r>
            <a:endParaRPr lang="en-US" sz="2400" dirty="0">
              <a:latin typeface="AardvarkBold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14414" y="785794"/>
            <a:ext cx="7643866" cy="3257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/>
              <a:t>Sangat</a:t>
            </a:r>
            <a:r>
              <a:rPr lang="en-US" sz="2800" dirty="0" smtClean="0"/>
              <a:t> </a:t>
            </a:r>
            <a:r>
              <a:rPr lang="en-US" sz="2800" dirty="0" err="1" smtClean="0"/>
              <a:t>mirip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Bubble Sort</a:t>
            </a:r>
          </a:p>
          <a:p>
            <a:pPr marL="355600" indent="-3556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/>
              <a:t>Banyak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mengatakan</a:t>
            </a:r>
            <a:r>
              <a:rPr lang="en-US" sz="2800" dirty="0" smtClean="0"/>
              <a:t> Bubble Sort </a:t>
            </a:r>
            <a:r>
              <a:rPr lang="en-US" sz="2800" dirty="0" err="1" smtClean="0"/>
              <a:t>sama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Exchange Sort</a:t>
            </a:r>
          </a:p>
          <a:p>
            <a:pPr marL="355600" indent="-3556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/>
              <a:t>Pebedaan</a:t>
            </a:r>
            <a:r>
              <a:rPr lang="en-US" sz="2800" dirty="0" smtClean="0"/>
              <a:t> :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hal</a:t>
            </a:r>
            <a:r>
              <a:rPr lang="en-US" sz="2800" dirty="0" smtClean="0"/>
              <a:t> </a:t>
            </a:r>
            <a:r>
              <a:rPr lang="en-US" sz="2800" dirty="0" err="1" smtClean="0"/>
              <a:t>bagaimana</a:t>
            </a:r>
            <a:r>
              <a:rPr lang="en-US" sz="2800" dirty="0" smtClean="0"/>
              <a:t> </a:t>
            </a:r>
            <a:r>
              <a:rPr lang="en-US" sz="2800" dirty="0" err="1" smtClean="0"/>
              <a:t>membandingkan</a:t>
            </a:r>
            <a:r>
              <a:rPr lang="en-US" sz="2800" dirty="0" smtClean="0"/>
              <a:t> </a:t>
            </a:r>
            <a:r>
              <a:rPr lang="en-US" sz="2800" dirty="0" err="1" smtClean="0"/>
              <a:t>antar</a:t>
            </a:r>
            <a:r>
              <a:rPr lang="en-US" sz="2800" dirty="0" smtClean="0"/>
              <a:t> </a:t>
            </a:r>
            <a:r>
              <a:rPr lang="en-US" sz="2800" dirty="0" err="1" smtClean="0"/>
              <a:t>elemen-elemennya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0" y="6072206"/>
              <a:ext cx="9144000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ubtitle 2"/>
            <p:cNvSpPr txBox="1">
              <a:spLocks/>
            </p:cNvSpPr>
            <p:nvPr/>
          </p:nvSpPr>
          <p:spPr>
            <a:xfrm>
              <a:off x="4675308" y="6143644"/>
              <a:ext cx="4397286" cy="42862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Bahan</a:t>
              </a: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Ajar </a:t>
              </a:r>
              <a:r>
                <a:rPr kumimoji="0" lang="en-US" sz="1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Struktur</a:t>
              </a: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Data/Semester</a:t>
              </a:r>
              <a:r>
                <a:rPr kumimoji="0" lang="en-US" sz="1400" b="1" i="0" u="none" strike="noStrike" kern="1200" cap="none" spc="0" normalizeH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III /</a:t>
              </a:r>
              <a:r>
                <a:rPr kumimoji="0" lang="en-US" sz="1400" b="1" i="0" u="none" strike="noStrike" kern="1200" cap="none" spc="0" normalizeH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Unindra</a:t>
              </a:r>
              <a:r>
                <a:rPr lang="en-US" sz="1400" b="1" dirty="0" smtClean="0">
                  <a:solidFill>
                    <a:srgbClr val="FF0000"/>
                  </a:solidFill>
                </a:rPr>
                <a:t>/2011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 rot="16200000">
            <a:off x="-2451503" y="2620605"/>
            <a:ext cx="607220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sz="4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ronBold" pitchFamily="18" charset="0"/>
              </a:rPr>
              <a:t>STRUKTUR DATA</a:t>
            </a:r>
            <a:endParaRPr lang="en-US" sz="4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aronBold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4282" y="6143644"/>
            <a:ext cx="3286148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0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cademiaSSi" pitchFamily="2" charset="0"/>
              </a:rPr>
              <a:t>X. Sort</a:t>
            </a:r>
            <a:endParaRPr lang="en-US" sz="2000" b="1" dirty="0">
              <a:solidFill>
                <a:schemeClr val="accent3">
                  <a:lumMod val="20000"/>
                  <a:lumOff val="80000"/>
                </a:schemeClr>
              </a:solidFill>
              <a:latin typeface="AcademiaSSi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71538" y="285728"/>
            <a:ext cx="7715304" cy="46166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en-US" sz="2400" dirty="0" smtClean="0">
                <a:latin typeface="AardvarkBold" pitchFamily="34" charset="0"/>
              </a:rPr>
              <a:t>Exchange Sort</a:t>
            </a:r>
            <a:endParaRPr lang="en-US" sz="2400" dirty="0">
              <a:latin typeface="AardvarkBold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14414" y="785794"/>
            <a:ext cx="7643866" cy="5021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lvl="1" indent="-3556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Exchange sort </a:t>
            </a:r>
            <a:r>
              <a:rPr lang="en-US" sz="2400" dirty="0" err="1" smtClean="0"/>
              <a:t>membandingkan</a:t>
            </a:r>
            <a:r>
              <a:rPr lang="en-US" sz="2400" dirty="0" smtClean="0"/>
              <a:t> </a:t>
            </a:r>
            <a:r>
              <a:rPr lang="en-US" sz="2400" b="1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b="1" dirty="0" err="1" smtClean="0"/>
              <a:t>elemen</a:t>
            </a:r>
            <a:r>
              <a:rPr lang="en-US" sz="2400" b="1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b="1" dirty="0" err="1" smtClean="0"/>
              <a:t>elemen-elemen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lainnya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array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pertukaran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perlu</a:t>
            </a:r>
            <a:r>
              <a:rPr lang="en-US" sz="2400" dirty="0" smtClean="0"/>
              <a:t>.  </a:t>
            </a:r>
            <a:r>
              <a:rPr lang="en-US" sz="2400" dirty="0" err="1" smtClean="0"/>
              <a:t>Jadi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yang </a:t>
            </a:r>
            <a:r>
              <a:rPr lang="en-US" sz="2400" dirty="0" err="1" smtClean="0"/>
              <a:t>selalu</a:t>
            </a:r>
            <a:r>
              <a:rPr lang="en-US" sz="2400" dirty="0" smtClean="0"/>
              <a:t>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</a:t>
            </a:r>
            <a:r>
              <a:rPr lang="en-US" sz="2400" b="1" dirty="0" err="1" smtClean="0"/>
              <a:t>pusat</a:t>
            </a:r>
            <a:r>
              <a:rPr lang="en-US" sz="2400" b="1" dirty="0" smtClean="0"/>
              <a:t> (pivot).</a:t>
            </a:r>
            <a:endParaRPr lang="en-US" sz="2400" dirty="0" smtClean="0"/>
          </a:p>
          <a:p>
            <a:pPr marL="355600" lvl="1" indent="-3556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err="1" smtClean="0"/>
              <a:t>Sedangkan</a:t>
            </a:r>
            <a:r>
              <a:rPr lang="en-US" sz="2400" dirty="0" smtClean="0"/>
              <a:t> Bubble sort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membandingkan</a:t>
            </a:r>
            <a:r>
              <a:rPr lang="en-US" sz="2400" dirty="0" smtClean="0"/>
              <a:t> </a:t>
            </a:r>
            <a:r>
              <a:rPr lang="en-US" sz="2400" b="1" dirty="0" err="1" smtClean="0"/>
              <a:t>elemen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pertama</a:t>
            </a:r>
            <a:r>
              <a:rPr lang="en-US" sz="2400" b="1" dirty="0" smtClean="0"/>
              <a:t>/</a:t>
            </a:r>
            <a:r>
              <a:rPr lang="en-US" sz="2400" b="1" dirty="0" err="1" smtClean="0"/>
              <a:t>terakhir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b="1" dirty="0" err="1" smtClean="0"/>
              <a:t>elemen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sebelumnya</a:t>
            </a:r>
            <a:r>
              <a:rPr lang="en-US" sz="2400" b="1" dirty="0" smtClean="0"/>
              <a:t>/</a:t>
            </a:r>
            <a:r>
              <a:rPr lang="en-US" sz="2400" b="1" dirty="0" err="1" smtClean="0"/>
              <a:t>sesudahnya</a:t>
            </a:r>
            <a:r>
              <a:rPr lang="en-US" sz="2400" dirty="0" smtClean="0"/>
              <a:t>, </a:t>
            </a:r>
            <a:r>
              <a:rPr lang="en-US" sz="2400" dirty="0" err="1" smtClean="0"/>
              <a:t>kemudian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 </a:t>
            </a:r>
            <a:r>
              <a:rPr lang="en-US" sz="2400" dirty="0" err="1" smtClean="0"/>
              <a:t>itu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</a:t>
            </a:r>
            <a:r>
              <a:rPr lang="en-US" sz="2400" b="1" dirty="0" err="1" smtClean="0"/>
              <a:t>pusat</a:t>
            </a:r>
            <a:r>
              <a:rPr lang="en-US" sz="2400" b="1" dirty="0" smtClean="0"/>
              <a:t> (pivot)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dibandingkan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</a:t>
            </a:r>
            <a:r>
              <a:rPr lang="en-US" sz="2400" dirty="0" err="1" smtClean="0"/>
              <a:t>sebelumnya</a:t>
            </a:r>
            <a:r>
              <a:rPr lang="en-US" sz="2400" dirty="0" smtClean="0"/>
              <a:t>/</a:t>
            </a:r>
            <a:r>
              <a:rPr lang="en-US" sz="2400" dirty="0" err="1" smtClean="0"/>
              <a:t>sesudahnya</a:t>
            </a:r>
            <a:r>
              <a:rPr lang="en-US" sz="2400" dirty="0" smtClean="0"/>
              <a:t> </a:t>
            </a:r>
            <a:r>
              <a:rPr lang="en-US" sz="2400" dirty="0" err="1" smtClean="0"/>
              <a:t>lagi</a:t>
            </a:r>
            <a:r>
              <a:rPr lang="en-US" sz="2400" dirty="0" smtClean="0"/>
              <a:t>, </a:t>
            </a:r>
            <a:r>
              <a:rPr lang="en-US" sz="2400" dirty="0" err="1" smtClean="0"/>
              <a:t>begitu</a:t>
            </a:r>
            <a:r>
              <a:rPr lang="en-US" sz="2400" dirty="0" smtClean="0"/>
              <a:t> </a:t>
            </a:r>
            <a:r>
              <a:rPr lang="en-US" sz="2400" dirty="0" err="1" smtClean="0"/>
              <a:t>seterusnya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0" y="6072206"/>
              <a:ext cx="9144000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ubtitle 2"/>
            <p:cNvSpPr txBox="1">
              <a:spLocks/>
            </p:cNvSpPr>
            <p:nvPr/>
          </p:nvSpPr>
          <p:spPr>
            <a:xfrm>
              <a:off x="4675308" y="6143644"/>
              <a:ext cx="4397286" cy="42862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Bahan</a:t>
              </a: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Ajar </a:t>
              </a:r>
              <a:r>
                <a:rPr kumimoji="0" lang="en-US" sz="1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Struktur</a:t>
              </a: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Data/Semester</a:t>
              </a:r>
              <a:r>
                <a:rPr kumimoji="0" lang="en-US" sz="1400" b="1" i="0" u="none" strike="noStrike" kern="1200" cap="none" spc="0" normalizeH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III /</a:t>
              </a:r>
              <a:r>
                <a:rPr kumimoji="0" lang="en-US" sz="1400" b="1" i="0" u="none" strike="noStrike" kern="1200" cap="none" spc="0" normalizeH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Unindra</a:t>
              </a:r>
              <a:r>
                <a:rPr lang="en-US" sz="1400" b="1" dirty="0" smtClean="0">
                  <a:solidFill>
                    <a:srgbClr val="FF0000"/>
                  </a:solidFill>
                </a:rPr>
                <a:t>/2011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 rot="16200000">
            <a:off x="-2451503" y="2620605"/>
            <a:ext cx="607220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sz="4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ronBold" pitchFamily="18" charset="0"/>
              </a:rPr>
              <a:t>STRUKTUR DATA</a:t>
            </a:r>
            <a:endParaRPr lang="en-US" sz="4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aronBold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4282" y="6143644"/>
            <a:ext cx="3286148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0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cademiaSSi" pitchFamily="2" charset="0"/>
              </a:rPr>
              <a:t>X. Sort</a:t>
            </a:r>
            <a:endParaRPr lang="en-US" sz="2000" b="1" dirty="0">
              <a:solidFill>
                <a:schemeClr val="accent3">
                  <a:lumMod val="20000"/>
                  <a:lumOff val="80000"/>
                </a:schemeClr>
              </a:solidFill>
              <a:latin typeface="AcademiaSSi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71538" y="285728"/>
            <a:ext cx="7715304" cy="46166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en-US" sz="2400" dirty="0" smtClean="0">
                <a:latin typeface="AardvarkBold" pitchFamily="34" charset="0"/>
              </a:rPr>
              <a:t>Exchange Sort</a:t>
            </a:r>
            <a:endParaRPr lang="en-US" sz="2400" dirty="0">
              <a:latin typeface="AardvarkBold" pitchFamily="34" charset="0"/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857232"/>
            <a:ext cx="5543550" cy="179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2170" y="2765990"/>
            <a:ext cx="7777163" cy="3234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0" y="6072206"/>
              <a:ext cx="9144000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ubtitle 2"/>
            <p:cNvSpPr txBox="1">
              <a:spLocks/>
            </p:cNvSpPr>
            <p:nvPr/>
          </p:nvSpPr>
          <p:spPr>
            <a:xfrm>
              <a:off x="4675308" y="6143644"/>
              <a:ext cx="4397286" cy="42862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Bahan</a:t>
              </a: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Ajar </a:t>
              </a:r>
              <a:r>
                <a:rPr kumimoji="0" lang="en-US" sz="1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Struktur</a:t>
              </a: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Data/Semester</a:t>
              </a:r>
              <a:r>
                <a:rPr kumimoji="0" lang="en-US" sz="1400" b="1" i="0" u="none" strike="noStrike" kern="1200" cap="none" spc="0" normalizeH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III /</a:t>
              </a:r>
              <a:r>
                <a:rPr kumimoji="0" lang="en-US" sz="1400" b="1" i="0" u="none" strike="noStrike" kern="1200" cap="none" spc="0" normalizeH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Unindra</a:t>
              </a:r>
              <a:r>
                <a:rPr lang="en-US" sz="1400" b="1" dirty="0" smtClean="0">
                  <a:solidFill>
                    <a:srgbClr val="FF0000"/>
                  </a:solidFill>
                </a:rPr>
                <a:t>/2011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 rot="16200000">
            <a:off x="-2451503" y="2620605"/>
            <a:ext cx="607220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sz="4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ronBold" pitchFamily="18" charset="0"/>
              </a:rPr>
              <a:t>STRUKTUR DATA</a:t>
            </a:r>
            <a:endParaRPr lang="en-US" sz="4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aronBold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4282" y="6143644"/>
            <a:ext cx="3286148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0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cademiaSSi" pitchFamily="2" charset="0"/>
              </a:rPr>
              <a:t>X. Sort</a:t>
            </a:r>
            <a:endParaRPr lang="en-US" sz="2000" b="1" dirty="0">
              <a:solidFill>
                <a:schemeClr val="accent3">
                  <a:lumMod val="20000"/>
                  <a:lumOff val="80000"/>
                </a:schemeClr>
              </a:solidFill>
              <a:latin typeface="AcademiaSSi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71538" y="285728"/>
            <a:ext cx="7715304" cy="46166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en-US" sz="2400" dirty="0" smtClean="0">
                <a:latin typeface="AardvarkBold" pitchFamily="34" charset="0"/>
              </a:rPr>
              <a:t>Exchange Sort</a:t>
            </a:r>
            <a:endParaRPr lang="en-US" sz="2400" dirty="0">
              <a:latin typeface="AardvarkBold" pitchFamily="34" charset="0"/>
            </a:endParaRPr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099" y="857232"/>
            <a:ext cx="7625961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0" y="6072206"/>
              <a:ext cx="9144000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ubtitle 2"/>
            <p:cNvSpPr txBox="1">
              <a:spLocks/>
            </p:cNvSpPr>
            <p:nvPr/>
          </p:nvSpPr>
          <p:spPr>
            <a:xfrm>
              <a:off x="4675308" y="6143644"/>
              <a:ext cx="4397286" cy="42862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Bahan</a:t>
              </a: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Ajar </a:t>
              </a:r>
              <a:r>
                <a:rPr kumimoji="0" lang="en-US" sz="1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Struktur</a:t>
              </a: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Data/Semester</a:t>
              </a:r>
              <a:r>
                <a:rPr kumimoji="0" lang="en-US" sz="1400" b="1" i="0" u="none" strike="noStrike" kern="1200" cap="none" spc="0" normalizeH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III /</a:t>
              </a:r>
              <a:r>
                <a:rPr kumimoji="0" lang="en-US" sz="1400" b="1" i="0" u="none" strike="noStrike" kern="1200" cap="none" spc="0" normalizeH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Unindra</a:t>
              </a:r>
              <a:r>
                <a:rPr lang="en-US" sz="1400" b="1" dirty="0" smtClean="0">
                  <a:solidFill>
                    <a:srgbClr val="FF0000"/>
                  </a:solidFill>
                </a:rPr>
                <a:t>/2011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 rot="16200000">
            <a:off x="-2451503" y="2620605"/>
            <a:ext cx="607220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sz="4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ronBold" pitchFamily="18" charset="0"/>
              </a:rPr>
              <a:t>STRUKTUR DATA</a:t>
            </a:r>
            <a:endParaRPr lang="en-US" sz="4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aronBold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4282" y="6143644"/>
            <a:ext cx="3286148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0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cademiaSSi" pitchFamily="2" charset="0"/>
              </a:rPr>
              <a:t>X. Sort</a:t>
            </a:r>
            <a:endParaRPr lang="en-US" sz="2000" b="1" dirty="0">
              <a:solidFill>
                <a:schemeClr val="accent3">
                  <a:lumMod val="20000"/>
                  <a:lumOff val="80000"/>
                </a:schemeClr>
              </a:solidFill>
              <a:latin typeface="AcademiaSSi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71538" y="285728"/>
            <a:ext cx="7715304" cy="46166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en-US" sz="2400" dirty="0" smtClean="0">
                <a:latin typeface="AardvarkBold" pitchFamily="34" charset="0"/>
              </a:rPr>
              <a:t>Exchange Sort</a:t>
            </a:r>
            <a:endParaRPr lang="en-US" sz="2400" dirty="0">
              <a:latin typeface="AardvarkBold" pitchFamily="34" charset="0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8390" y="928670"/>
            <a:ext cx="7918452" cy="2428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3429000"/>
            <a:ext cx="7858180" cy="2511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0" y="6072206"/>
              <a:ext cx="9144000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ubtitle 2"/>
            <p:cNvSpPr txBox="1">
              <a:spLocks/>
            </p:cNvSpPr>
            <p:nvPr/>
          </p:nvSpPr>
          <p:spPr>
            <a:xfrm>
              <a:off x="4675308" y="6143644"/>
              <a:ext cx="4397286" cy="42862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Bahan</a:t>
              </a: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Ajar </a:t>
              </a:r>
              <a:r>
                <a:rPr kumimoji="0" lang="en-US" sz="1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Struktur</a:t>
              </a: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Data/Semester</a:t>
              </a:r>
              <a:r>
                <a:rPr kumimoji="0" lang="en-US" sz="1400" b="1" i="0" u="none" strike="noStrike" kern="1200" cap="none" spc="0" normalizeH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III /</a:t>
              </a:r>
              <a:r>
                <a:rPr kumimoji="0" lang="en-US" sz="1400" b="1" i="0" u="none" strike="noStrike" kern="1200" cap="none" spc="0" normalizeH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Unindra</a:t>
              </a:r>
              <a:r>
                <a:rPr lang="en-US" sz="1400" b="1" dirty="0" smtClean="0">
                  <a:solidFill>
                    <a:srgbClr val="FF0000"/>
                  </a:solidFill>
                </a:rPr>
                <a:t>/2011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 rot="16200000">
            <a:off x="-2451503" y="2620605"/>
            <a:ext cx="607220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sz="4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ronBold" pitchFamily="18" charset="0"/>
              </a:rPr>
              <a:t>STRUKTUR DATA</a:t>
            </a:r>
            <a:endParaRPr lang="en-US" sz="4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aronBold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4282" y="6143644"/>
            <a:ext cx="3286148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0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cademiaSSi" pitchFamily="2" charset="0"/>
              </a:rPr>
              <a:t>X. Sort</a:t>
            </a:r>
            <a:endParaRPr lang="en-US" sz="2000" b="1" dirty="0">
              <a:solidFill>
                <a:schemeClr val="accent3">
                  <a:lumMod val="20000"/>
                  <a:lumOff val="80000"/>
                </a:schemeClr>
              </a:solidFill>
              <a:latin typeface="AcademiaSSi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71538" y="285728"/>
            <a:ext cx="7715304" cy="46166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en-US" sz="2400" dirty="0" err="1" smtClean="0">
                <a:latin typeface="AardvarkBold" pitchFamily="34" charset="0"/>
              </a:rPr>
              <a:t>Selecion</a:t>
            </a:r>
            <a:r>
              <a:rPr lang="en-US" sz="2400" dirty="0" smtClean="0">
                <a:latin typeface="AardvarkBold" pitchFamily="34" charset="0"/>
              </a:rPr>
              <a:t> Sort</a:t>
            </a:r>
            <a:endParaRPr lang="en-US" sz="2400" dirty="0">
              <a:latin typeface="AardvarkBold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14414" y="785794"/>
            <a:ext cx="7643866" cy="4549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4508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 err="1" smtClean="0"/>
              <a:t>Merupakan</a:t>
            </a:r>
            <a:r>
              <a:rPr lang="en-US" sz="2800" dirty="0" smtClean="0"/>
              <a:t> </a:t>
            </a:r>
            <a:r>
              <a:rPr lang="en-US" sz="2800" dirty="0" err="1" smtClean="0"/>
              <a:t>kombinasi</a:t>
            </a:r>
            <a:r>
              <a:rPr lang="en-US" sz="2800" dirty="0" smtClean="0"/>
              <a:t> </a:t>
            </a:r>
            <a:r>
              <a:rPr lang="en-US" sz="2800" dirty="0" err="1" smtClean="0"/>
              <a:t>antara</a:t>
            </a:r>
            <a:r>
              <a:rPr lang="en-US" sz="2800" dirty="0" smtClean="0"/>
              <a:t> sorting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smtClean="0"/>
              <a:t>searching</a:t>
            </a:r>
          </a:p>
          <a:p>
            <a:pPr marL="450850" indent="-450850">
              <a:lnSpc>
                <a:spcPct val="150000"/>
              </a:lnSpc>
              <a:buFont typeface="Wingdings" pitchFamily="2" charset="2"/>
              <a:buChar char="v"/>
            </a:pPr>
            <a:endParaRPr lang="en-US" sz="2800" dirty="0" smtClean="0"/>
          </a:p>
          <a:p>
            <a:pPr marL="450850" indent="-4508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setiap</a:t>
            </a:r>
            <a:r>
              <a:rPr lang="en-US" sz="2800" dirty="0" smtClean="0"/>
              <a:t> </a:t>
            </a:r>
            <a:r>
              <a:rPr lang="en-US" sz="2800" dirty="0" err="1" smtClean="0"/>
              <a:t>proses</a:t>
            </a:r>
            <a:r>
              <a:rPr lang="en-US" sz="2800" dirty="0" smtClean="0"/>
              <a:t>,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dicari</a:t>
            </a:r>
            <a:r>
              <a:rPr lang="en-US" sz="2800" dirty="0" smtClean="0"/>
              <a:t> </a:t>
            </a:r>
            <a:r>
              <a:rPr lang="en-US" sz="2800" dirty="0" err="1" smtClean="0"/>
              <a:t>elemen-elemen</a:t>
            </a:r>
            <a:r>
              <a:rPr lang="en-US" sz="2800" dirty="0" smtClean="0"/>
              <a:t> yang </a:t>
            </a:r>
            <a:r>
              <a:rPr lang="en-US" sz="2800" dirty="0" err="1" smtClean="0"/>
              <a:t>belum</a:t>
            </a:r>
            <a:r>
              <a:rPr lang="en-US" sz="2800" dirty="0" smtClean="0"/>
              <a:t> </a:t>
            </a:r>
            <a:r>
              <a:rPr lang="en-US" sz="2800" dirty="0" err="1" smtClean="0"/>
              <a:t>diurutkan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memiliki</a:t>
            </a:r>
            <a:r>
              <a:rPr lang="en-US" sz="2800" dirty="0" smtClean="0"/>
              <a:t> </a:t>
            </a:r>
            <a:r>
              <a:rPr lang="en-US" sz="2800" dirty="0" err="1" smtClean="0"/>
              <a:t>nilai</a:t>
            </a:r>
            <a:r>
              <a:rPr lang="en-US" sz="2800" dirty="0" smtClean="0"/>
              <a:t> </a:t>
            </a:r>
            <a:r>
              <a:rPr lang="en-US" sz="2800" dirty="0" err="1" smtClean="0"/>
              <a:t>terkecil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terbesar</a:t>
            </a:r>
            <a:r>
              <a:rPr lang="en-US" sz="2800" dirty="0" smtClean="0"/>
              <a:t>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dipertukarkan</a:t>
            </a:r>
            <a:r>
              <a:rPr lang="en-US" sz="2800" dirty="0" smtClean="0"/>
              <a:t> </a:t>
            </a:r>
            <a:r>
              <a:rPr lang="en-US" sz="2800" dirty="0" err="1" smtClean="0"/>
              <a:t>ke</a:t>
            </a:r>
            <a:r>
              <a:rPr lang="en-US" sz="2800" dirty="0" smtClean="0"/>
              <a:t> </a:t>
            </a:r>
            <a:r>
              <a:rPr lang="en-US" sz="2800" dirty="0" err="1" smtClean="0"/>
              <a:t>posisi</a:t>
            </a:r>
            <a:r>
              <a:rPr lang="en-US" sz="2800" dirty="0" smtClean="0"/>
              <a:t> yang </a:t>
            </a:r>
            <a:r>
              <a:rPr lang="en-US" sz="2800" dirty="0" err="1" smtClean="0"/>
              <a:t>tepat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array.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0" y="6072206"/>
              <a:ext cx="9144000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ubtitle 2"/>
            <p:cNvSpPr txBox="1">
              <a:spLocks/>
            </p:cNvSpPr>
            <p:nvPr/>
          </p:nvSpPr>
          <p:spPr>
            <a:xfrm>
              <a:off x="4675308" y="6143644"/>
              <a:ext cx="4397286" cy="42862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Bahan</a:t>
              </a: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Ajar </a:t>
              </a:r>
              <a:r>
                <a:rPr kumimoji="0" lang="en-US" sz="1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Struktur</a:t>
              </a: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Data/Semester</a:t>
              </a:r>
              <a:r>
                <a:rPr kumimoji="0" lang="en-US" sz="1400" b="1" i="0" u="none" strike="noStrike" kern="1200" cap="none" spc="0" normalizeH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III /</a:t>
              </a:r>
              <a:r>
                <a:rPr kumimoji="0" lang="en-US" sz="1400" b="1" i="0" u="none" strike="noStrike" kern="1200" cap="none" spc="0" normalizeH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Unindra</a:t>
              </a:r>
              <a:r>
                <a:rPr lang="en-US" sz="1400" b="1" dirty="0" smtClean="0">
                  <a:solidFill>
                    <a:srgbClr val="FF0000"/>
                  </a:solidFill>
                </a:rPr>
                <a:t>/2011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 rot="16200000">
            <a:off x="-2451503" y="2620605"/>
            <a:ext cx="607220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sz="4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ronBold" pitchFamily="18" charset="0"/>
              </a:rPr>
              <a:t>STRUKTUR DATA</a:t>
            </a:r>
            <a:endParaRPr lang="en-US" sz="4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aronBold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4282" y="6143644"/>
            <a:ext cx="3286148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0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cademiaSSi" pitchFamily="2" charset="0"/>
              </a:rPr>
              <a:t>X. Sort</a:t>
            </a:r>
            <a:endParaRPr lang="en-US" sz="2000" b="1" dirty="0">
              <a:solidFill>
                <a:schemeClr val="accent3">
                  <a:lumMod val="20000"/>
                  <a:lumOff val="80000"/>
                </a:schemeClr>
              </a:solidFill>
              <a:latin typeface="AcademiaSSi" pitchFamily="2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071538" y="785794"/>
            <a:ext cx="7643866" cy="5072098"/>
          </a:xfrm>
          <a:prstGeom prst="rect">
            <a:avLst/>
          </a:prstGeom>
        </p:spPr>
        <p:txBody>
          <a:bodyPr/>
          <a:lstStyle/>
          <a:p>
            <a:pPr marL="355600" indent="-355600">
              <a:lnSpc>
                <a:spcPct val="150000"/>
              </a:lnSpc>
              <a:buFont typeface="Wingdings" pitchFamily="2" charset="2"/>
              <a:buChar char="q"/>
            </a:pPr>
            <a:r>
              <a:rPr lang="de-DE" sz="2800" dirty="0" smtClean="0"/>
              <a:t>Pengurutan data dalam struktur data sangat penting untuk data yang beripe data numerik ataupun karakter</a:t>
            </a:r>
            <a:r>
              <a:rPr lang="de-DE" sz="2800" dirty="0" smtClean="0"/>
              <a:t>.</a:t>
            </a:r>
          </a:p>
          <a:p>
            <a:pPr marL="355600" indent="-355600">
              <a:lnSpc>
                <a:spcPct val="150000"/>
              </a:lnSpc>
              <a:buFont typeface="Wingdings" pitchFamily="2" charset="2"/>
              <a:buChar char="q"/>
            </a:pPr>
            <a:endParaRPr lang="de-DE" sz="2800" dirty="0" smtClean="0"/>
          </a:p>
          <a:p>
            <a:pPr marL="355600" indent="-355600">
              <a:lnSpc>
                <a:spcPct val="150000"/>
              </a:lnSpc>
              <a:buFont typeface="Wingdings" pitchFamily="2" charset="2"/>
              <a:buChar char="q"/>
            </a:pPr>
            <a:r>
              <a:rPr lang="de-DE" sz="2800" dirty="0" smtClean="0"/>
              <a:t>Pengurutan dapat dilakukan secara </a:t>
            </a:r>
            <a:r>
              <a:rPr lang="de-DE" sz="2800" b="1" dirty="0" smtClean="0">
                <a:solidFill>
                  <a:srgbClr val="FF0000"/>
                </a:solidFill>
              </a:rPr>
              <a:t>ascending</a:t>
            </a:r>
            <a:r>
              <a:rPr lang="de-DE" sz="2800" dirty="0" smtClean="0"/>
              <a:t> (urut naik) dan </a:t>
            </a:r>
            <a:r>
              <a:rPr lang="de-DE" sz="2800" b="1" dirty="0" smtClean="0">
                <a:solidFill>
                  <a:srgbClr val="FF0000"/>
                </a:solidFill>
              </a:rPr>
              <a:t>descending</a:t>
            </a:r>
            <a:r>
              <a:rPr lang="de-DE" sz="2800" dirty="0" smtClean="0"/>
              <a:t> (urut turun)</a:t>
            </a:r>
            <a:endParaRPr lang="en-US" sz="2800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1071538" y="285728"/>
            <a:ext cx="7715304" cy="46166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en-US" sz="2400" dirty="0" err="1" smtClean="0">
                <a:latin typeface="AardvarkBold" pitchFamily="34" charset="0"/>
              </a:rPr>
              <a:t>Pengertian</a:t>
            </a:r>
            <a:endParaRPr lang="en-US" sz="2400" dirty="0">
              <a:latin typeface="Aardvark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0" y="6072206"/>
              <a:ext cx="9144000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ubtitle 2"/>
            <p:cNvSpPr txBox="1">
              <a:spLocks/>
            </p:cNvSpPr>
            <p:nvPr/>
          </p:nvSpPr>
          <p:spPr>
            <a:xfrm>
              <a:off x="4675308" y="6143644"/>
              <a:ext cx="4397286" cy="42862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Bahan</a:t>
              </a: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Ajar </a:t>
              </a:r>
              <a:r>
                <a:rPr kumimoji="0" lang="en-US" sz="1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Struktur</a:t>
              </a: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Data/Semester</a:t>
              </a:r>
              <a:r>
                <a:rPr kumimoji="0" lang="en-US" sz="1400" b="1" i="0" u="none" strike="noStrike" kern="1200" cap="none" spc="0" normalizeH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III /</a:t>
              </a:r>
              <a:r>
                <a:rPr kumimoji="0" lang="en-US" sz="1400" b="1" i="0" u="none" strike="noStrike" kern="1200" cap="none" spc="0" normalizeH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Unindra</a:t>
              </a:r>
              <a:r>
                <a:rPr lang="en-US" sz="1400" b="1" dirty="0" smtClean="0">
                  <a:solidFill>
                    <a:srgbClr val="FF0000"/>
                  </a:solidFill>
                </a:rPr>
                <a:t>/2011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 rot="16200000">
            <a:off x="-2451503" y="2620605"/>
            <a:ext cx="607220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sz="4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ronBold" pitchFamily="18" charset="0"/>
              </a:rPr>
              <a:t>STRUKTUR DATA</a:t>
            </a:r>
            <a:endParaRPr lang="en-US" sz="4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aronBold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4282" y="6143644"/>
            <a:ext cx="3286148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0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cademiaSSi" pitchFamily="2" charset="0"/>
              </a:rPr>
              <a:t>X. Sort</a:t>
            </a:r>
            <a:endParaRPr lang="en-US" sz="2000" b="1" dirty="0">
              <a:solidFill>
                <a:schemeClr val="accent3">
                  <a:lumMod val="20000"/>
                  <a:lumOff val="80000"/>
                </a:schemeClr>
              </a:solidFill>
              <a:latin typeface="AcademiaSSi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71538" y="285728"/>
            <a:ext cx="7715304" cy="46166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en-US" sz="2400" dirty="0" err="1" smtClean="0">
                <a:latin typeface="AardvarkBold" pitchFamily="34" charset="0"/>
              </a:rPr>
              <a:t>Selecion</a:t>
            </a:r>
            <a:r>
              <a:rPr lang="en-US" sz="2400" dirty="0" smtClean="0">
                <a:latin typeface="AardvarkBold" pitchFamily="34" charset="0"/>
              </a:rPr>
              <a:t> Sort</a:t>
            </a:r>
            <a:endParaRPr lang="en-US" sz="2400" dirty="0">
              <a:latin typeface="AardvarkBold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00100" y="785794"/>
            <a:ext cx="8143900" cy="4831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4508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600" dirty="0" err="1" smtClean="0"/>
              <a:t>Misalnya</a:t>
            </a:r>
            <a:r>
              <a:rPr lang="en-US" sz="2600" dirty="0" smtClean="0"/>
              <a:t> </a:t>
            </a:r>
            <a:r>
              <a:rPr lang="en-US" sz="2600" dirty="0" err="1" smtClean="0"/>
              <a:t>untuk</a:t>
            </a:r>
            <a:r>
              <a:rPr lang="en-US" sz="2600" dirty="0" smtClean="0"/>
              <a:t> </a:t>
            </a:r>
            <a:r>
              <a:rPr lang="en-US" sz="2600" dirty="0" err="1" smtClean="0"/>
              <a:t>putaran</a:t>
            </a:r>
            <a:r>
              <a:rPr lang="en-US" sz="2600" dirty="0" smtClean="0"/>
              <a:t> </a:t>
            </a:r>
            <a:r>
              <a:rPr lang="en-US" sz="2600" dirty="0" err="1" smtClean="0"/>
              <a:t>pertama</a:t>
            </a:r>
            <a:r>
              <a:rPr lang="en-US" sz="2600" dirty="0" smtClean="0"/>
              <a:t>, </a:t>
            </a:r>
            <a:r>
              <a:rPr lang="en-US" sz="2600" dirty="0" err="1" smtClean="0"/>
              <a:t>akan</a:t>
            </a:r>
            <a:r>
              <a:rPr lang="en-US" sz="2600" dirty="0" smtClean="0"/>
              <a:t> </a:t>
            </a:r>
            <a:r>
              <a:rPr lang="en-US" sz="2600" dirty="0" err="1" smtClean="0"/>
              <a:t>dicari</a:t>
            </a:r>
            <a:r>
              <a:rPr lang="en-US" sz="2600" dirty="0" smtClean="0"/>
              <a:t> data </a:t>
            </a:r>
            <a:r>
              <a:rPr lang="en-US" sz="2600" dirty="0" err="1" smtClean="0"/>
              <a:t>dengan</a:t>
            </a:r>
            <a:r>
              <a:rPr lang="en-US" sz="2600" dirty="0" smtClean="0"/>
              <a:t> </a:t>
            </a:r>
            <a:r>
              <a:rPr lang="en-US" sz="2600" dirty="0" err="1" smtClean="0"/>
              <a:t>nilai</a:t>
            </a:r>
            <a:r>
              <a:rPr lang="en-US" sz="2600" dirty="0" smtClean="0"/>
              <a:t> </a:t>
            </a:r>
            <a:r>
              <a:rPr lang="en-US" sz="2600" dirty="0" err="1" smtClean="0"/>
              <a:t>terkecil</a:t>
            </a:r>
            <a:r>
              <a:rPr lang="en-US" sz="2600" dirty="0" smtClean="0"/>
              <a:t> </a:t>
            </a:r>
            <a:r>
              <a:rPr lang="en-US" sz="2600" dirty="0" err="1" smtClean="0"/>
              <a:t>dan</a:t>
            </a:r>
            <a:r>
              <a:rPr lang="en-US" sz="2600" dirty="0" smtClean="0"/>
              <a:t> data </a:t>
            </a:r>
            <a:r>
              <a:rPr lang="en-US" sz="2600" dirty="0" err="1" smtClean="0"/>
              <a:t>ini</a:t>
            </a:r>
            <a:r>
              <a:rPr lang="en-US" sz="2600" dirty="0" smtClean="0"/>
              <a:t> </a:t>
            </a:r>
            <a:r>
              <a:rPr lang="en-US" sz="2600" dirty="0" err="1" smtClean="0"/>
              <a:t>akan</a:t>
            </a:r>
            <a:r>
              <a:rPr lang="en-US" sz="2600" dirty="0" smtClean="0"/>
              <a:t> </a:t>
            </a:r>
            <a:r>
              <a:rPr lang="en-US" sz="2600" dirty="0" err="1" smtClean="0"/>
              <a:t>ditempatkan</a:t>
            </a:r>
            <a:r>
              <a:rPr lang="en-US" sz="2600" dirty="0" smtClean="0"/>
              <a:t> </a:t>
            </a:r>
            <a:r>
              <a:rPr lang="en-US" sz="2600" dirty="0" err="1" smtClean="0"/>
              <a:t>di</a:t>
            </a:r>
            <a:r>
              <a:rPr lang="en-US" sz="2600" dirty="0" smtClean="0"/>
              <a:t> </a:t>
            </a:r>
            <a:r>
              <a:rPr lang="en-US" sz="2600" dirty="0" err="1" smtClean="0"/>
              <a:t>indeks</a:t>
            </a:r>
            <a:r>
              <a:rPr lang="en-US" sz="2600" dirty="0" smtClean="0"/>
              <a:t> </a:t>
            </a:r>
            <a:r>
              <a:rPr lang="en-US" sz="2600" dirty="0" err="1" smtClean="0"/>
              <a:t>terkecil</a:t>
            </a:r>
            <a:r>
              <a:rPr lang="en-US" sz="2600" dirty="0" smtClean="0"/>
              <a:t> (data[0]), </a:t>
            </a:r>
            <a:r>
              <a:rPr lang="en-US" sz="2600" dirty="0" err="1" smtClean="0"/>
              <a:t>pada</a:t>
            </a:r>
            <a:r>
              <a:rPr lang="en-US" sz="2600" dirty="0" smtClean="0"/>
              <a:t> </a:t>
            </a:r>
            <a:r>
              <a:rPr lang="en-US" sz="2600" dirty="0" err="1" smtClean="0"/>
              <a:t>putaran</a:t>
            </a:r>
            <a:r>
              <a:rPr lang="en-US" sz="2600" dirty="0" smtClean="0"/>
              <a:t> </a:t>
            </a:r>
            <a:r>
              <a:rPr lang="en-US" sz="2600" dirty="0" err="1" smtClean="0"/>
              <a:t>kedua</a:t>
            </a:r>
            <a:r>
              <a:rPr lang="en-US" sz="2600" dirty="0" smtClean="0"/>
              <a:t> </a:t>
            </a:r>
            <a:r>
              <a:rPr lang="en-US" sz="2600" dirty="0" err="1" smtClean="0"/>
              <a:t>akan</a:t>
            </a:r>
            <a:r>
              <a:rPr lang="en-US" sz="2600" dirty="0" smtClean="0"/>
              <a:t> </a:t>
            </a:r>
            <a:r>
              <a:rPr lang="en-US" sz="2600" dirty="0" err="1" smtClean="0"/>
              <a:t>dicari</a:t>
            </a:r>
            <a:r>
              <a:rPr lang="en-US" sz="2600" dirty="0" smtClean="0"/>
              <a:t> data </a:t>
            </a:r>
            <a:r>
              <a:rPr lang="en-US" sz="2600" dirty="0" err="1" smtClean="0"/>
              <a:t>kedua</a:t>
            </a:r>
            <a:r>
              <a:rPr lang="en-US" sz="2600" dirty="0" smtClean="0"/>
              <a:t> </a:t>
            </a:r>
            <a:r>
              <a:rPr lang="en-US" sz="2600" dirty="0" err="1" smtClean="0"/>
              <a:t>terkecil</a:t>
            </a:r>
            <a:r>
              <a:rPr lang="en-US" sz="2600" dirty="0" smtClean="0"/>
              <a:t>, </a:t>
            </a:r>
            <a:r>
              <a:rPr lang="en-US" sz="2600" dirty="0" err="1" smtClean="0"/>
              <a:t>dan</a:t>
            </a:r>
            <a:r>
              <a:rPr lang="en-US" sz="2600" dirty="0" smtClean="0"/>
              <a:t> </a:t>
            </a:r>
            <a:r>
              <a:rPr lang="en-US" sz="2600" dirty="0" err="1" smtClean="0"/>
              <a:t>akan</a:t>
            </a:r>
            <a:r>
              <a:rPr lang="en-US" sz="2600" dirty="0" smtClean="0"/>
              <a:t> </a:t>
            </a:r>
            <a:r>
              <a:rPr lang="en-US" sz="2600" dirty="0" err="1" smtClean="0"/>
              <a:t>ditempatkan</a:t>
            </a:r>
            <a:r>
              <a:rPr lang="en-US" sz="2600" dirty="0" smtClean="0"/>
              <a:t> </a:t>
            </a:r>
            <a:r>
              <a:rPr lang="en-US" sz="2600" dirty="0" err="1" smtClean="0"/>
              <a:t>di</a:t>
            </a:r>
            <a:r>
              <a:rPr lang="en-US" sz="2600" dirty="0" smtClean="0"/>
              <a:t> </a:t>
            </a:r>
            <a:r>
              <a:rPr lang="en-US" sz="2600" dirty="0" err="1" smtClean="0"/>
              <a:t>indeks</a:t>
            </a:r>
            <a:r>
              <a:rPr lang="en-US" sz="2600" dirty="0" smtClean="0"/>
              <a:t> </a:t>
            </a:r>
            <a:r>
              <a:rPr lang="en-US" sz="2600" dirty="0" err="1" smtClean="0"/>
              <a:t>kedua</a:t>
            </a:r>
            <a:r>
              <a:rPr lang="en-US" sz="2600" dirty="0" smtClean="0"/>
              <a:t> (data[1]).</a:t>
            </a:r>
          </a:p>
          <a:p>
            <a:pPr marL="450850" indent="-4508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600" dirty="0" err="1" smtClean="0"/>
              <a:t>Selama</a:t>
            </a:r>
            <a:r>
              <a:rPr lang="en-US" sz="2600" dirty="0" smtClean="0"/>
              <a:t> </a:t>
            </a:r>
            <a:r>
              <a:rPr lang="en-US" sz="2600" dirty="0" err="1" smtClean="0"/>
              <a:t>proses</a:t>
            </a:r>
            <a:r>
              <a:rPr lang="en-US" sz="2600" dirty="0" smtClean="0"/>
              <a:t>, </a:t>
            </a:r>
            <a:r>
              <a:rPr lang="en-US" sz="2600" dirty="0" err="1" smtClean="0"/>
              <a:t>pembandingan</a:t>
            </a:r>
            <a:r>
              <a:rPr lang="en-US" sz="2600" dirty="0" smtClean="0"/>
              <a:t> </a:t>
            </a:r>
            <a:r>
              <a:rPr lang="en-US" sz="2600" dirty="0" err="1" smtClean="0"/>
              <a:t>dan</a:t>
            </a:r>
            <a:r>
              <a:rPr lang="en-US" sz="2600" dirty="0" smtClean="0"/>
              <a:t> </a:t>
            </a:r>
            <a:r>
              <a:rPr lang="en-US" sz="2600" dirty="0" err="1" smtClean="0"/>
              <a:t>pengubahan</a:t>
            </a:r>
            <a:r>
              <a:rPr lang="en-US" sz="2600" dirty="0" smtClean="0"/>
              <a:t> </a:t>
            </a:r>
            <a:r>
              <a:rPr lang="en-US" sz="2600" b="1" dirty="0" err="1" smtClean="0"/>
              <a:t>hanya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dilakukan</a:t>
            </a:r>
            <a:r>
              <a:rPr lang="en-US" sz="2600" dirty="0" smtClean="0"/>
              <a:t> </a:t>
            </a:r>
            <a:r>
              <a:rPr lang="en-US" sz="2600" dirty="0" err="1" smtClean="0"/>
              <a:t>pada</a:t>
            </a:r>
            <a:r>
              <a:rPr lang="en-US" sz="2600" dirty="0" smtClean="0"/>
              <a:t> </a:t>
            </a:r>
            <a:r>
              <a:rPr lang="en-US" sz="2600" b="1" dirty="0" err="1" smtClean="0"/>
              <a:t>indeks</a:t>
            </a:r>
            <a:r>
              <a:rPr lang="en-US" sz="2600" dirty="0" smtClean="0"/>
              <a:t> </a:t>
            </a:r>
            <a:r>
              <a:rPr lang="en-US" sz="2600" dirty="0" err="1" smtClean="0"/>
              <a:t>pembanding</a:t>
            </a:r>
            <a:r>
              <a:rPr lang="en-US" sz="2600" dirty="0" smtClean="0"/>
              <a:t> </a:t>
            </a:r>
            <a:r>
              <a:rPr lang="en-US" sz="2600" dirty="0" err="1" smtClean="0"/>
              <a:t>saja</a:t>
            </a:r>
            <a:r>
              <a:rPr lang="en-US" sz="2600" dirty="0" smtClean="0"/>
              <a:t>, </a:t>
            </a:r>
            <a:r>
              <a:rPr lang="en-US" sz="2600" dirty="0" err="1" smtClean="0"/>
              <a:t>pertukaran</a:t>
            </a:r>
            <a:r>
              <a:rPr lang="en-US" sz="2600" dirty="0" smtClean="0"/>
              <a:t> data </a:t>
            </a:r>
            <a:r>
              <a:rPr lang="en-US" sz="2600" dirty="0" err="1" smtClean="0"/>
              <a:t>secara</a:t>
            </a:r>
            <a:r>
              <a:rPr lang="en-US" sz="2600" dirty="0" smtClean="0"/>
              <a:t> </a:t>
            </a:r>
            <a:r>
              <a:rPr lang="en-US" sz="2600" dirty="0" err="1" smtClean="0"/>
              <a:t>fisik</a:t>
            </a:r>
            <a:r>
              <a:rPr lang="en-US" sz="2600" dirty="0" smtClean="0"/>
              <a:t> </a:t>
            </a:r>
            <a:r>
              <a:rPr lang="en-US" sz="2600" dirty="0" err="1" smtClean="0"/>
              <a:t>terjadi</a:t>
            </a:r>
            <a:r>
              <a:rPr lang="en-US" sz="2600" dirty="0" smtClean="0"/>
              <a:t> </a:t>
            </a:r>
            <a:r>
              <a:rPr lang="en-US" sz="2600" dirty="0" err="1" smtClean="0"/>
              <a:t>pada</a:t>
            </a:r>
            <a:r>
              <a:rPr lang="en-US" sz="2600" dirty="0" smtClean="0"/>
              <a:t> </a:t>
            </a:r>
            <a:r>
              <a:rPr lang="en-US" sz="2600" b="1" dirty="0" err="1" smtClean="0"/>
              <a:t>akhir</a:t>
            </a:r>
            <a:r>
              <a:rPr lang="en-US" sz="2600" dirty="0" smtClean="0"/>
              <a:t> </a:t>
            </a:r>
            <a:r>
              <a:rPr lang="en-US" sz="2600" dirty="0" err="1" smtClean="0"/>
              <a:t>proses</a:t>
            </a:r>
            <a:r>
              <a:rPr lang="en-US" sz="2600" dirty="0" smtClean="0"/>
              <a:t>.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0" y="6072206"/>
              <a:ext cx="9144000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ubtitle 2"/>
            <p:cNvSpPr txBox="1">
              <a:spLocks/>
            </p:cNvSpPr>
            <p:nvPr/>
          </p:nvSpPr>
          <p:spPr>
            <a:xfrm>
              <a:off x="4675308" y="6143644"/>
              <a:ext cx="4397286" cy="42862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Bahan</a:t>
              </a: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Ajar </a:t>
              </a:r>
              <a:r>
                <a:rPr kumimoji="0" lang="en-US" sz="1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Struktur</a:t>
              </a: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Data/Semester</a:t>
              </a:r>
              <a:r>
                <a:rPr kumimoji="0" lang="en-US" sz="1400" b="1" i="0" u="none" strike="noStrike" kern="1200" cap="none" spc="0" normalizeH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III /</a:t>
              </a:r>
              <a:r>
                <a:rPr kumimoji="0" lang="en-US" sz="1400" b="1" i="0" u="none" strike="noStrike" kern="1200" cap="none" spc="0" normalizeH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Unindra</a:t>
              </a:r>
              <a:r>
                <a:rPr lang="en-US" sz="1400" b="1" dirty="0" smtClean="0">
                  <a:solidFill>
                    <a:srgbClr val="FF0000"/>
                  </a:solidFill>
                </a:rPr>
                <a:t>/2011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 rot="16200000">
            <a:off x="-2451503" y="2620605"/>
            <a:ext cx="607220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sz="4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ronBold" pitchFamily="18" charset="0"/>
              </a:rPr>
              <a:t>STRUKTUR DATA</a:t>
            </a:r>
            <a:endParaRPr lang="en-US" sz="4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aronBold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4282" y="6143644"/>
            <a:ext cx="3286148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0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cademiaSSi" pitchFamily="2" charset="0"/>
              </a:rPr>
              <a:t>X. Sort</a:t>
            </a:r>
            <a:endParaRPr lang="en-US" sz="2000" b="1" dirty="0">
              <a:solidFill>
                <a:schemeClr val="accent3">
                  <a:lumMod val="20000"/>
                  <a:lumOff val="80000"/>
                </a:schemeClr>
              </a:solidFill>
              <a:latin typeface="AcademiaSSi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71538" y="285728"/>
            <a:ext cx="7715304" cy="46166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en-US" sz="2400" dirty="0" err="1" smtClean="0">
                <a:latin typeface="AardvarkBold" pitchFamily="34" charset="0"/>
              </a:rPr>
              <a:t>Selecion</a:t>
            </a:r>
            <a:r>
              <a:rPr lang="en-US" sz="2400" dirty="0" smtClean="0">
                <a:latin typeface="AardvarkBold" pitchFamily="34" charset="0"/>
              </a:rPr>
              <a:t> Sort</a:t>
            </a:r>
            <a:endParaRPr lang="en-US" sz="2400" dirty="0">
              <a:latin typeface="AardvarkBold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00100" y="785794"/>
            <a:ext cx="8143900" cy="4831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4508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600" dirty="0" err="1" smtClean="0"/>
              <a:t>Misalnya</a:t>
            </a:r>
            <a:r>
              <a:rPr lang="en-US" sz="2600" dirty="0" smtClean="0"/>
              <a:t> </a:t>
            </a:r>
            <a:r>
              <a:rPr lang="en-US" sz="2600" dirty="0" err="1" smtClean="0"/>
              <a:t>untuk</a:t>
            </a:r>
            <a:r>
              <a:rPr lang="en-US" sz="2600" dirty="0" smtClean="0"/>
              <a:t> </a:t>
            </a:r>
            <a:r>
              <a:rPr lang="en-US" sz="2600" dirty="0" err="1" smtClean="0"/>
              <a:t>putaran</a:t>
            </a:r>
            <a:r>
              <a:rPr lang="en-US" sz="2600" dirty="0" smtClean="0"/>
              <a:t> </a:t>
            </a:r>
            <a:r>
              <a:rPr lang="en-US" sz="2600" dirty="0" err="1" smtClean="0"/>
              <a:t>pertama</a:t>
            </a:r>
            <a:r>
              <a:rPr lang="en-US" sz="2600" dirty="0" smtClean="0"/>
              <a:t>, </a:t>
            </a:r>
            <a:r>
              <a:rPr lang="en-US" sz="2600" dirty="0" err="1" smtClean="0"/>
              <a:t>akan</a:t>
            </a:r>
            <a:r>
              <a:rPr lang="en-US" sz="2600" dirty="0" smtClean="0"/>
              <a:t> </a:t>
            </a:r>
            <a:r>
              <a:rPr lang="en-US" sz="2600" dirty="0" err="1" smtClean="0"/>
              <a:t>dicari</a:t>
            </a:r>
            <a:r>
              <a:rPr lang="en-US" sz="2600" dirty="0" smtClean="0"/>
              <a:t> data </a:t>
            </a:r>
            <a:r>
              <a:rPr lang="en-US" sz="2600" dirty="0" err="1" smtClean="0"/>
              <a:t>dengan</a:t>
            </a:r>
            <a:r>
              <a:rPr lang="en-US" sz="2600" dirty="0" smtClean="0"/>
              <a:t> </a:t>
            </a:r>
            <a:r>
              <a:rPr lang="en-US" sz="2600" dirty="0" err="1" smtClean="0"/>
              <a:t>nilai</a:t>
            </a:r>
            <a:r>
              <a:rPr lang="en-US" sz="2600" dirty="0" smtClean="0"/>
              <a:t> </a:t>
            </a:r>
            <a:r>
              <a:rPr lang="en-US" sz="2600" dirty="0" err="1" smtClean="0"/>
              <a:t>terkecil</a:t>
            </a:r>
            <a:r>
              <a:rPr lang="en-US" sz="2600" dirty="0" smtClean="0"/>
              <a:t> </a:t>
            </a:r>
            <a:r>
              <a:rPr lang="en-US" sz="2600" dirty="0" err="1" smtClean="0"/>
              <a:t>dan</a:t>
            </a:r>
            <a:r>
              <a:rPr lang="en-US" sz="2600" dirty="0" smtClean="0"/>
              <a:t> data </a:t>
            </a:r>
            <a:r>
              <a:rPr lang="en-US" sz="2600" dirty="0" err="1" smtClean="0"/>
              <a:t>ini</a:t>
            </a:r>
            <a:r>
              <a:rPr lang="en-US" sz="2600" dirty="0" smtClean="0"/>
              <a:t> </a:t>
            </a:r>
            <a:r>
              <a:rPr lang="en-US" sz="2600" dirty="0" err="1" smtClean="0"/>
              <a:t>akan</a:t>
            </a:r>
            <a:r>
              <a:rPr lang="en-US" sz="2600" dirty="0" smtClean="0"/>
              <a:t> </a:t>
            </a:r>
            <a:r>
              <a:rPr lang="en-US" sz="2600" dirty="0" err="1" smtClean="0"/>
              <a:t>ditempatkan</a:t>
            </a:r>
            <a:r>
              <a:rPr lang="en-US" sz="2600" dirty="0" smtClean="0"/>
              <a:t> </a:t>
            </a:r>
            <a:r>
              <a:rPr lang="en-US" sz="2600" dirty="0" err="1" smtClean="0"/>
              <a:t>di</a:t>
            </a:r>
            <a:r>
              <a:rPr lang="en-US" sz="2600" dirty="0" smtClean="0"/>
              <a:t> </a:t>
            </a:r>
            <a:r>
              <a:rPr lang="en-US" sz="2600" dirty="0" err="1" smtClean="0"/>
              <a:t>indeks</a:t>
            </a:r>
            <a:r>
              <a:rPr lang="en-US" sz="2600" dirty="0" smtClean="0"/>
              <a:t> </a:t>
            </a:r>
            <a:r>
              <a:rPr lang="en-US" sz="2600" dirty="0" err="1" smtClean="0"/>
              <a:t>terkecil</a:t>
            </a:r>
            <a:r>
              <a:rPr lang="en-US" sz="2600" dirty="0" smtClean="0"/>
              <a:t> (data[0]), </a:t>
            </a:r>
            <a:r>
              <a:rPr lang="en-US" sz="2600" dirty="0" err="1" smtClean="0"/>
              <a:t>pada</a:t>
            </a:r>
            <a:r>
              <a:rPr lang="en-US" sz="2600" dirty="0" smtClean="0"/>
              <a:t> </a:t>
            </a:r>
            <a:r>
              <a:rPr lang="en-US" sz="2600" dirty="0" err="1" smtClean="0"/>
              <a:t>putaran</a:t>
            </a:r>
            <a:r>
              <a:rPr lang="en-US" sz="2600" dirty="0" smtClean="0"/>
              <a:t> </a:t>
            </a:r>
            <a:r>
              <a:rPr lang="en-US" sz="2600" dirty="0" err="1" smtClean="0"/>
              <a:t>kedua</a:t>
            </a:r>
            <a:r>
              <a:rPr lang="en-US" sz="2600" dirty="0" smtClean="0"/>
              <a:t> </a:t>
            </a:r>
            <a:r>
              <a:rPr lang="en-US" sz="2600" dirty="0" err="1" smtClean="0"/>
              <a:t>akan</a:t>
            </a:r>
            <a:r>
              <a:rPr lang="en-US" sz="2600" dirty="0" smtClean="0"/>
              <a:t> </a:t>
            </a:r>
            <a:r>
              <a:rPr lang="en-US" sz="2600" dirty="0" err="1" smtClean="0"/>
              <a:t>dicari</a:t>
            </a:r>
            <a:r>
              <a:rPr lang="en-US" sz="2600" dirty="0" smtClean="0"/>
              <a:t> data </a:t>
            </a:r>
            <a:r>
              <a:rPr lang="en-US" sz="2600" dirty="0" err="1" smtClean="0"/>
              <a:t>kedua</a:t>
            </a:r>
            <a:r>
              <a:rPr lang="en-US" sz="2600" dirty="0" smtClean="0"/>
              <a:t> </a:t>
            </a:r>
            <a:r>
              <a:rPr lang="en-US" sz="2600" dirty="0" err="1" smtClean="0"/>
              <a:t>terkecil</a:t>
            </a:r>
            <a:r>
              <a:rPr lang="en-US" sz="2600" dirty="0" smtClean="0"/>
              <a:t>, </a:t>
            </a:r>
            <a:r>
              <a:rPr lang="en-US" sz="2600" dirty="0" err="1" smtClean="0"/>
              <a:t>dan</a:t>
            </a:r>
            <a:r>
              <a:rPr lang="en-US" sz="2600" dirty="0" smtClean="0"/>
              <a:t> </a:t>
            </a:r>
            <a:r>
              <a:rPr lang="en-US" sz="2600" dirty="0" err="1" smtClean="0"/>
              <a:t>akan</a:t>
            </a:r>
            <a:r>
              <a:rPr lang="en-US" sz="2600" dirty="0" smtClean="0"/>
              <a:t> </a:t>
            </a:r>
            <a:r>
              <a:rPr lang="en-US" sz="2600" dirty="0" err="1" smtClean="0"/>
              <a:t>ditempatkan</a:t>
            </a:r>
            <a:r>
              <a:rPr lang="en-US" sz="2600" dirty="0" smtClean="0"/>
              <a:t> </a:t>
            </a:r>
            <a:r>
              <a:rPr lang="en-US" sz="2600" dirty="0" err="1" smtClean="0"/>
              <a:t>di</a:t>
            </a:r>
            <a:r>
              <a:rPr lang="en-US" sz="2600" dirty="0" smtClean="0"/>
              <a:t> </a:t>
            </a:r>
            <a:r>
              <a:rPr lang="en-US" sz="2600" dirty="0" err="1" smtClean="0"/>
              <a:t>indeks</a:t>
            </a:r>
            <a:r>
              <a:rPr lang="en-US" sz="2600" dirty="0" smtClean="0"/>
              <a:t> </a:t>
            </a:r>
            <a:r>
              <a:rPr lang="en-US" sz="2600" dirty="0" err="1" smtClean="0"/>
              <a:t>kedua</a:t>
            </a:r>
            <a:r>
              <a:rPr lang="en-US" sz="2600" dirty="0" smtClean="0"/>
              <a:t> (data[1]).</a:t>
            </a:r>
          </a:p>
          <a:p>
            <a:pPr marL="450850" indent="-4508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600" dirty="0" err="1" smtClean="0"/>
              <a:t>Selama</a:t>
            </a:r>
            <a:r>
              <a:rPr lang="en-US" sz="2600" dirty="0" smtClean="0"/>
              <a:t> </a:t>
            </a:r>
            <a:r>
              <a:rPr lang="en-US" sz="2600" dirty="0" err="1" smtClean="0"/>
              <a:t>proses</a:t>
            </a:r>
            <a:r>
              <a:rPr lang="en-US" sz="2600" dirty="0" smtClean="0"/>
              <a:t>, </a:t>
            </a:r>
            <a:r>
              <a:rPr lang="en-US" sz="2600" dirty="0" err="1" smtClean="0"/>
              <a:t>pembandingan</a:t>
            </a:r>
            <a:r>
              <a:rPr lang="en-US" sz="2600" dirty="0" smtClean="0"/>
              <a:t> </a:t>
            </a:r>
            <a:r>
              <a:rPr lang="en-US" sz="2600" dirty="0" err="1" smtClean="0"/>
              <a:t>dan</a:t>
            </a:r>
            <a:r>
              <a:rPr lang="en-US" sz="2600" dirty="0" smtClean="0"/>
              <a:t> </a:t>
            </a:r>
            <a:r>
              <a:rPr lang="en-US" sz="2600" dirty="0" err="1" smtClean="0"/>
              <a:t>pengubahan</a:t>
            </a:r>
            <a:r>
              <a:rPr lang="en-US" sz="2600" dirty="0" smtClean="0"/>
              <a:t> </a:t>
            </a:r>
            <a:r>
              <a:rPr lang="en-US" sz="2600" b="1" dirty="0" err="1" smtClean="0"/>
              <a:t>hanya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dilakukan</a:t>
            </a:r>
            <a:r>
              <a:rPr lang="en-US" sz="2600" dirty="0" smtClean="0"/>
              <a:t> </a:t>
            </a:r>
            <a:r>
              <a:rPr lang="en-US" sz="2600" dirty="0" err="1" smtClean="0"/>
              <a:t>pada</a:t>
            </a:r>
            <a:r>
              <a:rPr lang="en-US" sz="2600" dirty="0" smtClean="0"/>
              <a:t> </a:t>
            </a:r>
            <a:r>
              <a:rPr lang="en-US" sz="2600" b="1" dirty="0" err="1" smtClean="0"/>
              <a:t>indeks</a:t>
            </a:r>
            <a:r>
              <a:rPr lang="en-US" sz="2600" dirty="0" smtClean="0"/>
              <a:t> </a:t>
            </a:r>
            <a:r>
              <a:rPr lang="en-US" sz="2600" dirty="0" err="1" smtClean="0"/>
              <a:t>pembanding</a:t>
            </a:r>
            <a:r>
              <a:rPr lang="en-US" sz="2600" dirty="0" smtClean="0"/>
              <a:t> </a:t>
            </a:r>
            <a:r>
              <a:rPr lang="en-US" sz="2600" dirty="0" err="1" smtClean="0"/>
              <a:t>saja</a:t>
            </a:r>
            <a:r>
              <a:rPr lang="en-US" sz="2600" dirty="0" smtClean="0"/>
              <a:t>, </a:t>
            </a:r>
            <a:r>
              <a:rPr lang="en-US" sz="2600" dirty="0" err="1" smtClean="0"/>
              <a:t>pertukaran</a:t>
            </a:r>
            <a:r>
              <a:rPr lang="en-US" sz="2600" dirty="0" smtClean="0"/>
              <a:t> data </a:t>
            </a:r>
            <a:r>
              <a:rPr lang="en-US" sz="2600" dirty="0" err="1" smtClean="0"/>
              <a:t>secara</a:t>
            </a:r>
            <a:r>
              <a:rPr lang="en-US" sz="2600" dirty="0" smtClean="0"/>
              <a:t> </a:t>
            </a:r>
            <a:r>
              <a:rPr lang="en-US" sz="2600" dirty="0" err="1" smtClean="0"/>
              <a:t>fisik</a:t>
            </a:r>
            <a:r>
              <a:rPr lang="en-US" sz="2600" dirty="0" smtClean="0"/>
              <a:t> </a:t>
            </a:r>
            <a:r>
              <a:rPr lang="en-US" sz="2600" dirty="0" err="1" smtClean="0"/>
              <a:t>terjadi</a:t>
            </a:r>
            <a:r>
              <a:rPr lang="en-US" sz="2600" dirty="0" smtClean="0"/>
              <a:t> </a:t>
            </a:r>
            <a:r>
              <a:rPr lang="en-US" sz="2600" dirty="0" err="1" smtClean="0"/>
              <a:t>pada</a:t>
            </a:r>
            <a:r>
              <a:rPr lang="en-US" sz="2600" dirty="0" smtClean="0"/>
              <a:t> </a:t>
            </a:r>
            <a:r>
              <a:rPr lang="en-US" sz="2600" b="1" dirty="0" err="1" smtClean="0"/>
              <a:t>akhir</a:t>
            </a:r>
            <a:r>
              <a:rPr lang="en-US" sz="2600" dirty="0" smtClean="0"/>
              <a:t> </a:t>
            </a:r>
            <a:r>
              <a:rPr lang="en-US" sz="2600" dirty="0" err="1" smtClean="0"/>
              <a:t>proses</a:t>
            </a:r>
            <a:r>
              <a:rPr lang="en-US" sz="2600" dirty="0" smtClean="0"/>
              <a:t>.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0" y="6072206"/>
              <a:ext cx="9144000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ubtitle 2"/>
            <p:cNvSpPr txBox="1">
              <a:spLocks/>
            </p:cNvSpPr>
            <p:nvPr/>
          </p:nvSpPr>
          <p:spPr>
            <a:xfrm>
              <a:off x="4675308" y="6143644"/>
              <a:ext cx="4397286" cy="42862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Bahan</a:t>
              </a: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Ajar </a:t>
              </a:r>
              <a:r>
                <a:rPr kumimoji="0" lang="en-US" sz="1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Struktur</a:t>
              </a: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Data/Semester</a:t>
              </a:r>
              <a:r>
                <a:rPr kumimoji="0" lang="en-US" sz="1400" b="1" i="0" u="none" strike="noStrike" kern="1200" cap="none" spc="0" normalizeH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III /</a:t>
              </a:r>
              <a:r>
                <a:rPr kumimoji="0" lang="en-US" sz="1400" b="1" i="0" u="none" strike="noStrike" kern="1200" cap="none" spc="0" normalizeH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Unindra</a:t>
              </a:r>
              <a:r>
                <a:rPr lang="en-US" sz="1400" b="1" dirty="0" smtClean="0">
                  <a:solidFill>
                    <a:srgbClr val="FF0000"/>
                  </a:solidFill>
                </a:rPr>
                <a:t>/2011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 rot="16200000">
            <a:off x="-2451503" y="2620605"/>
            <a:ext cx="607220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sz="4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ronBold" pitchFamily="18" charset="0"/>
              </a:rPr>
              <a:t>STRUKTUR DATA</a:t>
            </a:r>
            <a:endParaRPr lang="en-US" sz="4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aronBold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4282" y="6143644"/>
            <a:ext cx="3286148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0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cademiaSSi" pitchFamily="2" charset="0"/>
              </a:rPr>
              <a:t>X. Sort</a:t>
            </a:r>
            <a:endParaRPr lang="en-US" sz="2000" b="1" dirty="0">
              <a:solidFill>
                <a:schemeClr val="accent3">
                  <a:lumMod val="20000"/>
                  <a:lumOff val="80000"/>
                </a:schemeClr>
              </a:solidFill>
              <a:latin typeface="AcademiaSSi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71538" y="285728"/>
            <a:ext cx="7715304" cy="46166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en-US" sz="2400" dirty="0" err="1" smtClean="0">
                <a:latin typeface="AardvarkBold" pitchFamily="34" charset="0"/>
              </a:rPr>
              <a:t>Selecion</a:t>
            </a:r>
            <a:r>
              <a:rPr lang="en-US" sz="2400" dirty="0" smtClean="0">
                <a:latin typeface="AardvarkBold" pitchFamily="34" charset="0"/>
              </a:rPr>
              <a:t> Sort</a:t>
            </a:r>
            <a:endParaRPr lang="en-US" sz="2400" dirty="0">
              <a:latin typeface="AardvarkBold" pitchFamily="34" charset="0"/>
            </a:endParaRPr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/>
          <a:srcRect b="49304"/>
          <a:stretch>
            <a:fillRect/>
          </a:stretch>
        </p:blipFill>
        <p:spPr bwMode="auto">
          <a:xfrm>
            <a:off x="1571604" y="1000108"/>
            <a:ext cx="6429420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0" y="6072206"/>
              <a:ext cx="9144000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ubtitle 2"/>
            <p:cNvSpPr txBox="1">
              <a:spLocks/>
            </p:cNvSpPr>
            <p:nvPr/>
          </p:nvSpPr>
          <p:spPr>
            <a:xfrm>
              <a:off x="4675308" y="6143644"/>
              <a:ext cx="4397286" cy="42862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Bahan</a:t>
              </a: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Ajar </a:t>
              </a:r>
              <a:r>
                <a:rPr kumimoji="0" lang="en-US" sz="1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Struktur</a:t>
              </a: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Data/Semester</a:t>
              </a:r>
              <a:r>
                <a:rPr kumimoji="0" lang="en-US" sz="1400" b="1" i="0" u="none" strike="noStrike" kern="1200" cap="none" spc="0" normalizeH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III /</a:t>
              </a:r>
              <a:r>
                <a:rPr kumimoji="0" lang="en-US" sz="1400" b="1" i="0" u="none" strike="noStrike" kern="1200" cap="none" spc="0" normalizeH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Unindra</a:t>
              </a:r>
              <a:r>
                <a:rPr lang="en-US" sz="1400" b="1" dirty="0" smtClean="0">
                  <a:solidFill>
                    <a:srgbClr val="FF0000"/>
                  </a:solidFill>
                </a:rPr>
                <a:t>/2011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 rot="16200000">
            <a:off x="-2451503" y="2620605"/>
            <a:ext cx="607220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sz="4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ronBold" pitchFamily="18" charset="0"/>
              </a:rPr>
              <a:t>STRUKTUR DATA</a:t>
            </a:r>
            <a:endParaRPr lang="en-US" sz="4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aronBold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4282" y="6143644"/>
            <a:ext cx="3286148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0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cademiaSSi" pitchFamily="2" charset="0"/>
              </a:rPr>
              <a:t>X. Sort</a:t>
            </a:r>
            <a:endParaRPr lang="en-US" sz="2000" b="1" dirty="0">
              <a:solidFill>
                <a:schemeClr val="accent3">
                  <a:lumMod val="20000"/>
                  <a:lumOff val="80000"/>
                </a:schemeClr>
              </a:solidFill>
              <a:latin typeface="AcademiaSSi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71538" y="285728"/>
            <a:ext cx="7715304" cy="46166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en-US" sz="2400" dirty="0" err="1" smtClean="0">
                <a:latin typeface="AardvarkBold" pitchFamily="34" charset="0"/>
              </a:rPr>
              <a:t>Selecion</a:t>
            </a:r>
            <a:r>
              <a:rPr lang="en-US" sz="2400" dirty="0" smtClean="0">
                <a:latin typeface="AardvarkBold" pitchFamily="34" charset="0"/>
              </a:rPr>
              <a:t> Sort</a:t>
            </a:r>
            <a:endParaRPr lang="en-US" sz="2400" dirty="0">
              <a:latin typeface="AardvarkBold" pitchFamily="34" charset="0"/>
            </a:endParaRPr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/>
          <a:srcRect t="52187"/>
          <a:stretch>
            <a:fillRect/>
          </a:stretch>
        </p:blipFill>
        <p:spPr bwMode="auto">
          <a:xfrm>
            <a:off x="1729824" y="1000108"/>
            <a:ext cx="5985448" cy="471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0" y="6072206"/>
              <a:ext cx="9144000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ubtitle 2"/>
            <p:cNvSpPr txBox="1">
              <a:spLocks/>
            </p:cNvSpPr>
            <p:nvPr/>
          </p:nvSpPr>
          <p:spPr>
            <a:xfrm>
              <a:off x="4675308" y="6143644"/>
              <a:ext cx="4397286" cy="42862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Bahan</a:t>
              </a: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Ajar </a:t>
              </a:r>
              <a:r>
                <a:rPr kumimoji="0" lang="en-US" sz="1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Struktur</a:t>
              </a: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Data/Semester</a:t>
              </a:r>
              <a:r>
                <a:rPr kumimoji="0" lang="en-US" sz="1400" b="1" i="0" u="none" strike="noStrike" kern="1200" cap="none" spc="0" normalizeH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III /</a:t>
              </a:r>
              <a:r>
                <a:rPr kumimoji="0" lang="en-US" sz="1400" b="1" i="0" u="none" strike="noStrike" kern="1200" cap="none" spc="0" normalizeH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Unindra</a:t>
              </a:r>
              <a:r>
                <a:rPr lang="en-US" sz="1400" b="1" dirty="0" smtClean="0">
                  <a:solidFill>
                    <a:srgbClr val="FF0000"/>
                  </a:solidFill>
                </a:rPr>
                <a:t>/2011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 rot="16200000">
            <a:off x="-2451503" y="2620605"/>
            <a:ext cx="607220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sz="4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ronBold" pitchFamily="18" charset="0"/>
              </a:rPr>
              <a:t>STRUKTUR DATA</a:t>
            </a:r>
            <a:endParaRPr lang="en-US" sz="4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aronBold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4282" y="6143644"/>
            <a:ext cx="3286148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0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cademiaSSi" pitchFamily="2" charset="0"/>
              </a:rPr>
              <a:t>X. Sort</a:t>
            </a:r>
            <a:endParaRPr lang="en-US" sz="2000" b="1" dirty="0">
              <a:solidFill>
                <a:schemeClr val="accent3">
                  <a:lumMod val="20000"/>
                  <a:lumOff val="80000"/>
                </a:schemeClr>
              </a:solidFill>
              <a:latin typeface="AcademiaSSi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71538" y="285728"/>
            <a:ext cx="7715304" cy="46166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en-US" sz="2400" dirty="0" err="1" smtClean="0">
                <a:latin typeface="AardvarkBold" pitchFamily="34" charset="0"/>
              </a:rPr>
              <a:t>Selecion</a:t>
            </a:r>
            <a:r>
              <a:rPr lang="en-US" sz="2400" dirty="0" smtClean="0">
                <a:latin typeface="AardvarkBold" pitchFamily="34" charset="0"/>
              </a:rPr>
              <a:t> Sort</a:t>
            </a:r>
            <a:endParaRPr lang="en-US" sz="2400" dirty="0">
              <a:latin typeface="AardvarkBold" pitchFamily="34" charset="0"/>
            </a:endParaRPr>
          </a:p>
        </p:txBody>
      </p:sp>
      <p:pic>
        <p:nvPicPr>
          <p:cNvPr id="11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928669"/>
            <a:ext cx="6215106" cy="3141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3"/>
          <a:srcRect b="69475"/>
          <a:stretch>
            <a:fillRect/>
          </a:stretch>
        </p:blipFill>
        <p:spPr bwMode="auto">
          <a:xfrm>
            <a:off x="1500165" y="4000504"/>
            <a:ext cx="6154764" cy="198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0" y="6072206"/>
              <a:ext cx="9144000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ubtitle 2"/>
            <p:cNvSpPr txBox="1">
              <a:spLocks/>
            </p:cNvSpPr>
            <p:nvPr/>
          </p:nvSpPr>
          <p:spPr>
            <a:xfrm>
              <a:off x="4675308" y="6143644"/>
              <a:ext cx="4397286" cy="42862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Bahan</a:t>
              </a: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Ajar </a:t>
              </a:r>
              <a:r>
                <a:rPr kumimoji="0" lang="en-US" sz="1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Struktur</a:t>
              </a: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Data/Semester</a:t>
              </a:r>
              <a:r>
                <a:rPr kumimoji="0" lang="en-US" sz="1400" b="1" i="0" u="none" strike="noStrike" kern="1200" cap="none" spc="0" normalizeH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III /</a:t>
              </a:r>
              <a:r>
                <a:rPr kumimoji="0" lang="en-US" sz="1400" b="1" i="0" u="none" strike="noStrike" kern="1200" cap="none" spc="0" normalizeH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Unindra</a:t>
              </a:r>
              <a:r>
                <a:rPr lang="en-US" sz="1400" b="1" dirty="0" smtClean="0">
                  <a:solidFill>
                    <a:srgbClr val="FF0000"/>
                  </a:solidFill>
                </a:rPr>
                <a:t>/2011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 rot="16200000">
            <a:off x="-2451503" y="2620605"/>
            <a:ext cx="607220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sz="4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ronBold" pitchFamily="18" charset="0"/>
              </a:rPr>
              <a:t>STRUKTUR DATA</a:t>
            </a:r>
            <a:endParaRPr lang="en-US" sz="4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aronBold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4282" y="6143644"/>
            <a:ext cx="3286148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0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cademiaSSi" pitchFamily="2" charset="0"/>
              </a:rPr>
              <a:t>X. Sort</a:t>
            </a:r>
            <a:endParaRPr lang="en-US" sz="2000" b="1" dirty="0">
              <a:solidFill>
                <a:schemeClr val="accent3">
                  <a:lumMod val="20000"/>
                  <a:lumOff val="80000"/>
                </a:schemeClr>
              </a:solidFill>
              <a:latin typeface="AcademiaSSi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71538" y="285728"/>
            <a:ext cx="7715304" cy="46166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en-US" sz="2400" dirty="0" err="1" smtClean="0">
                <a:latin typeface="AardvarkBold" pitchFamily="34" charset="0"/>
              </a:rPr>
              <a:t>Selecion</a:t>
            </a:r>
            <a:r>
              <a:rPr lang="en-US" sz="2400" dirty="0" smtClean="0">
                <a:latin typeface="AardvarkBold" pitchFamily="34" charset="0"/>
              </a:rPr>
              <a:t> Sort</a:t>
            </a:r>
            <a:endParaRPr lang="en-US" sz="2400" dirty="0">
              <a:latin typeface="AardvarkBold" pitchFamily="34" charset="0"/>
            </a:endParaRPr>
          </a:p>
        </p:txBody>
      </p:sp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2"/>
          <a:srcRect t="30867"/>
          <a:stretch>
            <a:fillRect/>
          </a:stretch>
        </p:blipFill>
        <p:spPr bwMode="auto">
          <a:xfrm>
            <a:off x="1643042" y="1071546"/>
            <a:ext cx="6135081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0" y="6072206"/>
              <a:ext cx="9144000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ubtitle 2"/>
            <p:cNvSpPr txBox="1">
              <a:spLocks/>
            </p:cNvSpPr>
            <p:nvPr/>
          </p:nvSpPr>
          <p:spPr>
            <a:xfrm>
              <a:off x="4675308" y="6143644"/>
              <a:ext cx="4397286" cy="42862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Bahan</a:t>
              </a: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Ajar </a:t>
              </a:r>
              <a:r>
                <a:rPr kumimoji="0" lang="en-US" sz="1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Struktur</a:t>
              </a: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Data/Semester</a:t>
              </a:r>
              <a:r>
                <a:rPr kumimoji="0" lang="en-US" sz="1400" b="1" i="0" u="none" strike="noStrike" kern="1200" cap="none" spc="0" normalizeH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III /</a:t>
              </a:r>
              <a:r>
                <a:rPr kumimoji="0" lang="en-US" sz="1400" b="1" i="0" u="none" strike="noStrike" kern="1200" cap="none" spc="0" normalizeH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Unindra</a:t>
              </a:r>
              <a:r>
                <a:rPr lang="en-US" sz="1400" b="1" dirty="0" smtClean="0">
                  <a:solidFill>
                    <a:srgbClr val="FF0000"/>
                  </a:solidFill>
                </a:rPr>
                <a:t>/2011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 rot="16200000">
            <a:off x="-2451503" y="2620605"/>
            <a:ext cx="607220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sz="4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ronBold" pitchFamily="18" charset="0"/>
              </a:rPr>
              <a:t>STRUKTUR DATA</a:t>
            </a:r>
            <a:endParaRPr lang="en-US" sz="4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aronBold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4282" y="6143644"/>
            <a:ext cx="3286148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0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cademiaSSi" pitchFamily="2" charset="0"/>
              </a:rPr>
              <a:t>X. Sort</a:t>
            </a:r>
            <a:endParaRPr lang="en-US" sz="2000" b="1" dirty="0">
              <a:solidFill>
                <a:schemeClr val="accent3">
                  <a:lumMod val="20000"/>
                  <a:lumOff val="80000"/>
                </a:schemeClr>
              </a:solidFill>
              <a:latin typeface="AcademiaSSi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71538" y="285728"/>
            <a:ext cx="7715304" cy="46166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en-US" sz="2400" dirty="0" err="1" smtClean="0">
                <a:latin typeface="AardvarkBold" pitchFamily="34" charset="0"/>
              </a:rPr>
              <a:t>Selecion</a:t>
            </a:r>
            <a:r>
              <a:rPr lang="en-US" sz="2400" dirty="0" smtClean="0">
                <a:latin typeface="AardvarkBold" pitchFamily="34" charset="0"/>
              </a:rPr>
              <a:t> Sort</a:t>
            </a:r>
            <a:endParaRPr lang="en-US" sz="2400" dirty="0">
              <a:latin typeface="AardvarkBold" pitchFamily="34" charset="0"/>
            </a:endParaRPr>
          </a:p>
        </p:txBody>
      </p:sp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1622" y="1000108"/>
            <a:ext cx="6618030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0" y="6072206"/>
              <a:ext cx="9144000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ubtitle 2"/>
            <p:cNvSpPr txBox="1">
              <a:spLocks/>
            </p:cNvSpPr>
            <p:nvPr/>
          </p:nvSpPr>
          <p:spPr>
            <a:xfrm>
              <a:off x="4675308" y="6143644"/>
              <a:ext cx="4397286" cy="42862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Bahan</a:t>
              </a: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Ajar </a:t>
              </a:r>
              <a:r>
                <a:rPr kumimoji="0" lang="en-US" sz="1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Struktur</a:t>
              </a: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Data/Semester</a:t>
              </a:r>
              <a:r>
                <a:rPr kumimoji="0" lang="en-US" sz="1400" b="1" i="0" u="none" strike="noStrike" kern="1200" cap="none" spc="0" normalizeH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III /</a:t>
              </a:r>
              <a:r>
                <a:rPr kumimoji="0" lang="en-US" sz="1400" b="1" i="0" u="none" strike="noStrike" kern="1200" cap="none" spc="0" normalizeH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Unindra</a:t>
              </a:r>
              <a:r>
                <a:rPr lang="en-US" sz="1400" b="1" dirty="0" smtClean="0">
                  <a:solidFill>
                    <a:srgbClr val="FF0000"/>
                  </a:solidFill>
                </a:rPr>
                <a:t>/2011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 rot="16200000">
            <a:off x="-2451503" y="2620605"/>
            <a:ext cx="607220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sz="4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ronBold" pitchFamily="18" charset="0"/>
              </a:rPr>
              <a:t>STRUKTUR DATA</a:t>
            </a:r>
            <a:endParaRPr lang="en-US" sz="4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aronBold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4282" y="6143644"/>
            <a:ext cx="3286148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0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cademiaSSi" pitchFamily="2" charset="0"/>
              </a:rPr>
              <a:t>X. Sort</a:t>
            </a:r>
            <a:endParaRPr lang="en-US" sz="2000" b="1" dirty="0">
              <a:solidFill>
                <a:schemeClr val="accent3">
                  <a:lumMod val="20000"/>
                  <a:lumOff val="80000"/>
                </a:schemeClr>
              </a:solidFill>
              <a:latin typeface="AcademiaSSi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71538" y="285728"/>
            <a:ext cx="7715304" cy="46166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en-US" sz="2400" dirty="0" smtClean="0">
                <a:latin typeface="AardvarkBold" pitchFamily="34" charset="0"/>
              </a:rPr>
              <a:t>Insertion Sort</a:t>
            </a:r>
            <a:endParaRPr lang="en-US" sz="2400" dirty="0">
              <a:latin typeface="AardvarkBold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00100" y="928670"/>
            <a:ext cx="785818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>
              <a:lnSpc>
                <a:spcPct val="150000"/>
              </a:lnSpc>
              <a:buFont typeface="Wingdings" pitchFamily="2" charset="2"/>
              <a:buChar char="q"/>
            </a:pPr>
            <a:r>
              <a:rPr lang="de-DE" sz="2600" dirty="0" smtClean="0"/>
              <a:t>Mirip dengan cara orang </a:t>
            </a:r>
            <a:r>
              <a:rPr lang="de-DE" sz="2600" b="1" dirty="0" smtClean="0"/>
              <a:t>mengurutkan</a:t>
            </a:r>
            <a:r>
              <a:rPr lang="de-DE" sz="2600" dirty="0" smtClean="0"/>
              <a:t> kartu, selembar demi selembar kartu diambil dan </a:t>
            </a:r>
            <a:r>
              <a:rPr lang="de-DE" sz="2600" b="1" dirty="0" smtClean="0"/>
              <a:t>disisipkan</a:t>
            </a:r>
            <a:r>
              <a:rPr lang="de-DE" sz="2600" dirty="0" smtClean="0"/>
              <a:t> (insert) ke tempat yang seharusnya.</a:t>
            </a:r>
          </a:p>
          <a:p>
            <a:pPr marL="355600" indent="-355600">
              <a:lnSpc>
                <a:spcPct val="150000"/>
              </a:lnSpc>
              <a:buFont typeface="Wingdings" pitchFamily="2" charset="2"/>
              <a:buChar char="q"/>
            </a:pPr>
            <a:r>
              <a:rPr lang="de-DE" sz="2600" dirty="0" smtClean="0"/>
              <a:t>Pengurutan dimulai dari data ke-2 sampai dengan data terakhir, jika ditemukan data yang </a:t>
            </a:r>
            <a:r>
              <a:rPr lang="de-DE" sz="2600" b="1" dirty="0" smtClean="0"/>
              <a:t>lebih kecil</a:t>
            </a:r>
            <a:r>
              <a:rPr lang="de-DE" sz="2600" dirty="0" smtClean="0"/>
              <a:t>, maka akan ditempatkan (</a:t>
            </a:r>
            <a:r>
              <a:rPr lang="de-DE" sz="2600" b="1" dirty="0" smtClean="0"/>
              <a:t>diinsert</a:t>
            </a:r>
            <a:r>
              <a:rPr lang="de-DE" sz="2600" dirty="0" smtClean="0"/>
              <a:t>) diposisi yang seharusnya.</a:t>
            </a:r>
          </a:p>
          <a:p>
            <a:pPr marL="355600" indent="-355600">
              <a:lnSpc>
                <a:spcPct val="150000"/>
              </a:lnSpc>
              <a:buFont typeface="Wingdings" pitchFamily="2" charset="2"/>
              <a:buChar char="q"/>
            </a:pPr>
            <a:r>
              <a:rPr lang="de-DE" sz="2600" dirty="0" smtClean="0"/>
              <a:t>Pada penyisipan elemen, maka elemen-elemen lain akan bergeser ke belakang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0" y="6072206"/>
              <a:ext cx="9144000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ubtitle 2"/>
            <p:cNvSpPr txBox="1">
              <a:spLocks/>
            </p:cNvSpPr>
            <p:nvPr/>
          </p:nvSpPr>
          <p:spPr>
            <a:xfrm>
              <a:off x="4675308" y="6143644"/>
              <a:ext cx="4397286" cy="42862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Bahan</a:t>
              </a: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Ajar </a:t>
              </a:r>
              <a:r>
                <a:rPr kumimoji="0" lang="en-US" sz="1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Struktur</a:t>
              </a: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Data/Semester</a:t>
              </a:r>
              <a:r>
                <a:rPr kumimoji="0" lang="en-US" sz="1400" b="1" i="0" u="none" strike="noStrike" kern="1200" cap="none" spc="0" normalizeH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III /</a:t>
              </a:r>
              <a:r>
                <a:rPr kumimoji="0" lang="en-US" sz="1400" b="1" i="0" u="none" strike="noStrike" kern="1200" cap="none" spc="0" normalizeH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Unindra</a:t>
              </a:r>
              <a:r>
                <a:rPr lang="en-US" sz="1400" b="1" dirty="0" smtClean="0">
                  <a:solidFill>
                    <a:srgbClr val="FF0000"/>
                  </a:solidFill>
                </a:rPr>
                <a:t>/2011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 rot="16200000">
            <a:off x="-2451503" y="2620605"/>
            <a:ext cx="607220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sz="4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ronBold" pitchFamily="18" charset="0"/>
              </a:rPr>
              <a:t>STRUKTUR DATA</a:t>
            </a:r>
            <a:endParaRPr lang="en-US" sz="4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aronBold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4282" y="6143644"/>
            <a:ext cx="3286148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0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cademiaSSi" pitchFamily="2" charset="0"/>
              </a:rPr>
              <a:t>X. Sort</a:t>
            </a:r>
            <a:endParaRPr lang="en-US" sz="2000" b="1" dirty="0">
              <a:solidFill>
                <a:schemeClr val="accent3">
                  <a:lumMod val="20000"/>
                  <a:lumOff val="80000"/>
                </a:schemeClr>
              </a:solidFill>
              <a:latin typeface="AcademiaSSi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71538" y="285728"/>
            <a:ext cx="7715304" cy="46166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en-US" sz="2400" dirty="0" smtClean="0">
                <a:latin typeface="AardvarkBold" pitchFamily="34" charset="0"/>
              </a:rPr>
              <a:t>Insertion Sort</a:t>
            </a:r>
            <a:endParaRPr lang="en-US" sz="2400" dirty="0">
              <a:latin typeface="AardvarkBold" pitchFamily="34" charset="0"/>
            </a:endParaRPr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2"/>
          <a:srcRect b="51946"/>
          <a:stretch>
            <a:fillRect/>
          </a:stretch>
        </p:blipFill>
        <p:spPr bwMode="auto">
          <a:xfrm>
            <a:off x="1000100" y="928670"/>
            <a:ext cx="7936476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0" y="6072206"/>
              <a:ext cx="9144000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ubtitle 2"/>
            <p:cNvSpPr txBox="1">
              <a:spLocks/>
            </p:cNvSpPr>
            <p:nvPr/>
          </p:nvSpPr>
          <p:spPr>
            <a:xfrm>
              <a:off x="4675308" y="6143644"/>
              <a:ext cx="4397286" cy="42862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Bahan</a:t>
              </a: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Ajar </a:t>
              </a:r>
              <a:r>
                <a:rPr kumimoji="0" lang="en-US" sz="1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Struktur</a:t>
              </a: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Data/Semester</a:t>
              </a:r>
              <a:r>
                <a:rPr kumimoji="0" lang="en-US" sz="1400" b="1" i="0" u="none" strike="noStrike" kern="1200" cap="none" spc="0" normalizeH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III /</a:t>
              </a:r>
              <a:r>
                <a:rPr kumimoji="0" lang="en-US" sz="1400" b="1" i="0" u="none" strike="noStrike" kern="1200" cap="none" spc="0" normalizeH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Unindra</a:t>
              </a:r>
              <a:r>
                <a:rPr lang="en-US" sz="1400" b="1" dirty="0" smtClean="0">
                  <a:solidFill>
                    <a:srgbClr val="FF0000"/>
                  </a:solidFill>
                </a:rPr>
                <a:t>/2011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 rot="16200000">
            <a:off x="-2451503" y="2620605"/>
            <a:ext cx="607220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sz="4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ronBold" pitchFamily="18" charset="0"/>
              </a:rPr>
              <a:t>STRUKTUR DATA</a:t>
            </a:r>
            <a:endParaRPr lang="en-US" sz="4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aronBold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4282" y="6143644"/>
            <a:ext cx="3286148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0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cademiaSSi" pitchFamily="2" charset="0"/>
              </a:rPr>
              <a:t>X. Sort</a:t>
            </a:r>
            <a:endParaRPr lang="en-US" sz="2000" b="1" dirty="0">
              <a:solidFill>
                <a:schemeClr val="accent3">
                  <a:lumMod val="20000"/>
                  <a:lumOff val="80000"/>
                </a:schemeClr>
              </a:solidFill>
              <a:latin typeface="AcademiaSSi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71538" y="285728"/>
            <a:ext cx="7715304" cy="46166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en-US" sz="2400" dirty="0" smtClean="0">
                <a:latin typeface="AardvarkBold" pitchFamily="34" charset="0"/>
              </a:rPr>
              <a:t>Insertion Sort</a:t>
            </a:r>
            <a:endParaRPr lang="en-US" sz="2400" dirty="0">
              <a:latin typeface="AardvarkBold" pitchFamily="34" charset="0"/>
            </a:endParaRPr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2"/>
          <a:srcRect t="48054"/>
          <a:stretch>
            <a:fillRect/>
          </a:stretch>
        </p:blipFill>
        <p:spPr bwMode="auto">
          <a:xfrm>
            <a:off x="1364444" y="928670"/>
            <a:ext cx="6922332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0" y="6072206"/>
              <a:ext cx="9144000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ubtitle 2"/>
            <p:cNvSpPr txBox="1">
              <a:spLocks/>
            </p:cNvSpPr>
            <p:nvPr/>
          </p:nvSpPr>
          <p:spPr>
            <a:xfrm>
              <a:off x="4675308" y="6143644"/>
              <a:ext cx="4397286" cy="42862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Bahan</a:t>
              </a: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Ajar </a:t>
              </a:r>
              <a:r>
                <a:rPr kumimoji="0" lang="en-US" sz="1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Struktur</a:t>
              </a: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Data/Semester</a:t>
              </a:r>
              <a:r>
                <a:rPr kumimoji="0" lang="en-US" sz="1400" b="1" i="0" u="none" strike="noStrike" kern="1200" cap="none" spc="0" normalizeH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III /</a:t>
              </a:r>
              <a:r>
                <a:rPr kumimoji="0" lang="en-US" sz="1400" b="1" i="0" u="none" strike="noStrike" kern="1200" cap="none" spc="0" normalizeH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Unindra</a:t>
              </a:r>
              <a:r>
                <a:rPr lang="en-US" sz="1400" b="1" dirty="0" smtClean="0">
                  <a:solidFill>
                    <a:srgbClr val="FF0000"/>
                  </a:solidFill>
                </a:rPr>
                <a:t>/2011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 rot="16200000">
            <a:off x="-2451503" y="2620605"/>
            <a:ext cx="607220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sz="4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ronBold" pitchFamily="18" charset="0"/>
              </a:rPr>
              <a:t>STRUKTUR DATA</a:t>
            </a:r>
            <a:endParaRPr lang="en-US" sz="4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aronBold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4282" y="6143644"/>
            <a:ext cx="3286148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0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cademiaSSi" pitchFamily="2" charset="0"/>
              </a:rPr>
              <a:t>X. Sort</a:t>
            </a:r>
            <a:endParaRPr lang="en-US" sz="2000" b="1" dirty="0">
              <a:solidFill>
                <a:schemeClr val="accent3">
                  <a:lumMod val="20000"/>
                  <a:lumOff val="80000"/>
                </a:schemeClr>
              </a:solidFill>
              <a:latin typeface="AcademiaSSi" pitchFamily="2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071538" y="785794"/>
            <a:ext cx="7643866" cy="5072098"/>
          </a:xfrm>
          <a:prstGeom prst="rect">
            <a:avLst/>
          </a:prstGeom>
        </p:spPr>
        <p:txBody>
          <a:bodyPr/>
          <a:lstStyle/>
          <a:p>
            <a:pPr marL="450850" indent="-450850">
              <a:lnSpc>
                <a:spcPct val="150000"/>
              </a:lnSpc>
              <a:buFont typeface="Wingdings" pitchFamily="2" charset="2"/>
              <a:buChar char="q"/>
            </a:pPr>
            <a:r>
              <a:rPr lang="de-DE" sz="2800" dirty="0" smtClean="0"/>
              <a:t>Pengurutan (Sorting) adalah proses menyusun kembali data yang sebelumnya telah disusun dengan suatu pola tertentu, sehingga tersusun secara teratur menurut aturan tertentu.</a:t>
            </a:r>
          </a:p>
          <a:p>
            <a:pPr>
              <a:lnSpc>
                <a:spcPct val="150000"/>
              </a:lnSpc>
            </a:pPr>
            <a:r>
              <a:rPr lang="de-DE" sz="2800" b="1" dirty="0" smtClean="0"/>
              <a:t>Contoh:</a:t>
            </a:r>
            <a:endParaRPr lang="de-DE" sz="2800" dirty="0" smtClean="0"/>
          </a:p>
          <a:p>
            <a:pPr>
              <a:lnSpc>
                <a:spcPct val="150000"/>
              </a:lnSpc>
            </a:pPr>
            <a:r>
              <a:rPr lang="de-DE" sz="2800" dirty="0" smtClean="0"/>
              <a:t>Data Acak	: 5 6 8 1 3 25 10</a:t>
            </a:r>
          </a:p>
          <a:p>
            <a:pPr>
              <a:lnSpc>
                <a:spcPct val="150000"/>
              </a:lnSpc>
            </a:pPr>
            <a:r>
              <a:rPr lang="de-DE" sz="2800" dirty="0" smtClean="0"/>
              <a:t>Ascending	: 1 3 5 6 8 10 25</a:t>
            </a:r>
          </a:p>
          <a:p>
            <a:pPr>
              <a:lnSpc>
                <a:spcPct val="150000"/>
              </a:lnSpc>
            </a:pPr>
            <a:r>
              <a:rPr lang="de-DE" sz="2800" dirty="0" smtClean="0"/>
              <a:t>Descending	: 25 10 8 6 5 3 1</a:t>
            </a:r>
            <a:endParaRPr lang="en-US" sz="2800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1071538" y="285728"/>
            <a:ext cx="7715304" cy="46166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en-US" sz="2400" dirty="0" err="1" smtClean="0">
                <a:latin typeface="AardvarkBold" pitchFamily="34" charset="0"/>
              </a:rPr>
              <a:t>Pengertian</a:t>
            </a:r>
            <a:endParaRPr lang="en-US" sz="2400" dirty="0">
              <a:latin typeface="Aardvark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0" y="6072206"/>
              <a:ext cx="9144000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ubtitle 2"/>
            <p:cNvSpPr txBox="1">
              <a:spLocks/>
            </p:cNvSpPr>
            <p:nvPr/>
          </p:nvSpPr>
          <p:spPr>
            <a:xfrm>
              <a:off x="4675308" y="6143644"/>
              <a:ext cx="4397286" cy="42862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Bahan</a:t>
              </a: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Ajar </a:t>
              </a:r>
              <a:r>
                <a:rPr kumimoji="0" lang="en-US" sz="1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Struktur</a:t>
              </a: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Data/Semester</a:t>
              </a:r>
              <a:r>
                <a:rPr kumimoji="0" lang="en-US" sz="1400" b="1" i="0" u="none" strike="noStrike" kern="1200" cap="none" spc="0" normalizeH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III /</a:t>
              </a:r>
              <a:r>
                <a:rPr kumimoji="0" lang="en-US" sz="1400" b="1" i="0" u="none" strike="noStrike" kern="1200" cap="none" spc="0" normalizeH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Unindra</a:t>
              </a:r>
              <a:r>
                <a:rPr lang="en-US" sz="1400" b="1" dirty="0" smtClean="0">
                  <a:solidFill>
                    <a:srgbClr val="FF0000"/>
                  </a:solidFill>
                </a:rPr>
                <a:t>/2011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 rot="16200000">
            <a:off x="-2451503" y="2620605"/>
            <a:ext cx="607220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sz="4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ronBold" pitchFamily="18" charset="0"/>
              </a:rPr>
              <a:t>STRUKTUR DATA</a:t>
            </a:r>
            <a:endParaRPr lang="en-US" sz="4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aronBold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4282" y="6143644"/>
            <a:ext cx="3286148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0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cademiaSSi" pitchFamily="2" charset="0"/>
              </a:rPr>
              <a:t>X. Sort</a:t>
            </a:r>
            <a:endParaRPr lang="en-US" sz="2000" b="1" dirty="0">
              <a:solidFill>
                <a:schemeClr val="accent3">
                  <a:lumMod val="20000"/>
                  <a:lumOff val="80000"/>
                </a:schemeClr>
              </a:solidFill>
              <a:latin typeface="AcademiaSSi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71538" y="285728"/>
            <a:ext cx="7715304" cy="46166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en-US" sz="2400" dirty="0" smtClean="0">
                <a:latin typeface="AardvarkBold" pitchFamily="34" charset="0"/>
              </a:rPr>
              <a:t>Insertion Sort</a:t>
            </a:r>
            <a:endParaRPr lang="en-US" sz="2400" dirty="0">
              <a:latin typeface="AardvarkBold" pitchFamily="34" charset="0"/>
            </a:endParaRPr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2"/>
          <a:srcRect b="51417"/>
          <a:stretch>
            <a:fillRect/>
          </a:stretch>
        </p:blipFill>
        <p:spPr bwMode="auto">
          <a:xfrm>
            <a:off x="1079872" y="928670"/>
            <a:ext cx="7697391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0" y="6072206"/>
              <a:ext cx="9144000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ubtitle 2"/>
            <p:cNvSpPr txBox="1">
              <a:spLocks/>
            </p:cNvSpPr>
            <p:nvPr/>
          </p:nvSpPr>
          <p:spPr>
            <a:xfrm>
              <a:off x="4675308" y="6143644"/>
              <a:ext cx="4397286" cy="42862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Bahan</a:t>
              </a: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Ajar </a:t>
              </a:r>
              <a:r>
                <a:rPr kumimoji="0" lang="en-US" sz="1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Struktur</a:t>
              </a: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Data/Semester</a:t>
              </a:r>
              <a:r>
                <a:rPr kumimoji="0" lang="en-US" sz="1400" b="1" i="0" u="none" strike="noStrike" kern="1200" cap="none" spc="0" normalizeH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III /</a:t>
              </a:r>
              <a:r>
                <a:rPr kumimoji="0" lang="en-US" sz="1400" b="1" i="0" u="none" strike="noStrike" kern="1200" cap="none" spc="0" normalizeH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Unindra</a:t>
              </a:r>
              <a:r>
                <a:rPr lang="en-US" sz="1400" b="1" dirty="0" smtClean="0">
                  <a:solidFill>
                    <a:srgbClr val="FF0000"/>
                  </a:solidFill>
                </a:rPr>
                <a:t>/2011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 rot="16200000">
            <a:off x="-2451503" y="2620605"/>
            <a:ext cx="607220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sz="4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ronBold" pitchFamily="18" charset="0"/>
              </a:rPr>
              <a:t>STRUKTUR DATA</a:t>
            </a:r>
            <a:endParaRPr lang="en-US" sz="4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aronBold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4282" y="6143644"/>
            <a:ext cx="3286148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0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cademiaSSi" pitchFamily="2" charset="0"/>
              </a:rPr>
              <a:t>X. Sort</a:t>
            </a:r>
            <a:endParaRPr lang="en-US" sz="2000" b="1" dirty="0">
              <a:solidFill>
                <a:schemeClr val="accent3">
                  <a:lumMod val="20000"/>
                  <a:lumOff val="80000"/>
                </a:schemeClr>
              </a:solidFill>
              <a:latin typeface="AcademiaSSi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71538" y="285728"/>
            <a:ext cx="7715304" cy="46166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en-US" sz="2400" dirty="0" smtClean="0">
                <a:latin typeface="AardvarkBold" pitchFamily="34" charset="0"/>
              </a:rPr>
              <a:t>Insertion Sort</a:t>
            </a:r>
            <a:endParaRPr lang="en-US" sz="2400" dirty="0">
              <a:latin typeface="AardvarkBold" pitchFamily="34" charset="0"/>
            </a:endParaRPr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2"/>
          <a:srcRect t="48583"/>
          <a:stretch>
            <a:fillRect/>
          </a:stretch>
        </p:blipFill>
        <p:spPr bwMode="auto">
          <a:xfrm>
            <a:off x="1035376" y="1071546"/>
            <a:ext cx="7741887" cy="4562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0" y="6072206"/>
              <a:ext cx="9144000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ubtitle 2"/>
            <p:cNvSpPr txBox="1">
              <a:spLocks/>
            </p:cNvSpPr>
            <p:nvPr/>
          </p:nvSpPr>
          <p:spPr>
            <a:xfrm>
              <a:off x="4675308" y="6143644"/>
              <a:ext cx="4397286" cy="42862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Bahan</a:t>
              </a: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Ajar </a:t>
              </a:r>
              <a:r>
                <a:rPr kumimoji="0" lang="en-US" sz="1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Struktur</a:t>
              </a: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Data/Semester</a:t>
              </a:r>
              <a:r>
                <a:rPr kumimoji="0" lang="en-US" sz="1400" b="1" i="0" u="none" strike="noStrike" kern="1200" cap="none" spc="0" normalizeH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III /</a:t>
              </a:r>
              <a:r>
                <a:rPr kumimoji="0" lang="en-US" sz="1400" b="1" i="0" u="none" strike="noStrike" kern="1200" cap="none" spc="0" normalizeH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Unindra</a:t>
              </a:r>
              <a:r>
                <a:rPr lang="en-US" sz="1400" b="1" dirty="0" smtClean="0">
                  <a:solidFill>
                    <a:srgbClr val="FF0000"/>
                  </a:solidFill>
                </a:rPr>
                <a:t>/2011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 rot="16200000">
            <a:off x="-2451503" y="2620605"/>
            <a:ext cx="607220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sz="4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ronBold" pitchFamily="18" charset="0"/>
              </a:rPr>
              <a:t>STRUKTUR DATA</a:t>
            </a:r>
            <a:endParaRPr lang="en-US" sz="4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aronBold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4282" y="6143644"/>
            <a:ext cx="3286148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0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cademiaSSi" pitchFamily="2" charset="0"/>
              </a:rPr>
              <a:t>X. Sort</a:t>
            </a:r>
            <a:endParaRPr lang="en-US" sz="2000" b="1" dirty="0">
              <a:solidFill>
                <a:schemeClr val="accent3">
                  <a:lumMod val="20000"/>
                  <a:lumOff val="80000"/>
                </a:schemeClr>
              </a:solidFill>
              <a:latin typeface="AcademiaSSi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71538" y="285728"/>
            <a:ext cx="7715304" cy="46166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en-US" sz="2400" dirty="0" smtClean="0">
                <a:latin typeface="AardvarkBold" pitchFamily="34" charset="0"/>
              </a:rPr>
              <a:t>Insertion Sort</a:t>
            </a:r>
            <a:endParaRPr lang="en-US" sz="2400" dirty="0">
              <a:latin typeface="AardvarkBold" pitchFamily="34" charset="0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928670"/>
            <a:ext cx="5867300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0" y="6072206"/>
              <a:ext cx="9144000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ubtitle 2"/>
            <p:cNvSpPr txBox="1">
              <a:spLocks/>
            </p:cNvSpPr>
            <p:nvPr/>
          </p:nvSpPr>
          <p:spPr>
            <a:xfrm>
              <a:off x="4675308" y="6143644"/>
              <a:ext cx="4397286" cy="42862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Bahan</a:t>
              </a: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Ajar </a:t>
              </a:r>
              <a:r>
                <a:rPr kumimoji="0" lang="en-US" sz="1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Struktur</a:t>
              </a: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Data/Semester</a:t>
              </a:r>
              <a:r>
                <a:rPr kumimoji="0" lang="en-US" sz="1400" b="1" i="0" u="none" strike="noStrike" kern="1200" cap="none" spc="0" normalizeH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III /</a:t>
              </a:r>
              <a:r>
                <a:rPr kumimoji="0" lang="en-US" sz="1400" b="1" i="0" u="none" strike="noStrike" kern="1200" cap="none" spc="0" normalizeH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Unindra</a:t>
              </a:r>
              <a:r>
                <a:rPr lang="en-US" sz="1400" b="1" dirty="0" smtClean="0">
                  <a:solidFill>
                    <a:srgbClr val="FF0000"/>
                  </a:solidFill>
                </a:rPr>
                <a:t>/2011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 rot="16200000">
            <a:off x="-2451503" y="2620605"/>
            <a:ext cx="607220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sz="4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ronBold" pitchFamily="18" charset="0"/>
              </a:rPr>
              <a:t>STRUKTUR DATA</a:t>
            </a:r>
            <a:endParaRPr lang="en-US" sz="4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aronBold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4282" y="6143644"/>
            <a:ext cx="3286148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0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cademiaSSi" pitchFamily="2" charset="0"/>
              </a:rPr>
              <a:t>X. Sort</a:t>
            </a:r>
            <a:endParaRPr lang="en-US" sz="2000" b="1" dirty="0">
              <a:solidFill>
                <a:schemeClr val="accent3">
                  <a:lumMod val="20000"/>
                  <a:lumOff val="80000"/>
                </a:schemeClr>
              </a:solidFill>
              <a:latin typeface="AcademiaSSi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71538" y="285728"/>
            <a:ext cx="7715304" cy="46166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en-US" sz="2400" dirty="0" smtClean="0">
                <a:latin typeface="AardvarkBold" pitchFamily="34" charset="0"/>
              </a:rPr>
              <a:t>Insertion Sort</a:t>
            </a:r>
            <a:endParaRPr lang="en-US" sz="2400" dirty="0">
              <a:latin typeface="AardvarkBold" pitchFamily="34" charset="0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928670"/>
            <a:ext cx="5867300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0" y="6072206"/>
              <a:ext cx="9144000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ubtitle 2"/>
            <p:cNvSpPr txBox="1">
              <a:spLocks/>
            </p:cNvSpPr>
            <p:nvPr/>
          </p:nvSpPr>
          <p:spPr>
            <a:xfrm>
              <a:off x="4675308" y="6143644"/>
              <a:ext cx="4397286" cy="42862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Bahan</a:t>
              </a: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Ajar </a:t>
              </a:r>
              <a:r>
                <a:rPr kumimoji="0" lang="en-US" sz="1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Struktur</a:t>
              </a: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Data/Semester</a:t>
              </a:r>
              <a:r>
                <a:rPr kumimoji="0" lang="en-US" sz="1400" b="1" i="0" u="none" strike="noStrike" kern="1200" cap="none" spc="0" normalizeH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III /</a:t>
              </a:r>
              <a:r>
                <a:rPr kumimoji="0" lang="en-US" sz="1400" b="1" i="0" u="none" strike="noStrike" kern="1200" cap="none" spc="0" normalizeH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Unindra</a:t>
              </a:r>
              <a:r>
                <a:rPr lang="en-US" sz="1400" b="1" dirty="0" smtClean="0">
                  <a:solidFill>
                    <a:srgbClr val="FF0000"/>
                  </a:solidFill>
                </a:rPr>
                <a:t>/2011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 rot="16200000">
            <a:off x="-2451503" y="2620605"/>
            <a:ext cx="607220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sz="4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ronBold" pitchFamily="18" charset="0"/>
              </a:rPr>
              <a:t>STRUKTUR DATA</a:t>
            </a:r>
            <a:endParaRPr lang="en-US" sz="4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aronBold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4282" y="6143644"/>
            <a:ext cx="3286148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0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cademiaSSi" pitchFamily="2" charset="0"/>
              </a:rPr>
              <a:t>X. Sort</a:t>
            </a:r>
            <a:endParaRPr lang="en-US" sz="2000" b="1" dirty="0">
              <a:solidFill>
                <a:schemeClr val="accent3">
                  <a:lumMod val="20000"/>
                  <a:lumOff val="80000"/>
                </a:schemeClr>
              </a:solidFill>
              <a:latin typeface="AcademiaSSi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71538" y="285728"/>
            <a:ext cx="7715304" cy="46166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en-US" sz="2400" dirty="0" err="1" smtClean="0">
                <a:latin typeface="AardvarkBold" pitchFamily="34" charset="0"/>
              </a:rPr>
              <a:t>Perbandingan</a:t>
            </a:r>
            <a:r>
              <a:rPr lang="en-US" sz="2400" dirty="0" smtClean="0">
                <a:latin typeface="AardvarkBold" pitchFamily="34" charset="0"/>
              </a:rPr>
              <a:t> sort</a:t>
            </a:r>
            <a:endParaRPr lang="en-US" sz="2400" dirty="0">
              <a:latin typeface="AardvarkBold" pitchFamily="34" charset="0"/>
            </a:endParaRPr>
          </a:p>
        </p:txBody>
      </p:sp>
      <p:sp>
        <p:nvSpPr>
          <p:cNvPr id="11" name="Rectangle 5"/>
          <p:cNvSpPr txBox="1">
            <a:spLocks noChangeArrowheads="1"/>
          </p:cNvSpPr>
          <p:nvPr/>
        </p:nvSpPr>
        <p:spPr>
          <a:xfrm>
            <a:off x="965200" y="952498"/>
            <a:ext cx="8178800" cy="417195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Tabel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Perbandingan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Kecepatan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Metode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Pengurutan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Untuk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sejumlah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10.000 data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pada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komputer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Pentium II 450 MHz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5088" y="3143248"/>
            <a:ext cx="7273925" cy="21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0" y="6072206"/>
              <a:ext cx="9144000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ubtitle 2"/>
            <p:cNvSpPr txBox="1">
              <a:spLocks/>
            </p:cNvSpPr>
            <p:nvPr/>
          </p:nvSpPr>
          <p:spPr>
            <a:xfrm>
              <a:off x="4675308" y="6143644"/>
              <a:ext cx="4397286" cy="42862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Bahan</a:t>
              </a: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Ajar </a:t>
              </a:r>
              <a:r>
                <a:rPr kumimoji="0" lang="en-US" sz="1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Struktur</a:t>
              </a: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Data/Semester</a:t>
              </a:r>
              <a:r>
                <a:rPr kumimoji="0" lang="en-US" sz="1400" b="1" i="0" u="none" strike="noStrike" kern="1200" cap="none" spc="0" normalizeH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III /</a:t>
              </a:r>
              <a:r>
                <a:rPr kumimoji="0" lang="en-US" sz="1400" b="1" i="0" u="none" strike="noStrike" kern="1200" cap="none" spc="0" normalizeH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Unindra</a:t>
              </a:r>
              <a:r>
                <a:rPr lang="en-US" sz="1400" b="1" dirty="0" smtClean="0">
                  <a:solidFill>
                    <a:srgbClr val="FF0000"/>
                  </a:solidFill>
                </a:rPr>
                <a:t>/2011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 rot="16200000">
            <a:off x="-2451503" y="2620605"/>
            <a:ext cx="607220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sz="4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ronBold" pitchFamily="18" charset="0"/>
              </a:rPr>
              <a:t>STRUKTUR DATA</a:t>
            </a:r>
            <a:endParaRPr lang="en-US" sz="4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aronBold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4282" y="6143644"/>
            <a:ext cx="3286148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0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cademiaSSi" pitchFamily="2" charset="0"/>
              </a:rPr>
              <a:t>X. Sort</a:t>
            </a:r>
            <a:endParaRPr lang="en-US" sz="2000" b="1" dirty="0">
              <a:solidFill>
                <a:schemeClr val="accent3">
                  <a:lumMod val="20000"/>
                  <a:lumOff val="80000"/>
                </a:schemeClr>
              </a:solidFill>
              <a:latin typeface="AcademiaSSi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71538" y="285728"/>
            <a:ext cx="7715304" cy="46166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en-US" sz="2400" dirty="0" smtClean="0">
                <a:latin typeface="AardvarkBold" pitchFamily="34" charset="0"/>
              </a:rPr>
              <a:t>Merge Sort</a:t>
            </a:r>
            <a:endParaRPr lang="en-US" sz="2400" dirty="0">
              <a:latin typeface="AardvarkBold" pitchFamily="34" charset="0"/>
            </a:endParaRPr>
          </a:p>
        </p:txBody>
      </p:sp>
      <p:pic>
        <p:nvPicPr>
          <p:cNvPr id="14" name="Picture 4" descr="Merge_sort_algorithm_diagr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071545"/>
            <a:ext cx="5429288" cy="45355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0" y="6072206"/>
              <a:ext cx="9144000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ubtitle 2"/>
            <p:cNvSpPr txBox="1">
              <a:spLocks/>
            </p:cNvSpPr>
            <p:nvPr/>
          </p:nvSpPr>
          <p:spPr>
            <a:xfrm>
              <a:off x="4675308" y="6143644"/>
              <a:ext cx="4397286" cy="42862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Bahan</a:t>
              </a: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Ajar </a:t>
              </a:r>
              <a:r>
                <a:rPr kumimoji="0" lang="en-US" sz="1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Struktur</a:t>
              </a: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Data/Semester</a:t>
              </a:r>
              <a:r>
                <a:rPr kumimoji="0" lang="en-US" sz="1400" b="1" i="0" u="none" strike="noStrike" kern="1200" cap="none" spc="0" normalizeH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III /</a:t>
              </a:r>
              <a:r>
                <a:rPr kumimoji="0" lang="en-US" sz="1400" b="1" i="0" u="none" strike="noStrike" kern="1200" cap="none" spc="0" normalizeH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Unindra</a:t>
              </a:r>
              <a:r>
                <a:rPr lang="en-US" sz="1400" b="1" dirty="0" smtClean="0">
                  <a:solidFill>
                    <a:srgbClr val="FF0000"/>
                  </a:solidFill>
                </a:rPr>
                <a:t>/2011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 rot="16200000">
            <a:off x="-2451503" y="2620605"/>
            <a:ext cx="607220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sz="4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ronBold" pitchFamily="18" charset="0"/>
              </a:rPr>
              <a:t>STRUKTUR DATA</a:t>
            </a:r>
            <a:endParaRPr lang="en-US" sz="4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aronBold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4282" y="6143644"/>
            <a:ext cx="3286148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0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cademiaSSi" pitchFamily="2" charset="0"/>
              </a:rPr>
              <a:t>IX. Structure Tree</a:t>
            </a:r>
            <a:endParaRPr lang="en-US" sz="2000" b="1" dirty="0">
              <a:solidFill>
                <a:schemeClr val="accent3">
                  <a:lumMod val="20000"/>
                  <a:lumOff val="80000"/>
                </a:schemeClr>
              </a:solidFill>
              <a:latin typeface="AcademiaSSi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71538" y="285728"/>
            <a:ext cx="7715304" cy="46166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en-US" sz="2400" dirty="0" smtClean="0">
                <a:latin typeface="AardvarkBold" pitchFamily="34" charset="0"/>
              </a:rPr>
              <a:t>NEXT …</a:t>
            </a:r>
            <a:endParaRPr lang="en-US" sz="2400" dirty="0">
              <a:latin typeface="AardvarkBold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14414" y="785794"/>
            <a:ext cx="7429552" cy="833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de-DE" sz="2800" b="1" dirty="0" smtClean="0"/>
              <a:t>......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0" y="6072206"/>
              <a:ext cx="9144000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ubtitle 2"/>
            <p:cNvSpPr txBox="1">
              <a:spLocks/>
            </p:cNvSpPr>
            <p:nvPr/>
          </p:nvSpPr>
          <p:spPr>
            <a:xfrm>
              <a:off x="4675308" y="6143644"/>
              <a:ext cx="4397286" cy="42862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Bahan</a:t>
              </a: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Ajar </a:t>
              </a:r>
              <a:r>
                <a:rPr kumimoji="0" lang="en-US" sz="1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Struktur</a:t>
              </a: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Data/Semester</a:t>
              </a:r>
              <a:r>
                <a:rPr kumimoji="0" lang="en-US" sz="1400" b="1" i="0" u="none" strike="noStrike" kern="1200" cap="none" spc="0" normalizeH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III /</a:t>
              </a:r>
              <a:r>
                <a:rPr kumimoji="0" lang="en-US" sz="1400" b="1" i="0" u="none" strike="noStrike" kern="1200" cap="none" spc="0" normalizeH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Unindra</a:t>
              </a:r>
              <a:r>
                <a:rPr lang="en-US" sz="1400" b="1" dirty="0" smtClean="0">
                  <a:solidFill>
                    <a:srgbClr val="FF0000"/>
                  </a:solidFill>
                </a:rPr>
                <a:t>/2011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 rot="16200000">
            <a:off x="-2451503" y="2620605"/>
            <a:ext cx="607220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sz="4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ronBold" pitchFamily="18" charset="0"/>
              </a:rPr>
              <a:t>STRUKTUR DATA</a:t>
            </a:r>
            <a:endParaRPr lang="en-US" sz="4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aronBold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4282" y="6143644"/>
            <a:ext cx="3286148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0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cademiaSSi" pitchFamily="2" charset="0"/>
              </a:rPr>
              <a:t>X. Sort</a:t>
            </a:r>
            <a:endParaRPr lang="en-US" sz="2000" b="1" dirty="0">
              <a:solidFill>
                <a:schemeClr val="accent3">
                  <a:lumMod val="20000"/>
                  <a:lumOff val="80000"/>
                </a:schemeClr>
              </a:solidFill>
              <a:latin typeface="AcademiaSSi" pitchFamily="2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071538" y="785794"/>
            <a:ext cx="7643866" cy="5072098"/>
          </a:xfrm>
          <a:prstGeom prst="rect">
            <a:avLst/>
          </a:prstGeom>
        </p:spPr>
        <p:txBody>
          <a:bodyPr/>
          <a:lstStyle/>
          <a:p>
            <a:pPr marL="514350" indent="-514350">
              <a:buAutoNum type="arabicPeriod"/>
            </a:pPr>
            <a:r>
              <a:rPr lang="en-US" sz="2800" dirty="0" err="1" smtClean="0"/>
              <a:t>Pengurutan</a:t>
            </a:r>
            <a:r>
              <a:rPr lang="en-US" sz="2800" dirty="0" smtClean="0"/>
              <a:t> </a:t>
            </a:r>
            <a:r>
              <a:rPr lang="en-US" sz="2800" dirty="0" err="1" smtClean="0"/>
              <a:t>berdasarkan</a:t>
            </a:r>
            <a:r>
              <a:rPr lang="en-US" sz="2800" dirty="0" smtClean="0"/>
              <a:t> </a:t>
            </a:r>
            <a:r>
              <a:rPr lang="en-US" sz="2800" dirty="0" err="1" smtClean="0"/>
              <a:t>perbandingan</a:t>
            </a:r>
            <a:endParaRPr lang="en-US" sz="2800" dirty="0" smtClean="0"/>
          </a:p>
          <a:p>
            <a:pPr marL="514350" indent="-514350"/>
            <a:r>
              <a:rPr lang="en-US" sz="2800" dirty="0" smtClean="0"/>
              <a:t>	</a:t>
            </a:r>
            <a:r>
              <a:rPr lang="en-US" sz="2800" dirty="0" smtClean="0"/>
              <a:t>(</a:t>
            </a:r>
            <a:r>
              <a:rPr lang="en-US" sz="28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comparison-based </a:t>
            </a:r>
            <a:r>
              <a:rPr lang="en-US" sz="28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sorting</a:t>
            </a:r>
            <a:r>
              <a:rPr lang="en-US" sz="2800" b="1" i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n-US" sz="2800" dirty="0" smtClean="0"/>
          </a:p>
          <a:p>
            <a:pPr lvl="1"/>
            <a:r>
              <a:rPr lang="en-US" sz="2800" dirty="0" smtClean="0">
                <a:solidFill>
                  <a:srgbClr val="FF0000"/>
                </a:solidFill>
              </a:rPr>
              <a:t>Bubble sort, exchange </a:t>
            </a:r>
            <a:r>
              <a:rPr lang="en-US" sz="2800" dirty="0" smtClean="0">
                <a:solidFill>
                  <a:srgbClr val="FF0000"/>
                </a:solidFill>
              </a:rPr>
              <a:t>sort</a:t>
            </a:r>
          </a:p>
          <a:p>
            <a:pPr lvl="1"/>
            <a:endParaRPr lang="en-US" sz="2800" dirty="0" smtClean="0">
              <a:solidFill>
                <a:srgbClr val="FF0000"/>
              </a:solidFill>
            </a:endParaRPr>
          </a:p>
          <a:p>
            <a:pPr marL="514350" indent="-514350">
              <a:buAutoNum type="arabicPeriod" startAt="2"/>
            </a:pPr>
            <a:r>
              <a:rPr lang="en-US" sz="2800" dirty="0" err="1" smtClean="0"/>
              <a:t>Pengurutan</a:t>
            </a:r>
            <a:r>
              <a:rPr lang="en-US" sz="2800" dirty="0" smtClean="0"/>
              <a:t> </a:t>
            </a:r>
            <a:r>
              <a:rPr lang="en-US" sz="2800" dirty="0" err="1" smtClean="0"/>
              <a:t>berdasarkan</a:t>
            </a:r>
            <a:r>
              <a:rPr lang="en-US" sz="2800" dirty="0" smtClean="0"/>
              <a:t> </a:t>
            </a:r>
            <a:r>
              <a:rPr lang="en-US" sz="2800" dirty="0" err="1" smtClean="0"/>
              <a:t>prioritas</a:t>
            </a:r>
            <a:r>
              <a:rPr lang="en-US" sz="2800" dirty="0" smtClean="0"/>
              <a:t> </a:t>
            </a:r>
            <a:endParaRPr lang="en-US" sz="2800" dirty="0" smtClean="0"/>
          </a:p>
          <a:p>
            <a:pPr marL="514350" indent="-514350"/>
            <a:r>
              <a:rPr lang="en-US" sz="2800" dirty="0" smtClean="0"/>
              <a:t>	</a:t>
            </a:r>
            <a:r>
              <a:rPr lang="en-US" sz="2800" dirty="0" smtClean="0"/>
              <a:t>(</a:t>
            </a:r>
            <a:r>
              <a:rPr lang="en-US" sz="28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priority queue sorting method</a:t>
            </a:r>
            <a:r>
              <a:rPr lang="en-US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n-US" sz="2800" dirty="0" smtClean="0"/>
          </a:p>
          <a:p>
            <a:pPr lvl="1"/>
            <a:r>
              <a:rPr lang="en-US" sz="2800" dirty="0" smtClean="0">
                <a:solidFill>
                  <a:srgbClr val="FF0000"/>
                </a:solidFill>
              </a:rPr>
              <a:t>Selection sort, heap sort</a:t>
            </a:r>
            <a:r>
              <a:rPr lang="en-US" sz="2800" dirty="0" smtClean="0"/>
              <a:t> (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tree</a:t>
            </a:r>
            <a:r>
              <a:rPr lang="en-US" sz="2800" dirty="0" smtClean="0"/>
              <a:t>)</a:t>
            </a:r>
          </a:p>
          <a:p>
            <a:pPr lvl="1"/>
            <a:endParaRPr lang="en-US" sz="2800" dirty="0" smtClean="0"/>
          </a:p>
          <a:p>
            <a:pPr marL="514350" indent="-514350">
              <a:buAutoNum type="arabicPeriod" startAt="3"/>
            </a:pPr>
            <a:r>
              <a:rPr lang="en-US" sz="2800" dirty="0" err="1" smtClean="0"/>
              <a:t>Pengurutan</a:t>
            </a:r>
            <a:r>
              <a:rPr lang="en-US" sz="2800" dirty="0" smtClean="0"/>
              <a:t> </a:t>
            </a:r>
            <a:r>
              <a:rPr lang="en-US" sz="2800" dirty="0" err="1" smtClean="0"/>
              <a:t>berdasarkan</a:t>
            </a:r>
            <a:r>
              <a:rPr lang="en-US" sz="2800" dirty="0" smtClean="0"/>
              <a:t> </a:t>
            </a:r>
            <a:r>
              <a:rPr lang="en-US" sz="2800" dirty="0" err="1" smtClean="0"/>
              <a:t>penyisipan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penjagaan</a:t>
            </a:r>
            <a:r>
              <a:rPr lang="en-US" sz="2800" dirty="0" smtClean="0"/>
              <a:t> </a:t>
            </a:r>
            <a:r>
              <a:rPr lang="en-US" sz="2800" dirty="0" err="1" smtClean="0"/>
              <a:t>terurut</a:t>
            </a:r>
            <a:r>
              <a:rPr lang="en-US" sz="2800" dirty="0" smtClean="0"/>
              <a:t> </a:t>
            </a:r>
            <a:r>
              <a:rPr lang="en-US" sz="2800" dirty="0" smtClean="0"/>
              <a:t>(</a:t>
            </a:r>
            <a:r>
              <a:rPr lang="en-US" sz="28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insert and keep sorted method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 smtClean="0">
                <a:solidFill>
                  <a:srgbClr val="FF0000"/>
                </a:solidFill>
              </a:rPr>
              <a:t>Insertion </a:t>
            </a:r>
            <a:r>
              <a:rPr lang="en-US" sz="2800" dirty="0" smtClean="0">
                <a:solidFill>
                  <a:srgbClr val="FF0000"/>
                </a:solidFill>
              </a:rPr>
              <a:t>sort, tree sort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71538" y="285728"/>
            <a:ext cx="7715304" cy="46166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en-US" sz="2400" dirty="0" err="1" smtClean="0">
                <a:latin typeface="AardvarkBold" pitchFamily="34" charset="0"/>
              </a:rPr>
              <a:t>Metode</a:t>
            </a:r>
            <a:r>
              <a:rPr lang="en-US" sz="2400" dirty="0" smtClean="0">
                <a:latin typeface="AardvarkBold" pitchFamily="34" charset="0"/>
              </a:rPr>
              <a:t> </a:t>
            </a:r>
            <a:r>
              <a:rPr lang="en-US" sz="2400" dirty="0" err="1" smtClean="0">
                <a:latin typeface="AardvarkBold" pitchFamily="34" charset="0"/>
              </a:rPr>
              <a:t>Pengurutan</a:t>
            </a:r>
            <a:r>
              <a:rPr lang="en-US" sz="2400" dirty="0" smtClean="0">
                <a:latin typeface="AardvarkBold" pitchFamily="34" charset="0"/>
              </a:rPr>
              <a:t> Data</a:t>
            </a:r>
            <a:endParaRPr lang="en-US" sz="2400" dirty="0">
              <a:latin typeface="Aardvark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0" y="6072206"/>
              <a:ext cx="9144000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ubtitle 2"/>
            <p:cNvSpPr txBox="1">
              <a:spLocks/>
            </p:cNvSpPr>
            <p:nvPr/>
          </p:nvSpPr>
          <p:spPr>
            <a:xfrm>
              <a:off x="4675308" y="6143644"/>
              <a:ext cx="4397286" cy="42862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Bahan</a:t>
              </a: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Ajar </a:t>
              </a:r>
              <a:r>
                <a:rPr kumimoji="0" lang="en-US" sz="1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Struktur</a:t>
              </a: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Data/Semester</a:t>
              </a:r>
              <a:r>
                <a:rPr kumimoji="0" lang="en-US" sz="1400" b="1" i="0" u="none" strike="noStrike" kern="1200" cap="none" spc="0" normalizeH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III /</a:t>
              </a:r>
              <a:r>
                <a:rPr kumimoji="0" lang="en-US" sz="1400" b="1" i="0" u="none" strike="noStrike" kern="1200" cap="none" spc="0" normalizeH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Unindra</a:t>
              </a:r>
              <a:r>
                <a:rPr lang="en-US" sz="1400" b="1" dirty="0" smtClean="0">
                  <a:solidFill>
                    <a:srgbClr val="FF0000"/>
                  </a:solidFill>
                </a:rPr>
                <a:t>/2011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 rot="16200000">
            <a:off x="-2451503" y="2620605"/>
            <a:ext cx="607220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sz="4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ronBold" pitchFamily="18" charset="0"/>
              </a:rPr>
              <a:t>STRUKTUR DATA</a:t>
            </a:r>
            <a:endParaRPr lang="en-US" sz="4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aronBold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4282" y="6143644"/>
            <a:ext cx="3286148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0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cademiaSSi" pitchFamily="2" charset="0"/>
              </a:rPr>
              <a:t>X. Sort</a:t>
            </a:r>
            <a:endParaRPr lang="en-US" sz="2000" b="1" dirty="0">
              <a:solidFill>
                <a:schemeClr val="accent3">
                  <a:lumMod val="20000"/>
                  <a:lumOff val="80000"/>
                </a:schemeClr>
              </a:solidFill>
              <a:latin typeface="AcademiaSSi" pitchFamily="2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071538" y="785794"/>
            <a:ext cx="7643866" cy="5072098"/>
          </a:xfrm>
          <a:prstGeom prst="rect">
            <a:avLst/>
          </a:prstGeom>
        </p:spPr>
        <p:txBody>
          <a:bodyPr/>
          <a:lstStyle/>
          <a:p>
            <a:pPr marL="514350" indent="-514350">
              <a:lnSpc>
                <a:spcPct val="150000"/>
              </a:lnSpc>
              <a:buAutoNum type="arabicPeriod" startAt="4"/>
            </a:pPr>
            <a:r>
              <a:rPr lang="en-US" sz="2800" dirty="0" err="1" smtClean="0"/>
              <a:t>Pengurutan</a:t>
            </a:r>
            <a:r>
              <a:rPr lang="en-US" sz="2800" dirty="0" smtClean="0"/>
              <a:t> </a:t>
            </a:r>
            <a:r>
              <a:rPr lang="en-US" sz="2800" dirty="0" err="1" smtClean="0"/>
              <a:t>berdasarkan</a:t>
            </a:r>
            <a:r>
              <a:rPr lang="en-US" sz="2800" dirty="0" smtClean="0"/>
              <a:t> </a:t>
            </a:r>
            <a:r>
              <a:rPr lang="en-US" sz="2800" dirty="0" err="1" smtClean="0"/>
              <a:t>pembagian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penguasaan</a:t>
            </a:r>
            <a:r>
              <a:rPr lang="en-US" sz="2800" dirty="0" smtClean="0"/>
              <a:t> (</a:t>
            </a:r>
            <a:r>
              <a:rPr lang="en-US" sz="2800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devide</a:t>
            </a:r>
            <a:r>
              <a:rPr lang="en-US" sz="28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and conquer </a:t>
            </a:r>
            <a:r>
              <a:rPr lang="en-US" sz="28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method</a:t>
            </a:r>
            <a:r>
              <a:rPr lang="en-US" sz="2800" dirty="0" smtClean="0"/>
              <a:t>)</a:t>
            </a:r>
          </a:p>
          <a:p>
            <a:pPr marL="514350" indent="-514350">
              <a:lnSpc>
                <a:spcPct val="150000"/>
              </a:lnSpc>
            </a:pPr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Quick </a:t>
            </a:r>
            <a:r>
              <a:rPr lang="en-US" sz="2800" dirty="0" smtClean="0">
                <a:solidFill>
                  <a:srgbClr val="FF0000"/>
                </a:solidFill>
              </a:rPr>
              <a:t>sort, merge sort</a:t>
            </a:r>
          </a:p>
          <a:p>
            <a:pPr marL="514350" indent="-514350">
              <a:lnSpc>
                <a:spcPct val="150000"/>
              </a:lnSpc>
              <a:buAutoNum type="arabicPeriod" startAt="5"/>
            </a:pPr>
            <a:r>
              <a:rPr lang="en-US" sz="2800" dirty="0" err="1" smtClean="0"/>
              <a:t>Pengurutan</a:t>
            </a:r>
            <a:r>
              <a:rPr lang="en-US" sz="2800" dirty="0" smtClean="0"/>
              <a:t> </a:t>
            </a:r>
            <a:r>
              <a:rPr lang="en-US" sz="2800" dirty="0" err="1" smtClean="0"/>
              <a:t>berkurang</a:t>
            </a:r>
            <a:r>
              <a:rPr lang="en-US" sz="2800" dirty="0" smtClean="0"/>
              <a:t> </a:t>
            </a:r>
            <a:r>
              <a:rPr lang="en-US" sz="2800" dirty="0" err="1" smtClean="0"/>
              <a:t>menurun</a:t>
            </a:r>
            <a:r>
              <a:rPr lang="en-US" sz="2800" dirty="0" smtClean="0"/>
              <a:t> (</a:t>
            </a:r>
            <a:r>
              <a:rPr lang="en-US" sz="28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diminishing increment sort method</a:t>
            </a:r>
            <a:r>
              <a:rPr lang="en-US" sz="28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Shell </a:t>
            </a:r>
            <a:r>
              <a:rPr lang="en-US" sz="2800" dirty="0" smtClean="0">
                <a:solidFill>
                  <a:srgbClr val="FF0000"/>
                </a:solidFill>
              </a:rPr>
              <a:t>sort (</a:t>
            </a:r>
            <a:r>
              <a:rPr lang="en-US" sz="2800" dirty="0" err="1" smtClean="0">
                <a:solidFill>
                  <a:srgbClr val="FF0000"/>
                </a:solidFill>
              </a:rPr>
              <a:t>pengembangan</a:t>
            </a:r>
            <a:r>
              <a:rPr lang="en-US" sz="2800" dirty="0" smtClean="0">
                <a:solidFill>
                  <a:srgbClr val="FF0000"/>
                </a:solidFill>
              </a:rPr>
              <a:t> insertion)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71538" y="285728"/>
            <a:ext cx="7715304" cy="46166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en-US" sz="2400" dirty="0" err="1" smtClean="0">
                <a:latin typeface="AardvarkBold" pitchFamily="34" charset="0"/>
              </a:rPr>
              <a:t>Metode</a:t>
            </a:r>
            <a:r>
              <a:rPr lang="en-US" sz="2400" dirty="0" smtClean="0">
                <a:latin typeface="AardvarkBold" pitchFamily="34" charset="0"/>
              </a:rPr>
              <a:t> </a:t>
            </a:r>
            <a:r>
              <a:rPr lang="en-US" sz="2400" dirty="0" err="1" smtClean="0">
                <a:latin typeface="AardvarkBold" pitchFamily="34" charset="0"/>
              </a:rPr>
              <a:t>Pengurutan</a:t>
            </a:r>
            <a:r>
              <a:rPr lang="en-US" sz="2400" dirty="0" smtClean="0">
                <a:latin typeface="AardvarkBold" pitchFamily="34" charset="0"/>
              </a:rPr>
              <a:t> Data</a:t>
            </a:r>
            <a:endParaRPr lang="en-US" sz="2400" dirty="0">
              <a:latin typeface="Aardvark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0" y="6072206"/>
              <a:ext cx="9144000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ubtitle 2"/>
            <p:cNvSpPr txBox="1">
              <a:spLocks/>
            </p:cNvSpPr>
            <p:nvPr/>
          </p:nvSpPr>
          <p:spPr>
            <a:xfrm>
              <a:off x="4675308" y="6143644"/>
              <a:ext cx="4397286" cy="42862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Bahan</a:t>
              </a: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Ajar </a:t>
              </a:r>
              <a:r>
                <a:rPr kumimoji="0" lang="en-US" sz="1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Struktur</a:t>
              </a: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Data/Semester</a:t>
              </a:r>
              <a:r>
                <a:rPr kumimoji="0" lang="en-US" sz="1400" b="1" i="0" u="none" strike="noStrike" kern="1200" cap="none" spc="0" normalizeH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III /</a:t>
              </a:r>
              <a:r>
                <a:rPr kumimoji="0" lang="en-US" sz="1400" b="1" i="0" u="none" strike="noStrike" kern="1200" cap="none" spc="0" normalizeH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Unindra</a:t>
              </a:r>
              <a:r>
                <a:rPr lang="en-US" sz="1400" b="1" dirty="0" smtClean="0">
                  <a:solidFill>
                    <a:srgbClr val="FF0000"/>
                  </a:solidFill>
                </a:rPr>
                <a:t>/2011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 rot="16200000">
            <a:off x="-2451503" y="2620605"/>
            <a:ext cx="607220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sz="4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ronBold" pitchFamily="18" charset="0"/>
              </a:rPr>
              <a:t>STRUKTUR DATA</a:t>
            </a:r>
            <a:endParaRPr lang="en-US" sz="4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aronBold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4282" y="6143644"/>
            <a:ext cx="3286148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0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cademiaSSi" pitchFamily="2" charset="0"/>
              </a:rPr>
              <a:t>X. Sort</a:t>
            </a:r>
            <a:endParaRPr lang="en-US" sz="2000" b="1" dirty="0">
              <a:solidFill>
                <a:schemeClr val="accent3">
                  <a:lumMod val="20000"/>
                  <a:lumOff val="80000"/>
                </a:schemeClr>
              </a:solidFill>
              <a:latin typeface="AcademiaSSi" pitchFamily="2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071538" y="785794"/>
            <a:ext cx="7643866" cy="5072098"/>
          </a:xfrm>
          <a:prstGeom prst="rect">
            <a:avLst/>
          </a:prstGeom>
        </p:spPr>
        <p:txBody>
          <a:bodyPr/>
          <a:lstStyle/>
          <a:p>
            <a:pPr marL="514350" indent="-514350">
              <a:lnSpc>
                <a:spcPct val="150000"/>
              </a:lnSpc>
            </a:pPr>
            <a:r>
              <a:rPr lang="en-US" sz="2800" dirty="0" err="1" smtClean="0"/>
              <a:t>Contoh</a:t>
            </a:r>
            <a:r>
              <a:rPr lang="en-US" sz="2800" dirty="0" smtClean="0"/>
              <a:t> </a:t>
            </a:r>
            <a:r>
              <a:rPr lang="en-US" sz="2800" dirty="0" err="1" smtClean="0"/>
              <a:t>deklarasi</a:t>
            </a:r>
            <a:r>
              <a:rPr lang="en-US" sz="2800" dirty="0" smtClean="0"/>
              <a:t> :</a:t>
            </a:r>
          </a:p>
          <a:p>
            <a:pPr marL="514350" indent="-514350">
              <a:lnSpc>
                <a:spcPct val="150000"/>
              </a:lnSpc>
            </a:pPr>
            <a:r>
              <a:rPr lang="en-US" sz="2800" dirty="0" err="1" smtClean="0"/>
              <a:t>Tukar</a:t>
            </a:r>
            <a:r>
              <a:rPr lang="en-US" sz="2800" dirty="0" smtClean="0"/>
              <a:t> (</a:t>
            </a:r>
            <a:r>
              <a:rPr lang="en-US" sz="2800" dirty="0" err="1" smtClean="0"/>
              <a:t>int</a:t>
            </a:r>
            <a:r>
              <a:rPr lang="en-US" sz="2800" dirty="0" smtClean="0"/>
              <a:t> a, </a:t>
            </a:r>
            <a:r>
              <a:rPr lang="en-US" sz="2800" dirty="0" err="1" smtClean="0"/>
              <a:t>int</a:t>
            </a:r>
            <a:r>
              <a:rPr lang="en-US" sz="2800" dirty="0" smtClean="0"/>
              <a:t> b);</a:t>
            </a:r>
          </a:p>
          <a:p>
            <a:pPr marL="514350" indent="-514350">
              <a:lnSpc>
                <a:spcPct val="150000"/>
              </a:lnSpc>
            </a:pPr>
            <a:r>
              <a:rPr lang="en-US" sz="2800" dirty="0" err="1" smtClean="0"/>
              <a:t>Int</a:t>
            </a:r>
            <a:r>
              <a:rPr lang="en-US" sz="2800" dirty="0" smtClean="0"/>
              <a:t> t=a;</a:t>
            </a:r>
          </a:p>
          <a:p>
            <a:pPr marL="514350" indent="-514350">
              <a:lnSpc>
                <a:spcPct val="150000"/>
              </a:lnSpc>
            </a:pPr>
            <a:r>
              <a:rPr lang="en-US" sz="2800" dirty="0" smtClean="0"/>
              <a:t>a</a:t>
            </a:r>
            <a:r>
              <a:rPr lang="en-US" sz="2800" dirty="0" smtClean="0"/>
              <a:t>=b;</a:t>
            </a:r>
          </a:p>
          <a:p>
            <a:pPr marL="514350" indent="-514350">
              <a:lnSpc>
                <a:spcPct val="150000"/>
              </a:lnSpc>
            </a:pPr>
            <a:r>
              <a:rPr lang="en-US" sz="2800" dirty="0" smtClean="0"/>
              <a:t>b</a:t>
            </a:r>
            <a:r>
              <a:rPr lang="en-US" sz="2800" dirty="0" smtClean="0"/>
              <a:t>=t;</a:t>
            </a:r>
            <a:endParaRPr lang="en-US" sz="2800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1071538" y="285728"/>
            <a:ext cx="7715304" cy="46166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en-US" sz="2400" dirty="0" err="1" smtClean="0">
                <a:latin typeface="AardvarkBold" pitchFamily="34" charset="0"/>
              </a:rPr>
              <a:t>Metode</a:t>
            </a:r>
            <a:r>
              <a:rPr lang="en-US" sz="2400" dirty="0" smtClean="0">
                <a:latin typeface="AardvarkBold" pitchFamily="34" charset="0"/>
              </a:rPr>
              <a:t> </a:t>
            </a:r>
            <a:r>
              <a:rPr lang="en-US" sz="2400" dirty="0" err="1" smtClean="0">
                <a:latin typeface="AardvarkBold" pitchFamily="34" charset="0"/>
              </a:rPr>
              <a:t>Pengurutan</a:t>
            </a:r>
            <a:r>
              <a:rPr lang="en-US" sz="2400" dirty="0" smtClean="0">
                <a:latin typeface="AardvarkBold" pitchFamily="34" charset="0"/>
              </a:rPr>
              <a:t> Data</a:t>
            </a:r>
            <a:endParaRPr lang="en-US" sz="2400" dirty="0">
              <a:latin typeface="Aardvark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0" y="6072206"/>
              <a:ext cx="9144000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ubtitle 2"/>
            <p:cNvSpPr txBox="1">
              <a:spLocks/>
            </p:cNvSpPr>
            <p:nvPr/>
          </p:nvSpPr>
          <p:spPr>
            <a:xfrm>
              <a:off x="4675308" y="6143644"/>
              <a:ext cx="4397286" cy="42862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Bahan</a:t>
              </a: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Ajar </a:t>
              </a:r>
              <a:r>
                <a:rPr kumimoji="0" lang="en-US" sz="1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Struktur</a:t>
              </a: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Data/Semester</a:t>
              </a:r>
              <a:r>
                <a:rPr kumimoji="0" lang="en-US" sz="1400" b="1" i="0" u="none" strike="noStrike" kern="1200" cap="none" spc="0" normalizeH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III /</a:t>
              </a:r>
              <a:r>
                <a:rPr kumimoji="0" lang="en-US" sz="1400" b="1" i="0" u="none" strike="noStrike" kern="1200" cap="none" spc="0" normalizeH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Unindra</a:t>
              </a:r>
              <a:r>
                <a:rPr lang="en-US" sz="1400" b="1" dirty="0" smtClean="0">
                  <a:solidFill>
                    <a:srgbClr val="FF0000"/>
                  </a:solidFill>
                </a:rPr>
                <a:t>/2011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 rot="16200000">
            <a:off x="-2451503" y="2620605"/>
            <a:ext cx="607220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sz="4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ronBold" pitchFamily="18" charset="0"/>
              </a:rPr>
              <a:t>STRUKTUR DATA</a:t>
            </a:r>
            <a:endParaRPr lang="en-US" sz="4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aronBold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4282" y="6143644"/>
            <a:ext cx="3286148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0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cademiaSSi" pitchFamily="2" charset="0"/>
              </a:rPr>
              <a:t>X. Sort</a:t>
            </a:r>
            <a:endParaRPr lang="en-US" sz="2000" b="1" dirty="0">
              <a:solidFill>
                <a:schemeClr val="accent3">
                  <a:lumMod val="20000"/>
                  <a:lumOff val="80000"/>
                </a:schemeClr>
              </a:solidFill>
              <a:latin typeface="AcademiaSSi" pitchFamily="2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071538" y="785794"/>
            <a:ext cx="7643866" cy="5072098"/>
          </a:xfrm>
          <a:prstGeom prst="rect">
            <a:avLst/>
          </a:prstGeom>
        </p:spPr>
        <p:txBody>
          <a:bodyPr/>
          <a:lstStyle/>
          <a:p>
            <a:pPr marL="355600" indent="-35560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err="1" smtClean="0"/>
              <a:t>Metode</a:t>
            </a:r>
            <a:r>
              <a:rPr lang="en-US" sz="2800" dirty="0" smtClean="0"/>
              <a:t> sorting </a:t>
            </a:r>
            <a:r>
              <a:rPr lang="en-US" sz="2800" dirty="0" err="1" smtClean="0"/>
              <a:t>termudah</a:t>
            </a:r>
            <a:endParaRPr lang="en-US" sz="2800" dirty="0" smtClean="0"/>
          </a:p>
          <a:p>
            <a:pPr marL="355600" indent="-35560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err="1" smtClean="0"/>
              <a:t>Diberi</a:t>
            </a:r>
            <a:r>
              <a:rPr lang="en-US" sz="2800" dirty="0" smtClean="0"/>
              <a:t> </a:t>
            </a:r>
            <a:r>
              <a:rPr lang="en-US" sz="2800" dirty="0" err="1" smtClean="0"/>
              <a:t>nama</a:t>
            </a:r>
            <a:r>
              <a:rPr lang="en-US" sz="2800" dirty="0" smtClean="0"/>
              <a:t> “Bubble” </a:t>
            </a:r>
            <a:r>
              <a:rPr lang="en-US" sz="2800" dirty="0" err="1" smtClean="0"/>
              <a:t>karena</a:t>
            </a:r>
            <a:r>
              <a:rPr lang="en-US" sz="2800" dirty="0" smtClean="0"/>
              <a:t> </a:t>
            </a:r>
            <a:r>
              <a:rPr lang="en-US" sz="2800" dirty="0" err="1" smtClean="0"/>
              <a:t>proses</a:t>
            </a:r>
            <a:r>
              <a:rPr lang="en-US" sz="2800" dirty="0" smtClean="0"/>
              <a:t> </a:t>
            </a:r>
            <a:r>
              <a:rPr lang="en-US" sz="2800" dirty="0" err="1" smtClean="0"/>
              <a:t>pengurutan</a:t>
            </a:r>
            <a:r>
              <a:rPr lang="en-US" sz="2800" dirty="0" smtClean="0"/>
              <a:t> </a:t>
            </a:r>
            <a:r>
              <a:rPr lang="en-US" sz="2800" dirty="0" err="1" smtClean="0"/>
              <a:t>secara</a:t>
            </a:r>
            <a:r>
              <a:rPr lang="en-US" sz="2800" dirty="0" smtClean="0"/>
              <a:t> </a:t>
            </a:r>
            <a:r>
              <a:rPr lang="en-US" sz="2800" dirty="0" err="1" smtClean="0"/>
              <a:t>berangsur-angsur</a:t>
            </a:r>
            <a:r>
              <a:rPr lang="en-US" sz="2800" dirty="0" smtClean="0"/>
              <a:t> </a:t>
            </a:r>
            <a:r>
              <a:rPr lang="en-US" sz="2800" dirty="0" err="1" smtClean="0"/>
              <a:t>bergerak</a:t>
            </a:r>
            <a:r>
              <a:rPr lang="en-US" sz="2800" dirty="0" smtClean="0"/>
              <a:t>/</a:t>
            </a:r>
            <a:r>
              <a:rPr lang="en-US" sz="2800" dirty="0" err="1" smtClean="0"/>
              <a:t>berpindah</a:t>
            </a:r>
            <a:r>
              <a:rPr lang="en-US" sz="2800" dirty="0" smtClean="0"/>
              <a:t> </a:t>
            </a:r>
            <a:r>
              <a:rPr lang="en-US" sz="2800" dirty="0" err="1" smtClean="0"/>
              <a:t>ke</a:t>
            </a:r>
            <a:r>
              <a:rPr lang="en-US" sz="2800" dirty="0" smtClean="0"/>
              <a:t> </a:t>
            </a:r>
            <a:r>
              <a:rPr lang="en-US" sz="2800" dirty="0" err="1" smtClean="0"/>
              <a:t>posisinya</a:t>
            </a:r>
            <a:r>
              <a:rPr lang="en-US" sz="2800" dirty="0" smtClean="0"/>
              <a:t> yang </a:t>
            </a:r>
            <a:r>
              <a:rPr lang="en-US" sz="2800" dirty="0" err="1" smtClean="0"/>
              <a:t>tepat</a:t>
            </a:r>
            <a:r>
              <a:rPr lang="en-US" sz="2800" dirty="0" smtClean="0"/>
              <a:t>, </a:t>
            </a:r>
            <a:r>
              <a:rPr lang="en-US" sz="2800" dirty="0" err="1" smtClean="0"/>
              <a:t>seperti</a:t>
            </a:r>
            <a:r>
              <a:rPr lang="en-US" sz="2800" dirty="0" smtClean="0"/>
              <a:t> </a:t>
            </a:r>
            <a:r>
              <a:rPr lang="en-US" sz="2800" dirty="0" err="1" smtClean="0"/>
              <a:t>gelembung</a:t>
            </a:r>
            <a:r>
              <a:rPr lang="en-US" sz="2800" dirty="0" smtClean="0"/>
              <a:t> yang </a:t>
            </a:r>
            <a:r>
              <a:rPr lang="en-US" sz="2800" dirty="0" err="1" smtClean="0"/>
              <a:t>keluar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sebuah</a:t>
            </a:r>
            <a:r>
              <a:rPr lang="en-US" sz="2800" dirty="0" smtClean="0"/>
              <a:t> </a:t>
            </a:r>
            <a:r>
              <a:rPr lang="en-US" sz="2800" dirty="0" err="1" smtClean="0"/>
              <a:t>gelas</a:t>
            </a:r>
            <a:r>
              <a:rPr lang="en-US" sz="2800" dirty="0" smtClean="0"/>
              <a:t> </a:t>
            </a:r>
            <a:r>
              <a:rPr lang="en-US" sz="2800" dirty="0" err="1" smtClean="0"/>
              <a:t>bersoda</a:t>
            </a:r>
            <a:r>
              <a:rPr lang="en-US" sz="2800" dirty="0" smtClean="0"/>
              <a:t>.</a:t>
            </a:r>
            <a:endParaRPr lang="de-DE" sz="2800" dirty="0" smtClean="0"/>
          </a:p>
          <a:p>
            <a:pPr marL="355600" indent="-355600">
              <a:lnSpc>
                <a:spcPct val="150000"/>
              </a:lnSpc>
              <a:buFont typeface="Wingdings" pitchFamily="2" charset="2"/>
              <a:buChar char="ü"/>
            </a:pPr>
            <a:r>
              <a:rPr lang="de-DE" sz="2800" b="1" dirty="0" smtClean="0">
                <a:solidFill>
                  <a:srgbClr val="FF0000"/>
                </a:solidFill>
              </a:rPr>
              <a:t>Bubble Sort mengurutkan data dengan cara membandingkan elemen sekarang dengan elemen berikutnya.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71538" y="285728"/>
            <a:ext cx="7715304" cy="46166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en-US" sz="2400" dirty="0" smtClean="0">
                <a:latin typeface="AardvarkBold" pitchFamily="34" charset="0"/>
              </a:rPr>
              <a:t>Bubble Sort</a:t>
            </a:r>
            <a:endParaRPr lang="en-US" sz="2400" dirty="0">
              <a:latin typeface="Aardvark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0" y="6072206"/>
              <a:ext cx="9144000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ubtitle 2"/>
            <p:cNvSpPr txBox="1">
              <a:spLocks/>
            </p:cNvSpPr>
            <p:nvPr/>
          </p:nvSpPr>
          <p:spPr>
            <a:xfrm>
              <a:off x="4675308" y="6143644"/>
              <a:ext cx="4397286" cy="42862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Bahan</a:t>
              </a: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Ajar </a:t>
              </a:r>
              <a:r>
                <a:rPr kumimoji="0" lang="en-US" sz="1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Struktur</a:t>
              </a: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Data/Semester</a:t>
              </a:r>
              <a:r>
                <a:rPr kumimoji="0" lang="en-US" sz="1400" b="1" i="0" u="none" strike="noStrike" kern="1200" cap="none" spc="0" normalizeH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III /</a:t>
              </a:r>
              <a:r>
                <a:rPr kumimoji="0" lang="en-US" sz="1400" b="1" i="0" u="none" strike="noStrike" kern="1200" cap="none" spc="0" normalizeH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Unindra</a:t>
              </a:r>
              <a:r>
                <a:rPr lang="en-US" sz="1400" b="1" dirty="0" smtClean="0">
                  <a:solidFill>
                    <a:srgbClr val="FF0000"/>
                  </a:solidFill>
                </a:rPr>
                <a:t>/2011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 rot="16200000">
            <a:off x="-2451503" y="2620605"/>
            <a:ext cx="607220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sz="4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ronBold" pitchFamily="18" charset="0"/>
              </a:rPr>
              <a:t>STRUKTUR DATA</a:t>
            </a:r>
            <a:endParaRPr lang="en-US" sz="4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aronBold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4282" y="6143644"/>
            <a:ext cx="3286148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0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cademiaSSi" pitchFamily="2" charset="0"/>
              </a:rPr>
              <a:t>X. Sort</a:t>
            </a:r>
            <a:endParaRPr lang="en-US" sz="2000" b="1" dirty="0">
              <a:solidFill>
                <a:schemeClr val="accent3">
                  <a:lumMod val="20000"/>
                  <a:lumOff val="80000"/>
                </a:schemeClr>
              </a:solidFill>
              <a:latin typeface="AcademiaSSi" pitchFamily="2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071538" y="642918"/>
            <a:ext cx="7643866" cy="5072098"/>
          </a:xfrm>
          <a:prstGeom prst="rect">
            <a:avLst/>
          </a:prstGeom>
        </p:spPr>
        <p:txBody>
          <a:bodyPr/>
          <a:lstStyle/>
          <a:p>
            <a:pPr marL="450850" indent="-4508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err="1" smtClean="0"/>
              <a:t>Pengurutan</a:t>
            </a:r>
            <a:r>
              <a:rPr lang="en-US" sz="2600" dirty="0" smtClean="0"/>
              <a:t> Ascending :</a:t>
            </a:r>
            <a:r>
              <a:rPr lang="en-US" sz="2600" dirty="0" err="1" smtClean="0"/>
              <a:t>Jika</a:t>
            </a:r>
            <a:r>
              <a:rPr lang="en-US" sz="2600" dirty="0" smtClean="0"/>
              <a:t> </a:t>
            </a:r>
            <a:r>
              <a:rPr lang="en-US" sz="2600" dirty="0" err="1" smtClean="0"/>
              <a:t>elemen</a:t>
            </a:r>
            <a:r>
              <a:rPr lang="en-US" sz="2600" dirty="0" smtClean="0"/>
              <a:t> </a:t>
            </a:r>
            <a:r>
              <a:rPr lang="en-US" sz="2600" dirty="0" err="1" smtClean="0"/>
              <a:t>sekarang</a:t>
            </a:r>
            <a:r>
              <a:rPr lang="en-US" sz="2600" dirty="0" smtClean="0"/>
              <a:t> </a:t>
            </a:r>
            <a:r>
              <a:rPr lang="en-US" sz="2600" b="1" dirty="0" err="1" smtClean="0"/>
              <a:t>lebih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besar</a:t>
            </a:r>
            <a:r>
              <a:rPr lang="en-US" sz="2600" dirty="0" smtClean="0"/>
              <a:t> </a:t>
            </a:r>
            <a:r>
              <a:rPr lang="en-US" sz="2600" dirty="0" err="1" smtClean="0"/>
              <a:t>dari</a:t>
            </a:r>
            <a:r>
              <a:rPr lang="en-US" sz="2600" dirty="0" smtClean="0"/>
              <a:t> </a:t>
            </a:r>
            <a:r>
              <a:rPr lang="en-US" sz="2600" dirty="0" err="1" smtClean="0"/>
              <a:t>elemen</a:t>
            </a:r>
            <a:r>
              <a:rPr lang="en-US" sz="2600" dirty="0" smtClean="0"/>
              <a:t> </a:t>
            </a:r>
            <a:r>
              <a:rPr lang="en-US" sz="2600" dirty="0" err="1" smtClean="0"/>
              <a:t>berikutnya</a:t>
            </a:r>
            <a:r>
              <a:rPr lang="en-US" sz="2600" dirty="0" smtClean="0"/>
              <a:t> </a:t>
            </a:r>
            <a:r>
              <a:rPr lang="en-US" sz="2600" dirty="0" err="1" smtClean="0"/>
              <a:t>maka</a:t>
            </a:r>
            <a:r>
              <a:rPr lang="en-US" sz="2600" dirty="0" smtClean="0"/>
              <a:t> </a:t>
            </a:r>
            <a:r>
              <a:rPr lang="en-US" sz="2600" dirty="0" err="1" smtClean="0"/>
              <a:t>kedua</a:t>
            </a:r>
            <a:r>
              <a:rPr lang="en-US" sz="2600" dirty="0" smtClean="0"/>
              <a:t> </a:t>
            </a:r>
            <a:r>
              <a:rPr lang="en-US" sz="2600" dirty="0" err="1" smtClean="0"/>
              <a:t>elemen</a:t>
            </a:r>
            <a:r>
              <a:rPr lang="en-US" sz="2600" dirty="0" smtClean="0"/>
              <a:t> </a:t>
            </a:r>
            <a:r>
              <a:rPr lang="en-US" sz="2600" dirty="0" err="1" smtClean="0"/>
              <a:t>tersebut</a:t>
            </a:r>
            <a:r>
              <a:rPr lang="en-US" sz="2600" dirty="0" smtClean="0"/>
              <a:t> </a:t>
            </a:r>
            <a:r>
              <a:rPr lang="en-US" sz="2600" b="1" dirty="0" err="1" smtClean="0"/>
              <a:t>ditukar</a:t>
            </a:r>
            <a:r>
              <a:rPr lang="en-US" sz="2600" dirty="0" smtClean="0"/>
              <a:t>.</a:t>
            </a:r>
          </a:p>
          <a:p>
            <a:pPr marL="450850" indent="-4508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err="1" smtClean="0"/>
              <a:t>Pengurutan</a:t>
            </a:r>
            <a:r>
              <a:rPr lang="en-US" sz="2600" dirty="0" smtClean="0"/>
              <a:t> Descending: </a:t>
            </a:r>
            <a:r>
              <a:rPr lang="en-US" sz="2600" dirty="0" err="1" smtClean="0"/>
              <a:t>Jika</a:t>
            </a:r>
            <a:r>
              <a:rPr lang="en-US" sz="2600" dirty="0" smtClean="0"/>
              <a:t> </a:t>
            </a:r>
            <a:r>
              <a:rPr lang="en-US" sz="2600" dirty="0" err="1" smtClean="0"/>
              <a:t>elemen</a:t>
            </a:r>
            <a:r>
              <a:rPr lang="en-US" sz="2600" dirty="0" smtClean="0"/>
              <a:t> </a:t>
            </a:r>
            <a:r>
              <a:rPr lang="en-US" sz="2600" dirty="0" err="1" smtClean="0"/>
              <a:t>sekarang</a:t>
            </a:r>
            <a:r>
              <a:rPr lang="en-US" sz="2600" dirty="0" smtClean="0"/>
              <a:t> </a:t>
            </a:r>
            <a:r>
              <a:rPr lang="en-US" sz="2600" b="1" dirty="0" err="1" smtClean="0"/>
              <a:t>lebih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kecil</a:t>
            </a:r>
            <a:r>
              <a:rPr lang="en-US" sz="2600" dirty="0" smtClean="0"/>
              <a:t> </a:t>
            </a:r>
            <a:r>
              <a:rPr lang="en-US" sz="2600" dirty="0" err="1" smtClean="0"/>
              <a:t>dari</a:t>
            </a:r>
            <a:r>
              <a:rPr lang="en-US" sz="2600" dirty="0" smtClean="0"/>
              <a:t> </a:t>
            </a:r>
            <a:r>
              <a:rPr lang="en-US" sz="2600" dirty="0" err="1" smtClean="0"/>
              <a:t>elemen</a:t>
            </a:r>
            <a:r>
              <a:rPr lang="en-US" sz="2600" dirty="0" smtClean="0"/>
              <a:t> </a:t>
            </a:r>
            <a:r>
              <a:rPr lang="en-US" sz="2600" dirty="0" err="1" smtClean="0"/>
              <a:t>berikutnya</a:t>
            </a:r>
            <a:r>
              <a:rPr lang="en-US" sz="2600" dirty="0" smtClean="0"/>
              <a:t>, </a:t>
            </a:r>
            <a:r>
              <a:rPr lang="en-US" sz="2600" dirty="0" err="1" smtClean="0"/>
              <a:t>maka</a:t>
            </a:r>
            <a:r>
              <a:rPr lang="en-US" sz="2600" dirty="0" smtClean="0"/>
              <a:t> </a:t>
            </a:r>
            <a:r>
              <a:rPr lang="en-US" sz="2600" dirty="0" err="1" smtClean="0"/>
              <a:t>kedua</a:t>
            </a:r>
            <a:r>
              <a:rPr lang="en-US" sz="2600" dirty="0" smtClean="0"/>
              <a:t> </a:t>
            </a:r>
            <a:r>
              <a:rPr lang="en-US" sz="2600" dirty="0" err="1" smtClean="0"/>
              <a:t>elemen</a:t>
            </a:r>
            <a:r>
              <a:rPr lang="en-US" sz="2600" dirty="0" smtClean="0"/>
              <a:t> </a:t>
            </a:r>
            <a:r>
              <a:rPr lang="en-US" sz="2600" dirty="0" err="1" smtClean="0"/>
              <a:t>tersebut</a:t>
            </a:r>
            <a:r>
              <a:rPr lang="en-US" sz="2600" dirty="0" smtClean="0"/>
              <a:t> </a:t>
            </a:r>
            <a:r>
              <a:rPr lang="en-US" sz="2600" b="1" dirty="0" err="1" smtClean="0"/>
              <a:t>ditukar</a:t>
            </a:r>
            <a:r>
              <a:rPr lang="en-US" sz="2600" b="1" dirty="0" smtClean="0"/>
              <a:t>.</a:t>
            </a:r>
          </a:p>
          <a:p>
            <a:pPr marL="450850" indent="-4508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err="1" smtClean="0"/>
              <a:t>Algoritma</a:t>
            </a:r>
            <a:r>
              <a:rPr lang="en-US" sz="2600" dirty="0" smtClean="0"/>
              <a:t> </a:t>
            </a:r>
            <a:r>
              <a:rPr lang="en-US" sz="2600" dirty="0" err="1" smtClean="0"/>
              <a:t>ini</a:t>
            </a:r>
            <a:r>
              <a:rPr lang="en-US" sz="2600" dirty="0" smtClean="0"/>
              <a:t> </a:t>
            </a:r>
            <a:r>
              <a:rPr lang="en-US" sz="2600" dirty="0" err="1" smtClean="0"/>
              <a:t>seolah-olah</a:t>
            </a:r>
            <a:r>
              <a:rPr lang="en-US" sz="2600" dirty="0" smtClean="0"/>
              <a:t> </a:t>
            </a:r>
            <a:r>
              <a:rPr lang="en-US" sz="2600" dirty="0" err="1" smtClean="0"/>
              <a:t>menggeser</a:t>
            </a:r>
            <a:r>
              <a:rPr lang="en-US" sz="2600" dirty="0" smtClean="0"/>
              <a:t> </a:t>
            </a:r>
            <a:r>
              <a:rPr lang="en-US" sz="2600" dirty="0" err="1" smtClean="0"/>
              <a:t>satu</a:t>
            </a:r>
            <a:r>
              <a:rPr lang="en-US" sz="2600" dirty="0" smtClean="0"/>
              <a:t> per </a:t>
            </a:r>
            <a:r>
              <a:rPr lang="en-US" sz="2600" dirty="0" err="1" smtClean="0"/>
              <a:t>satu</a:t>
            </a:r>
            <a:r>
              <a:rPr lang="en-US" sz="2600" dirty="0" smtClean="0"/>
              <a:t> </a:t>
            </a:r>
            <a:r>
              <a:rPr lang="en-US" sz="2600" dirty="0" err="1" smtClean="0"/>
              <a:t>elemen</a:t>
            </a:r>
            <a:r>
              <a:rPr lang="en-US" sz="2600" dirty="0" smtClean="0"/>
              <a:t> </a:t>
            </a:r>
            <a:r>
              <a:rPr lang="en-US" sz="2600" dirty="0" err="1" smtClean="0"/>
              <a:t>dari</a:t>
            </a:r>
            <a:r>
              <a:rPr lang="en-US" sz="2600" dirty="0" smtClean="0"/>
              <a:t> </a:t>
            </a:r>
            <a:r>
              <a:rPr lang="en-US" sz="2600" dirty="0" err="1" smtClean="0"/>
              <a:t>kanan</a:t>
            </a:r>
            <a:r>
              <a:rPr lang="en-US" sz="2600" dirty="0" smtClean="0"/>
              <a:t> </a:t>
            </a:r>
            <a:r>
              <a:rPr lang="en-US" sz="2600" dirty="0" err="1" smtClean="0"/>
              <a:t>ke</a:t>
            </a:r>
            <a:r>
              <a:rPr lang="en-US" sz="2600" dirty="0" smtClean="0"/>
              <a:t> </a:t>
            </a:r>
            <a:r>
              <a:rPr lang="en-US" sz="2600" dirty="0" err="1" smtClean="0"/>
              <a:t>kiri</a:t>
            </a:r>
            <a:r>
              <a:rPr lang="en-US" sz="2600" dirty="0" smtClean="0"/>
              <a:t> </a:t>
            </a:r>
            <a:r>
              <a:rPr lang="en-US" sz="2600" dirty="0" err="1" smtClean="0"/>
              <a:t>atau</a:t>
            </a:r>
            <a:r>
              <a:rPr lang="en-US" sz="2600" dirty="0" smtClean="0"/>
              <a:t> </a:t>
            </a:r>
            <a:r>
              <a:rPr lang="en-US" sz="2600" dirty="0" err="1" smtClean="0"/>
              <a:t>kiri</a:t>
            </a:r>
            <a:r>
              <a:rPr lang="en-US" sz="2600" dirty="0" smtClean="0"/>
              <a:t> </a:t>
            </a:r>
            <a:r>
              <a:rPr lang="en-US" sz="2600" dirty="0" err="1" smtClean="0"/>
              <a:t>ke</a:t>
            </a:r>
            <a:r>
              <a:rPr lang="en-US" sz="2600" dirty="0" smtClean="0"/>
              <a:t> </a:t>
            </a:r>
            <a:r>
              <a:rPr lang="en-US" sz="2600" dirty="0" err="1" smtClean="0"/>
              <a:t>kanan</a:t>
            </a:r>
            <a:r>
              <a:rPr lang="en-US" sz="2600" dirty="0" smtClean="0"/>
              <a:t>, </a:t>
            </a:r>
            <a:r>
              <a:rPr lang="en-US" sz="2600" dirty="0" err="1" smtClean="0"/>
              <a:t>tergantung</a:t>
            </a:r>
            <a:r>
              <a:rPr lang="en-US" sz="2600" dirty="0" smtClean="0"/>
              <a:t> </a:t>
            </a:r>
            <a:r>
              <a:rPr lang="en-US" sz="2600" dirty="0" err="1" smtClean="0"/>
              <a:t>jenis</a:t>
            </a:r>
            <a:r>
              <a:rPr lang="en-US" sz="2600" dirty="0" smtClean="0"/>
              <a:t> </a:t>
            </a:r>
            <a:r>
              <a:rPr lang="en-US" sz="2600" dirty="0" err="1" smtClean="0"/>
              <a:t>pengurutannya</a:t>
            </a:r>
            <a:r>
              <a:rPr lang="en-US" sz="2600" dirty="0" smtClean="0"/>
              <a:t>, </a:t>
            </a:r>
            <a:r>
              <a:rPr lang="en-US" sz="2600" dirty="0" err="1" smtClean="0"/>
              <a:t>asc</a:t>
            </a:r>
            <a:r>
              <a:rPr lang="en-US" sz="2600" dirty="0" smtClean="0"/>
              <a:t> </a:t>
            </a:r>
            <a:r>
              <a:rPr lang="en-US" sz="2600" dirty="0" err="1" smtClean="0"/>
              <a:t>atau</a:t>
            </a:r>
            <a:r>
              <a:rPr lang="en-US" sz="2600" dirty="0" smtClean="0"/>
              <a:t> </a:t>
            </a:r>
            <a:r>
              <a:rPr lang="en-US" sz="2600" dirty="0" err="1" smtClean="0"/>
              <a:t>desc</a:t>
            </a:r>
            <a:r>
              <a:rPr lang="en-US" sz="2600" dirty="0" smtClean="0"/>
              <a:t>.</a:t>
            </a: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71538" y="285728"/>
            <a:ext cx="7715304" cy="46166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en-US" sz="2400" dirty="0" smtClean="0">
                <a:latin typeface="AardvarkBold" pitchFamily="34" charset="0"/>
              </a:rPr>
              <a:t>Bubble Sort</a:t>
            </a:r>
            <a:endParaRPr lang="en-US" sz="2400" dirty="0">
              <a:latin typeface="Aardvark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0" y="6072206"/>
              <a:ext cx="9144000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ubtitle 2"/>
            <p:cNvSpPr txBox="1">
              <a:spLocks/>
            </p:cNvSpPr>
            <p:nvPr/>
          </p:nvSpPr>
          <p:spPr>
            <a:xfrm>
              <a:off x="4675308" y="6143644"/>
              <a:ext cx="4397286" cy="42862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Bahan</a:t>
              </a: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Ajar </a:t>
              </a:r>
              <a:r>
                <a:rPr kumimoji="0" lang="en-US" sz="1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Struktur</a:t>
              </a: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Data/Semester</a:t>
              </a:r>
              <a:r>
                <a:rPr kumimoji="0" lang="en-US" sz="1400" b="1" i="0" u="none" strike="noStrike" kern="1200" cap="none" spc="0" normalizeH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III /</a:t>
              </a:r>
              <a:r>
                <a:rPr kumimoji="0" lang="en-US" sz="1400" b="1" i="0" u="none" strike="noStrike" kern="1200" cap="none" spc="0" normalizeH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Unindra</a:t>
              </a:r>
              <a:r>
                <a:rPr lang="en-US" sz="1400" b="1" dirty="0" smtClean="0">
                  <a:solidFill>
                    <a:srgbClr val="FF0000"/>
                  </a:solidFill>
                </a:rPr>
                <a:t>/2011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 rot="16200000">
            <a:off x="-2451503" y="2620605"/>
            <a:ext cx="607220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sz="4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ronBold" pitchFamily="18" charset="0"/>
              </a:rPr>
              <a:t>STRUKTUR DATA</a:t>
            </a:r>
            <a:endParaRPr lang="en-US" sz="4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aronBold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4282" y="6143644"/>
            <a:ext cx="3286148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0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cademiaSSi" pitchFamily="2" charset="0"/>
              </a:rPr>
              <a:t>X. Sort</a:t>
            </a:r>
            <a:endParaRPr lang="en-US" sz="2000" b="1" dirty="0">
              <a:solidFill>
                <a:schemeClr val="accent3">
                  <a:lumMod val="20000"/>
                  <a:lumOff val="80000"/>
                </a:schemeClr>
              </a:solidFill>
              <a:latin typeface="AcademiaSSi" pitchFamily="2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071538" y="642918"/>
            <a:ext cx="7643866" cy="5072098"/>
          </a:xfrm>
          <a:prstGeom prst="rect">
            <a:avLst/>
          </a:prstGeom>
        </p:spPr>
        <p:txBody>
          <a:bodyPr/>
          <a:lstStyle/>
          <a:p>
            <a:pPr marL="450850" indent="-4508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err="1" smtClean="0"/>
              <a:t>Ketika</a:t>
            </a:r>
            <a:r>
              <a:rPr lang="en-US" sz="2800" dirty="0" smtClean="0"/>
              <a:t> </a:t>
            </a:r>
            <a:r>
              <a:rPr lang="en-US" sz="2800" dirty="0" err="1" smtClean="0"/>
              <a:t>satu</a:t>
            </a:r>
            <a:r>
              <a:rPr lang="en-US" sz="2800" dirty="0" smtClean="0"/>
              <a:t> </a:t>
            </a:r>
            <a:r>
              <a:rPr lang="en-US" sz="2800" dirty="0" err="1" smtClean="0"/>
              <a:t>proses</a:t>
            </a:r>
            <a:r>
              <a:rPr lang="en-US" sz="2800" dirty="0" smtClean="0"/>
              <a:t> </a:t>
            </a:r>
            <a:r>
              <a:rPr lang="en-US" sz="2800" dirty="0" err="1" smtClean="0"/>
              <a:t>telah</a:t>
            </a:r>
            <a:r>
              <a:rPr lang="en-US" sz="2800" dirty="0" smtClean="0"/>
              <a:t> </a:t>
            </a:r>
            <a:r>
              <a:rPr lang="en-US" sz="2800" dirty="0" err="1" smtClean="0"/>
              <a:t>selesai</a:t>
            </a:r>
            <a:r>
              <a:rPr lang="en-US" sz="2800" dirty="0" smtClean="0"/>
              <a:t>, </a:t>
            </a:r>
            <a:r>
              <a:rPr lang="en-US" sz="2800" dirty="0" err="1" smtClean="0"/>
              <a:t>maka</a:t>
            </a:r>
            <a:r>
              <a:rPr lang="en-US" sz="2800" dirty="0" smtClean="0"/>
              <a:t> bubble sort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mengulangi</a:t>
            </a:r>
            <a:r>
              <a:rPr lang="en-US" sz="2800" dirty="0" smtClean="0"/>
              <a:t> </a:t>
            </a:r>
            <a:r>
              <a:rPr lang="en-US" sz="2800" dirty="0" err="1" smtClean="0"/>
              <a:t>proses</a:t>
            </a:r>
            <a:r>
              <a:rPr lang="en-US" sz="2800" dirty="0" smtClean="0"/>
              <a:t>, </a:t>
            </a:r>
            <a:r>
              <a:rPr lang="en-US" sz="2800" dirty="0" err="1" smtClean="0"/>
              <a:t>demikian</a:t>
            </a:r>
            <a:r>
              <a:rPr lang="en-US" sz="2800" dirty="0" smtClean="0"/>
              <a:t> </a:t>
            </a:r>
            <a:r>
              <a:rPr lang="en-US" sz="2800" dirty="0" err="1" smtClean="0"/>
              <a:t>seterusnya</a:t>
            </a:r>
            <a:r>
              <a:rPr lang="en-US" sz="2800" dirty="0" smtClean="0"/>
              <a:t> </a:t>
            </a:r>
            <a:r>
              <a:rPr lang="en-US" sz="2800" dirty="0" err="1" smtClean="0"/>
              <a:t>sampai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iterasi</a:t>
            </a:r>
            <a:r>
              <a:rPr lang="en-US" sz="2800" dirty="0" smtClean="0"/>
              <a:t> </a:t>
            </a:r>
            <a:r>
              <a:rPr lang="en-US" sz="2800" dirty="0" err="1" smtClean="0"/>
              <a:t>sebanyak</a:t>
            </a:r>
            <a:r>
              <a:rPr lang="en-US" sz="2800" dirty="0" smtClean="0"/>
              <a:t> n-1</a:t>
            </a:r>
            <a:r>
              <a:rPr lang="en-US" sz="2800" dirty="0" smtClean="0"/>
              <a:t>.</a:t>
            </a:r>
          </a:p>
          <a:p>
            <a:pPr marL="450850" indent="-450850">
              <a:lnSpc>
                <a:spcPct val="150000"/>
              </a:lnSpc>
              <a:buFont typeface="Wingdings" pitchFamily="2" charset="2"/>
              <a:buChar char="ü"/>
            </a:pPr>
            <a:endParaRPr lang="en-US" sz="2800" dirty="0" smtClean="0"/>
          </a:p>
          <a:p>
            <a:pPr marL="450850" indent="-4508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err="1" smtClean="0"/>
              <a:t>Kapan</a:t>
            </a:r>
            <a:r>
              <a:rPr lang="en-US" sz="2800" dirty="0" smtClean="0"/>
              <a:t> </a:t>
            </a:r>
            <a:r>
              <a:rPr lang="en-US" sz="2800" dirty="0" err="1" smtClean="0"/>
              <a:t>berhentinya</a:t>
            </a:r>
            <a:r>
              <a:rPr lang="en-US" sz="2800" dirty="0" smtClean="0"/>
              <a:t>?  Bubble sort </a:t>
            </a:r>
            <a:r>
              <a:rPr lang="en-US" sz="2800" dirty="0" err="1" smtClean="0"/>
              <a:t>berhenti</a:t>
            </a:r>
            <a:r>
              <a:rPr lang="en-US" sz="2800" dirty="0" smtClean="0"/>
              <a:t> </a:t>
            </a:r>
            <a:r>
              <a:rPr lang="en-US" sz="2800" dirty="0" err="1" smtClean="0"/>
              <a:t>jika</a:t>
            </a:r>
            <a:r>
              <a:rPr lang="en-US" sz="2800" dirty="0" smtClean="0"/>
              <a:t> </a:t>
            </a:r>
            <a:r>
              <a:rPr lang="en-US" sz="2800" dirty="0" err="1" smtClean="0"/>
              <a:t>seluruh</a:t>
            </a:r>
            <a:r>
              <a:rPr lang="en-US" sz="2800" dirty="0" smtClean="0"/>
              <a:t> array </a:t>
            </a:r>
            <a:r>
              <a:rPr lang="en-US" sz="2800" dirty="0" err="1" smtClean="0"/>
              <a:t>telah</a:t>
            </a:r>
            <a:r>
              <a:rPr lang="en-US" sz="2800" dirty="0" smtClean="0"/>
              <a:t> </a:t>
            </a:r>
            <a:r>
              <a:rPr lang="en-US" sz="2800" dirty="0" err="1" smtClean="0"/>
              <a:t>diperiksa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ada</a:t>
            </a:r>
            <a:r>
              <a:rPr lang="en-US" sz="2800" dirty="0" smtClean="0"/>
              <a:t> </a:t>
            </a:r>
            <a:r>
              <a:rPr lang="en-US" sz="2800" dirty="0" err="1" smtClean="0"/>
              <a:t>pertukaran</a:t>
            </a:r>
            <a:r>
              <a:rPr lang="en-US" sz="2800" dirty="0" smtClean="0"/>
              <a:t> </a:t>
            </a:r>
            <a:r>
              <a:rPr lang="en-US" sz="2800" dirty="0" err="1" smtClean="0"/>
              <a:t>lagi</a:t>
            </a:r>
            <a:r>
              <a:rPr lang="en-US" sz="2800" dirty="0" smtClean="0"/>
              <a:t> yang </a:t>
            </a:r>
            <a:r>
              <a:rPr lang="en-US" sz="2800" dirty="0" err="1" smtClean="0"/>
              <a:t>bisa</a:t>
            </a:r>
            <a:r>
              <a:rPr lang="en-US" sz="2800" dirty="0" smtClean="0"/>
              <a:t> </a:t>
            </a:r>
            <a:r>
              <a:rPr lang="en-US" sz="2800" dirty="0" err="1" smtClean="0"/>
              <a:t>dilakukan</a:t>
            </a:r>
            <a:r>
              <a:rPr lang="en-US" sz="2800" dirty="0" smtClean="0"/>
              <a:t>, </a:t>
            </a:r>
            <a:r>
              <a:rPr lang="en-US" sz="2800" dirty="0" err="1" smtClean="0"/>
              <a:t>serta</a:t>
            </a:r>
            <a:r>
              <a:rPr lang="en-US" sz="2800" dirty="0" smtClean="0"/>
              <a:t> </a:t>
            </a:r>
            <a:r>
              <a:rPr lang="en-US" sz="2800" dirty="0" err="1" smtClean="0"/>
              <a:t>tercapai</a:t>
            </a:r>
            <a:r>
              <a:rPr lang="en-US" sz="2800" dirty="0" smtClean="0"/>
              <a:t> </a:t>
            </a:r>
            <a:r>
              <a:rPr lang="en-US" sz="2800" dirty="0" err="1" smtClean="0"/>
              <a:t>perurutan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telah</a:t>
            </a:r>
            <a:r>
              <a:rPr lang="en-US" sz="2800" dirty="0" smtClean="0"/>
              <a:t> </a:t>
            </a:r>
            <a:r>
              <a:rPr lang="en-US" sz="2800" dirty="0" err="1" smtClean="0"/>
              <a:t>diinginkan</a:t>
            </a:r>
            <a:r>
              <a:rPr lang="en-US" sz="2800" dirty="0" smtClean="0"/>
              <a:t>. 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071538" y="285728"/>
            <a:ext cx="7715304" cy="46166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en-US" sz="2400" dirty="0" smtClean="0">
                <a:latin typeface="AardvarkBold" pitchFamily="34" charset="0"/>
              </a:rPr>
              <a:t>Bubble Sort</a:t>
            </a:r>
            <a:endParaRPr lang="en-US" sz="2400" dirty="0">
              <a:latin typeface="Aardvark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1958</TotalTime>
  <Words>1086</Words>
  <Application>Microsoft Office PowerPoint</Application>
  <PresentationFormat>On-screen Show (4:3)</PresentationFormat>
  <Paragraphs>205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 Struktur Data 2011</dc:title>
  <dc:subject>SD01_Konsep&amp;Definisi</dc:subject>
  <dc:creator>Yuli Haryanto, M.Kom</dc:creator>
  <cp:lastModifiedBy>User</cp:lastModifiedBy>
  <cp:revision>243</cp:revision>
  <dcterms:created xsi:type="dcterms:W3CDTF">2011-10-14T09:58:36Z</dcterms:created>
  <dcterms:modified xsi:type="dcterms:W3CDTF">2011-12-26T01:03:36Z</dcterms:modified>
  <cp:category>Teknik Informatika</cp:category>
</cp:coreProperties>
</file>