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5" r:id="rId17"/>
    <p:sldId id="263" r:id="rId18"/>
    <p:sldId id="267" r:id="rId19"/>
    <p:sldId id="266" r:id="rId20"/>
    <p:sldId id="268" r:id="rId21"/>
    <p:sldId id="270" r:id="rId22"/>
    <p:sldId id="269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6/15/2014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851648" cy="1828800"/>
          </a:xfrm>
        </p:spPr>
        <p:txBody>
          <a:bodyPr/>
          <a:lstStyle/>
          <a:p>
            <a:r>
              <a:rPr lang="en-US" dirty="0" smtClean="0"/>
              <a:t>SORTING(PENGURUTAN)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14600"/>
            <a:ext cx="8382000" cy="3810000"/>
          </a:xfrm>
        </p:spPr>
        <p:txBody>
          <a:bodyPr>
            <a:normAutofit/>
          </a:bodyPr>
          <a:lstStyle/>
          <a:p>
            <a:r>
              <a:rPr lang="en-US" sz="3900" b="1" dirty="0" smtClean="0"/>
              <a:t>*</a:t>
            </a:r>
            <a:r>
              <a:rPr lang="en-US" sz="3900" b="1" dirty="0" err="1" smtClean="0"/>
              <a:t>Pengertian</a:t>
            </a:r>
            <a:r>
              <a:rPr lang="en-US" sz="3900" b="1" dirty="0" smtClean="0"/>
              <a:t> Sorting</a:t>
            </a:r>
          </a:p>
          <a:p>
            <a:pPr lvl="0"/>
            <a:r>
              <a:rPr lang="en-US" sz="3900" dirty="0" smtClean="0"/>
              <a:t>*Bubble sort</a:t>
            </a:r>
          </a:p>
          <a:p>
            <a:pPr lvl="0"/>
            <a:r>
              <a:rPr lang="en-US" sz="3900" dirty="0" smtClean="0"/>
              <a:t>*Gravitation Sort</a:t>
            </a:r>
          </a:p>
          <a:p>
            <a:pPr lvl="0"/>
            <a:r>
              <a:rPr lang="en-US" sz="3900" dirty="0" smtClean="0"/>
              <a:t>*Selection Sort</a:t>
            </a:r>
          </a:p>
          <a:p>
            <a:pPr lvl="0"/>
            <a:r>
              <a:rPr lang="en-US" sz="3900" dirty="0" smtClean="0"/>
              <a:t>*Insertion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Tahap 1</a:t>
            </a:r>
            <a:endParaRPr lang="en-US" b="1" dirty="0" smtClean="0"/>
          </a:p>
          <a:p>
            <a:r>
              <a:rPr lang="nl-NL" dirty="0" smtClean="0"/>
              <a:t>Mulai dari A[5] sampai A[2], lakukan perbandingan nilai antara A[k] dan A[k-1] dimana variabel k mewakili indeks array yang sedang aktif.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A[k]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tukarkan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A[k] </a:t>
            </a:r>
            <a:r>
              <a:rPr lang="en-US" dirty="0" err="1" smtClean="0"/>
              <a:t>dengan</a:t>
            </a:r>
            <a:r>
              <a:rPr lang="en-US" dirty="0" smtClean="0"/>
              <a:t> A[k-1].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sini</a:t>
            </a:r>
            <a:r>
              <a:rPr lang="en-US" dirty="0" smtClean="0"/>
              <a:t>, array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1905000"/>
          <a:ext cx="3657600" cy="1143000"/>
        </p:xfrm>
        <a:graphic>
          <a:graphicData uri="http://schemas.openxmlformats.org/drawingml/2006/table">
            <a:tbl>
              <a:tblPr/>
              <a:tblGrid>
                <a:gridCol w="756903"/>
                <a:gridCol w="766842"/>
                <a:gridCol w="694210"/>
                <a:gridCol w="692681"/>
                <a:gridCol w="746964"/>
              </a:tblGrid>
              <a:tr h="571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 15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A[1]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A[2]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A[3]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A[4]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Book Antiqua"/>
                          <a:ea typeface="Times New Roman"/>
                          <a:cs typeface="Times New Roman"/>
                        </a:rPr>
                        <a:t>A[5]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429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Pengurutan</a:t>
            </a:r>
            <a:r>
              <a:rPr lang="en-US" i="1" dirty="0" smtClean="0"/>
              <a:t>  Array A  </a:t>
            </a:r>
            <a:r>
              <a:rPr lang="en-US" i="1" dirty="0" err="1" smtClean="0"/>
              <a:t>tahap</a:t>
            </a:r>
            <a:r>
              <a:rPr lang="en-US" i="1" dirty="0" smtClean="0"/>
              <a:t> 1</a:t>
            </a:r>
            <a:endParaRPr lang="en-US" dirty="0" smtClean="0"/>
          </a:p>
          <a:p>
            <a:pPr algn="ctr"/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0386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Tahap</a:t>
            </a:r>
            <a:r>
              <a:rPr lang="en-US" b="1" dirty="0" smtClean="0"/>
              <a:t> 2</a:t>
            </a:r>
          </a:p>
          <a:p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A[5] </a:t>
            </a:r>
            <a:r>
              <a:rPr lang="en-US" dirty="0" err="1" smtClean="0"/>
              <a:t>sampai</a:t>
            </a:r>
            <a:r>
              <a:rPr lang="en-US" dirty="0" smtClean="0"/>
              <a:t> A[3],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1 </a:t>
            </a:r>
            <a:r>
              <a:rPr lang="en-US" dirty="0" err="1" smtClean="0"/>
              <a:t>sehingga</a:t>
            </a:r>
            <a:r>
              <a:rPr lang="en-US" dirty="0" smtClean="0"/>
              <a:t> array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4876800"/>
          <a:ext cx="2958465" cy="1143000"/>
        </p:xfrm>
        <a:graphic>
          <a:graphicData uri="http://schemas.openxmlformats.org/drawingml/2006/table">
            <a:tbl>
              <a:tblPr/>
              <a:tblGrid>
                <a:gridCol w="640715"/>
                <a:gridCol w="624840"/>
                <a:gridCol w="554990"/>
                <a:gridCol w="535305"/>
                <a:gridCol w="602615"/>
              </a:tblGrid>
              <a:tr h="571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A[1]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A[2]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A[3]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A[4]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Book Antiqua"/>
                          <a:ea typeface="Times New Roman"/>
                          <a:cs typeface="Times New Roman"/>
                        </a:rPr>
                        <a:t>A[5]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61722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Pengurutan</a:t>
            </a:r>
            <a:r>
              <a:rPr lang="en-US" i="1" dirty="0" smtClean="0"/>
              <a:t>  Array A  </a:t>
            </a:r>
            <a:r>
              <a:rPr lang="en-US" i="1" dirty="0" err="1" smtClean="0"/>
              <a:t>tahap</a:t>
            </a:r>
            <a:r>
              <a:rPr lang="en-US" i="1" dirty="0" smtClean="0"/>
              <a:t> </a:t>
            </a:r>
            <a:r>
              <a:rPr lang="en-US" i="1" dirty="0" smtClean="0"/>
              <a:t>2</a:t>
            </a:r>
            <a:endParaRPr lang="en-US" dirty="0" smtClean="0"/>
          </a:p>
          <a:p>
            <a:pPr algn="ctr"/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Tahap</a:t>
            </a:r>
            <a:r>
              <a:rPr lang="en-US" b="1" dirty="0" smtClean="0"/>
              <a:t> 3</a:t>
            </a:r>
          </a:p>
          <a:p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A[5] </a:t>
            </a:r>
            <a:r>
              <a:rPr lang="en-US" dirty="0" err="1" smtClean="0"/>
              <a:t>sampai</a:t>
            </a:r>
            <a:r>
              <a:rPr lang="en-US" dirty="0" smtClean="0"/>
              <a:t> A[4],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2  </a:t>
            </a:r>
            <a:r>
              <a:rPr lang="en-US" dirty="0" err="1" smtClean="0"/>
              <a:t>sehingga</a:t>
            </a:r>
            <a:r>
              <a:rPr lang="en-US" dirty="0" smtClean="0"/>
              <a:t> array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71800" y="1143000"/>
          <a:ext cx="2940050" cy="838200"/>
        </p:xfrm>
        <a:graphic>
          <a:graphicData uri="http://schemas.openxmlformats.org/drawingml/2006/table">
            <a:tbl>
              <a:tblPr/>
              <a:tblGrid>
                <a:gridCol w="654050"/>
                <a:gridCol w="575310"/>
                <a:gridCol w="558800"/>
                <a:gridCol w="549275"/>
                <a:gridCol w="602615"/>
              </a:tblGrid>
              <a:tr h="419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A[1]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A[2]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A[3]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A[4]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Book Antiqua"/>
                          <a:ea typeface="Times New Roman"/>
                          <a:cs typeface="Times New Roman"/>
                        </a:rPr>
                        <a:t>A[5]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0574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Pengurutan</a:t>
            </a:r>
            <a:r>
              <a:rPr lang="en-US" i="1" dirty="0" smtClean="0"/>
              <a:t>  Array A  </a:t>
            </a:r>
            <a:r>
              <a:rPr lang="en-US" i="1" dirty="0" err="1" smtClean="0"/>
              <a:t>tahap</a:t>
            </a:r>
            <a:r>
              <a:rPr lang="en-US" i="1" dirty="0" smtClean="0"/>
              <a:t> 3</a:t>
            </a:r>
            <a:endParaRPr lang="en-US" dirty="0" smtClean="0"/>
          </a:p>
          <a:p>
            <a:pPr algn="ctr"/>
            <a:r>
              <a:rPr lang="en-US" dirty="0" smtClean="0"/>
              <a:t> 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670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Tahap 4</a:t>
            </a:r>
            <a:endParaRPr lang="en-US" b="1" dirty="0" smtClean="0"/>
          </a:p>
          <a:p>
            <a:r>
              <a:rPr lang="nl-NL" dirty="0" smtClean="0"/>
              <a:t>Tahap ini merupakan tahap terakhir dimana kita akan melakukan perbandingan terhadap nilai dari elemen terakhir (A5]) dengan elemen terakhir-1 (A[4]). Apabila nilai A[5] lebih kecil maka tukarkan nilainya dengan A[4] sehingga array A di atas akan terurut secara menaik seperti yang tampak di </a:t>
            </a:r>
            <a:r>
              <a:rPr lang="nl-NL" dirty="0" smtClean="0"/>
              <a:t>bawah </a:t>
            </a:r>
            <a:r>
              <a:rPr lang="nl-NL" dirty="0" smtClean="0"/>
              <a:t>ini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4343400"/>
          <a:ext cx="2948940" cy="1066800"/>
        </p:xfrm>
        <a:graphic>
          <a:graphicData uri="http://schemas.openxmlformats.org/drawingml/2006/table">
            <a:tbl>
              <a:tblPr/>
              <a:tblGrid>
                <a:gridCol w="601980"/>
                <a:gridCol w="474345"/>
                <a:gridCol w="605155"/>
                <a:gridCol w="608330"/>
                <a:gridCol w="659130"/>
              </a:tblGrid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A[1]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A[2]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A[3]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A[4]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Book Antiqua"/>
                          <a:ea typeface="Times New Roman"/>
                          <a:cs typeface="Times New Roman"/>
                        </a:rPr>
                        <a:t>A[5]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62200" y="5715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Pengurutan</a:t>
            </a:r>
            <a:r>
              <a:rPr lang="en-US" i="1" dirty="0" smtClean="0"/>
              <a:t>  Array A  </a:t>
            </a:r>
            <a:r>
              <a:rPr lang="en-US" i="1" dirty="0" err="1" smtClean="0"/>
              <a:t>tahap</a:t>
            </a:r>
            <a:r>
              <a:rPr lang="en-US" i="1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991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lima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. </a:t>
            </a:r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translasikan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pascal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de-DE" dirty="0" smtClean="0"/>
              <a:t>Var</a:t>
            </a:r>
            <a:endParaRPr lang="en-US" dirty="0" smtClean="0"/>
          </a:p>
          <a:p>
            <a:r>
              <a:rPr lang="de-DE" dirty="0" smtClean="0"/>
              <a:t>n,	{</a:t>
            </a:r>
            <a:r>
              <a:rPr lang="de-DE" i="1" dirty="0" smtClean="0"/>
              <a:t>banyaknya elemen array}</a:t>
            </a:r>
            <a:endParaRPr lang="en-US" dirty="0" smtClean="0"/>
          </a:p>
          <a:p>
            <a:r>
              <a:rPr lang="de-DE" dirty="0" smtClean="0"/>
              <a:t>j, k	</a:t>
            </a:r>
            <a:r>
              <a:rPr lang="de-DE" i="1" dirty="0" smtClean="0"/>
              <a:t>{variabel bantu untuk indeks pengulangan}</a:t>
            </a:r>
            <a:endParaRPr lang="en-US" dirty="0" smtClean="0"/>
          </a:p>
          <a:p>
            <a:r>
              <a:rPr lang="de-DE" dirty="0" smtClean="0"/>
              <a:t>temp : integer;	</a:t>
            </a:r>
            <a:r>
              <a:rPr lang="de-DE" i="1" dirty="0" smtClean="0"/>
              <a:t>{variabel bantu untuk melakukan pertukarannilai}</a:t>
            </a:r>
            <a:endParaRPr lang="en-US" dirty="0" smtClean="0"/>
          </a:p>
          <a:p>
            <a:r>
              <a:rPr lang="de-DE" dirty="0" smtClean="0"/>
              <a:t>begin</a:t>
            </a:r>
            <a:endParaRPr lang="en-US" dirty="0" smtClean="0"/>
          </a:p>
          <a:p>
            <a:r>
              <a:rPr lang="de-DE" dirty="0" smtClean="0"/>
              <a:t>for j:= 1 to N-1 do begin</a:t>
            </a:r>
            <a:endParaRPr lang="en-US" dirty="0" smtClean="0"/>
          </a:p>
          <a:p>
            <a:r>
              <a:rPr lang="de-DE" dirty="0" smtClean="0"/>
              <a:t>for k:= N downto j+1 do begin</a:t>
            </a:r>
            <a:endParaRPr lang="en-US" dirty="0" smtClean="0"/>
          </a:p>
          <a:p>
            <a:r>
              <a:rPr lang="de-DE" dirty="0" smtClean="0"/>
              <a:t>if A[k] &lt; A[k-1] then begin</a:t>
            </a:r>
            <a:endParaRPr lang="en-US" dirty="0" smtClean="0"/>
          </a:p>
          <a:p>
            <a:r>
              <a:rPr lang="de-DE" dirty="0" smtClean="0"/>
              <a:t>temp := A[k];</a:t>
            </a:r>
            <a:endParaRPr lang="en-US" dirty="0" smtClean="0"/>
          </a:p>
          <a:p>
            <a:r>
              <a:rPr lang="de-DE" dirty="0" smtClean="0"/>
              <a:t>A[k] := A[k-1];</a:t>
            </a:r>
            <a:endParaRPr lang="en-US" dirty="0" smtClean="0"/>
          </a:p>
          <a:p>
            <a:r>
              <a:rPr lang="de-DE" dirty="0" smtClean="0"/>
              <a:t>A[k-1] := temp;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Untuk lebih memperjelas, coba perhatikan implementasinya di dalam program berikut.</a:t>
            </a:r>
            <a:endParaRPr lang="en-US" dirty="0" smtClean="0"/>
          </a:p>
          <a:p>
            <a:r>
              <a:rPr lang="de-DE" dirty="0" smtClean="0"/>
              <a:t>Program UrutGelembung;</a:t>
            </a:r>
            <a:endParaRPr lang="en-US" dirty="0" smtClean="0"/>
          </a:p>
          <a:p>
            <a:r>
              <a:rPr lang="de-DE" dirty="0" smtClean="0"/>
              <a:t>Uses crt;</a:t>
            </a:r>
            <a:endParaRPr lang="en-US" dirty="0" smtClean="0"/>
          </a:p>
          <a:p>
            <a:r>
              <a:rPr lang="de-DE" dirty="0" smtClean="0"/>
              <a:t>Const</a:t>
            </a:r>
            <a:endParaRPr lang="en-US" dirty="0" smtClean="0"/>
          </a:p>
          <a:p>
            <a:r>
              <a:rPr lang="de-DE" dirty="0" smtClean="0"/>
              <a:t>n = 5;</a:t>
            </a:r>
            <a:endParaRPr lang="en-US" dirty="0" smtClean="0"/>
          </a:p>
          <a:p>
            <a:r>
              <a:rPr lang="de-DE" dirty="0" smtClean="0"/>
              <a:t>A : array [1 . . n] of integer = (25, 22, 18, 20, 15);</a:t>
            </a:r>
            <a:endParaRPr lang="en-US" dirty="0" smtClean="0"/>
          </a:p>
          <a:p>
            <a:r>
              <a:rPr lang="de-DE" dirty="0" smtClean="0"/>
              <a:t>Var</a:t>
            </a:r>
            <a:endParaRPr lang="en-US" dirty="0" smtClean="0"/>
          </a:p>
          <a:p>
            <a:r>
              <a:rPr lang="de-DE" dirty="0" smtClean="0"/>
              <a:t>j, k, temp : integer;</a:t>
            </a:r>
            <a:endParaRPr lang="en-US" dirty="0" smtClean="0"/>
          </a:p>
          <a:p>
            <a:r>
              <a:rPr lang="de-DE" dirty="0" smtClean="0"/>
              <a:t>begin</a:t>
            </a:r>
            <a:endParaRPr lang="en-US" dirty="0" smtClean="0"/>
          </a:p>
          <a:p>
            <a:r>
              <a:rPr lang="de-DE" dirty="0" smtClean="0"/>
              <a:t>clrscr;</a:t>
            </a:r>
            <a:endParaRPr lang="en-US" dirty="0" smtClean="0"/>
          </a:p>
          <a:p>
            <a:r>
              <a:rPr lang="de-DE" dirty="0" smtClean="0"/>
              <a:t>{</a:t>
            </a:r>
            <a:r>
              <a:rPr lang="de-DE" i="1" dirty="0" smtClean="0"/>
              <a:t>menampilkan data sebelum proses pengurutan}</a:t>
            </a:r>
            <a:endParaRPr lang="en-US" dirty="0" smtClean="0"/>
          </a:p>
          <a:p>
            <a:r>
              <a:rPr lang="de-DE" dirty="0" smtClean="0"/>
              <a:t>Writeln(’Data sebelum diurutkan’);</a:t>
            </a:r>
            <a:endParaRPr lang="en-US" dirty="0" smtClean="0"/>
          </a:p>
          <a:p>
            <a:r>
              <a:rPr lang="de-DE" dirty="0" smtClean="0"/>
              <a:t>For j := 1 to n do begin</a:t>
            </a:r>
            <a:endParaRPr lang="en-US" dirty="0" smtClean="0"/>
          </a:p>
          <a:p>
            <a:r>
              <a:rPr lang="de-DE" dirty="0" smtClean="0"/>
              <a:t>Writeln(’A[’, j,’] = ’, A[j];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r>
              <a:rPr lang="de-DE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Melakukan proses pengurutan data}</a:t>
            </a:r>
            <a:endParaRPr lang="en-US" dirty="0" smtClean="0"/>
          </a:p>
          <a:p>
            <a:r>
              <a:rPr lang="de-DE" dirty="0" smtClean="0"/>
              <a:t>For j:= 1 to n-1 do begin</a:t>
            </a:r>
            <a:endParaRPr lang="en-US" dirty="0" smtClean="0"/>
          </a:p>
          <a:p>
            <a:r>
              <a:rPr lang="de-DE" dirty="0" smtClean="0"/>
              <a:t>For k:= n downto j+1 do begin</a:t>
            </a:r>
            <a:endParaRPr lang="en-US" dirty="0" smtClean="0"/>
          </a:p>
          <a:p>
            <a:r>
              <a:rPr lang="de-DE" dirty="0" smtClean="0"/>
              <a:t>If A[k] &lt; A[k-1] then begin</a:t>
            </a:r>
            <a:endParaRPr lang="en-US" dirty="0" smtClean="0"/>
          </a:p>
          <a:p>
            <a:r>
              <a:rPr lang="de-DE" dirty="0" smtClean="0"/>
              <a:t>Temp :=A[k];</a:t>
            </a:r>
            <a:endParaRPr lang="en-US" dirty="0" smtClean="0"/>
          </a:p>
          <a:p>
            <a:r>
              <a:rPr lang="de-DE" dirty="0" smtClean="0"/>
              <a:t>A[k] := A[k-1];</a:t>
            </a:r>
            <a:endParaRPr lang="en-US" dirty="0" smtClean="0"/>
          </a:p>
          <a:p>
            <a:r>
              <a:rPr lang="de-DE" dirty="0" smtClean="0"/>
              <a:t>Ak-1] := temp;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r>
              <a:rPr lang="de-DE" dirty="0" smtClean="0"/>
              <a:t> </a:t>
            </a:r>
            <a:endParaRPr lang="en-US" dirty="0" smtClean="0"/>
          </a:p>
          <a:p>
            <a:r>
              <a:rPr lang="de-DE" i="1" dirty="0" smtClean="0"/>
              <a:t>{Menampilkan data setelah proses pengurutan}</a:t>
            </a:r>
            <a:endParaRPr lang="en-US" dirty="0" smtClean="0"/>
          </a:p>
          <a:p>
            <a:r>
              <a:rPr lang="de-DE" dirty="0" smtClean="0"/>
              <a:t>Writeln;</a:t>
            </a:r>
            <a:endParaRPr lang="en-US" dirty="0" smtClean="0"/>
          </a:p>
          <a:p>
            <a:r>
              <a:rPr lang="de-DE" dirty="0" smtClean="0"/>
              <a:t>Writeln (’Data setelah diurutkan’);</a:t>
            </a:r>
            <a:endParaRPr lang="en-US" dirty="0" smtClean="0"/>
          </a:p>
          <a:p>
            <a:r>
              <a:rPr lang="de-DE" dirty="0" smtClean="0"/>
              <a:t>For j:= 1 to n do begin</a:t>
            </a:r>
            <a:endParaRPr lang="en-US" dirty="0" smtClean="0"/>
          </a:p>
          <a:p>
            <a:r>
              <a:rPr lang="de-DE" dirty="0" smtClean="0"/>
              <a:t>Writeln(’A[’, j, ’] = ’, A[j]);</a:t>
            </a:r>
            <a:endParaRPr lang="en-US" dirty="0" smtClean="0"/>
          </a:p>
          <a:p>
            <a:r>
              <a:rPr lang="de-DE" dirty="0" smtClean="0"/>
              <a:t>End;</a:t>
            </a:r>
            <a:endParaRPr lang="en-US" dirty="0" smtClean="0"/>
          </a:p>
          <a:p>
            <a:r>
              <a:rPr lang="de-DE" dirty="0" smtClean="0"/>
              <a:t>Readln;</a:t>
            </a:r>
            <a:endParaRPr lang="en-US" dirty="0" smtClean="0"/>
          </a:p>
          <a:p>
            <a:r>
              <a:rPr lang="de-DE" dirty="0" smtClean="0"/>
              <a:t>End.</a:t>
            </a:r>
            <a:endParaRPr lang="en-US" dirty="0" smtClean="0"/>
          </a:p>
          <a:p>
            <a:r>
              <a:rPr lang="de-DE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Hasil yang akan diberikan oleh program di atas adalah sebagaii </a:t>
            </a:r>
            <a:r>
              <a:rPr lang="de-DE" dirty="0" smtClean="0"/>
              <a:t>berikut</a:t>
            </a:r>
            <a:endParaRPr lang="en-US" dirty="0" smtClean="0"/>
          </a:p>
          <a:p>
            <a:r>
              <a:rPr lang="de-DE" dirty="0" smtClean="0"/>
              <a:t> </a:t>
            </a:r>
            <a:endParaRPr lang="en-US" dirty="0" smtClean="0"/>
          </a:p>
          <a:p>
            <a:r>
              <a:rPr lang="de-DE" dirty="0" smtClean="0"/>
              <a:t>Data sebelum diurutkan</a:t>
            </a:r>
            <a:endParaRPr lang="en-US" dirty="0" smtClean="0"/>
          </a:p>
          <a:p>
            <a:r>
              <a:rPr lang="de-DE" dirty="0" smtClean="0"/>
              <a:t>25</a:t>
            </a:r>
            <a:endParaRPr lang="en-US" dirty="0" smtClean="0"/>
          </a:p>
          <a:p>
            <a:r>
              <a:rPr lang="de-DE" dirty="0" smtClean="0"/>
              <a:t>22</a:t>
            </a:r>
            <a:endParaRPr lang="en-US" dirty="0" smtClean="0"/>
          </a:p>
          <a:p>
            <a:r>
              <a:rPr lang="de-DE" dirty="0" smtClean="0"/>
              <a:t>18</a:t>
            </a:r>
            <a:endParaRPr lang="en-US" dirty="0" smtClean="0"/>
          </a:p>
          <a:p>
            <a:r>
              <a:rPr lang="de-DE" dirty="0" smtClean="0"/>
              <a:t>20</a:t>
            </a:r>
            <a:endParaRPr lang="en-US" dirty="0" smtClean="0"/>
          </a:p>
          <a:p>
            <a:r>
              <a:rPr lang="de-DE" dirty="0" smtClean="0"/>
              <a:t>15</a:t>
            </a:r>
            <a:endParaRPr lang="en-US" dirty="0" smtClean="0"/>
          </a:p>
          <a:p>
            <a:r>
              <a:rPr lang="de-DE" dirty="0" smtClean="0"/>
              <a:t> </a:t>
            </a:r>
            <a:endParaRPr lang="en-US" dirty="0" smtClean="0"/>
          </a:p>
          <a:p>
            <a:r>
              <a:rPr lang="de-DE" dirty="0" smtClean="0"/>
              <a:t>Data setelah diurutkan</a:t>
            </a:r>
            <a:endParaRPr lang="en-US" dirty="0" smtClean="0"/>
          </a:p>
          <a:p>
            <a:r>
              <a:rPr lang="de-DE" dirty="0" smtClean="0"/>
              <a:t>15</a:t>
            </a:r>
            <a:endParaRPr lang="en-US" dirty="0" smtClean="0"/>
          </a:p>
          <a:p>
            <a:r>
              <a:rPr lang="de-DE" dirty="0" smtClean="0"/>
              <a:t>18</a:t>
            </a:r>
            <a:endParaRPr lang="en-US" dirty="0" smtClean="0"/>
          </a:p>
          <a:p>
            <a:r>
              <a:rPr lang="de-DE" dirty="0" smtClean="0"/>
              <a:t>20</a:t>
            </a:r>
            <a:endParaRPr lang="en-US" dirty="0" smtClean="0"/>
          </a:p>
          <a:p>
            <a:r>
              <a:rPr lang="de-DE" dirty="0" smtClean="0"/>
              <a:t>22</a:t>
            </a:r>
            <a:endParaRPr lang="en-US" dirty="0" smtClean="0"/>
          </a:p>
          <a:p>
            <a:r>
              <a:rPr lang="de-DE" dirty="0" smtClean="0"/>
              <a:t>25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95600"/>
            <a:ext cx="9144000" cy="1066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Gravitation 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4114800"/>
            <a:ext cx="2503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Pengurutan</a:t>
            </a:r>
            <a:r>
              <a:rPr lang="en-US" b="1" dirty="0" smtClean="0"/>
              <a:t> </a:t>
            </a:r>
            <a:r>
              <a:rPr lang="en-US" b="1" dirty="0" err="1" smtClean="0"/>
              <a:t>Gravitasi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Gravitation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Pengertian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Gravitation sort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exchanging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yang paling </a:t>
            </a:r>
            <a:r>
              <a:rPr lang="en-US" dirty="0" err="1" smtClean="0"/>
              <a:t>sederhana</a:t>
            </a:r>
            <a:r>
              <a:rPr lang="en-US" dirty="0" smtClean="0"/>
              <a:t>( Dari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Bubble </a:t>
            </a:r>
            <a:r>
              <a:rPr lang="en-US" dirty="0" err="1" smtClean="0"/>
              <a:t>sort,Cuma</a:t>
            </a:r>
            <a:r>
              <a:rPr lang="en-US" dirty="0" smtClean="0"/>
              <a:t> Gravitation sort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b="1" dirty="0" smtClean="0"/>
              <a:t>Gravitation Sort </a:t>
            </a:r>
            <a:endParaRPr lang="en-US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1447800"/>
            <a:ext cx="90678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procedure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UrutGravitasi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(input/output L: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Larik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input N : integer)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Deklarasi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 : integer 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pencacah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jumlah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langkah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 : integer 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pencacah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pemberatan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setiap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langkah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 : integer 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ujung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kiri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bagian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larik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terurut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Temp : integer 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peubah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bantu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pertukaran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Algoritma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SymbolMT"/>
                <a:cs typeface="Courier New" pitchFamily="49" charset="0"/>
              </a:rPr>
              <a:t>←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for I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SymbolMT"/>
                <a:cs typeface="Courier New" pitchFamily="49" charset="0"/>
              </a:rPr>
              <a:t>←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to N-1 do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for K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SymbolMT"/>
                <a:cs typeface="Courier New" pitchFamily="49" charset="0"/>
              </a:rPr>
              <a:t>←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to U-1 do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if L[K] &gt; L[K+1] then 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pertukarkan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L[K]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L[K+1]}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Temp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SymbolMT"/>
                <a:cs typeface="Courier New" pitchFamily="49" charset="0"/>
              </a:rPr>
              <a:t>←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L[K]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L[K]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SymbolMT"/>
                <a:cs typeface="Courier New" pitchFamily="49" charset="0"/>
              </a:rPr>
              <a:t>←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L[K-1]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L[K-1]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SymbolMT"/>
                <a:cs typeface="Courier New" pitchFamily="49" charset="0"/>
              </a:rPr>
              <a:t>←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Temp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endif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endfor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larik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L[U..N]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terurut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larik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L[1..U-1]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belum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terurut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SymbolMT"/>
                <a:cs typeface="Courier New" pitchFamily="49" charset="0"/>
              </a:rPr>
              <a:t>←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 - 1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endfor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 smtClean="0"/>
              <a:t>Pengertian</a:t>
            </a:r>
            <a:r>
              <a:rPr lang="en-US" b="1" dirty="0" smtClean="0"/>
              <a:t> Sorting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772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Sorting /</a:t>
            </a:r>
            <a:r>
              <a:rPr lang="en-US" dirty="0" err="1" smtClean="0"/>
              <a:t>pengurutan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/</a:t>
            </a:r>
            <a:r>
              <a:rPr lang="en-US" dirty="0" err="1" smtClean="0"/>
              <a:t>urutan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– Ascending – </a:t>
            </a:r>
            <a:r>
              <a:rPr lang="en-US" dirty="0" err="1" smtClean="0"/>
              <a:t>menaik</a:t>
            </a:r>
            <a:r>
              <a:rPr lang="en-US" dirty="0" smtClean="0"/>
              <a:t>/</a:t>
            </a:r>
            <a:r>
              <a:rPr lang="en-US" dirty="0" err="1" smtClean="0"/>
              <a:t>membesar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– Descending – </a:t>
            </a:r>
            <a:r>
              <a:rPr lang="en-US" dirty="0" err="1" smtClean="0"/>
              <a:t>menurun</a:t>
            </a:r>
            <a:r>
              <a:rPr lang="en-US" dirty="0" smtClean="0"/>
              <a:t>/</a:t>
            </a:r>
            <a:r>
              <a:rPr lang="en-US" dirty="0" err="1" smtClean="0"/>
              <a:t>mengecil</a:t>
            </a:r>
            <a:endParaRPr lang="en-US" dirty="0" smtClean="0"/>
          </a:p>
          <a:p>
            <a:r>
              <a:rPr lang="en-US" dirty="0" smtClean="0"/>
              <a:t>• Data yang </a:t>
            </a:r>
            <a:r>
              <a:rPr lang="en-US" dirty="0" err="1" smtClean="0"/>
              <a:t>diurut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bentukan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bentukan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field.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371600"/>
            <a:ext cx="7697267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95600"/>
            <a:ext cx="9144000" cy="1066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Selection 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4038600"/>
            <a:ext cx="2292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Pengurutan</a:t>
            </a:r>
            <a:r>
              <a:rPr lang="en-US" b="1" dirty="0" smtClean="0"/>
              <a:t> </a:t>
            </a:r>
            <a:r>
              <a:rPr lang="en-US" b="1" dirty="0" err="1" smtClean="0"/>
              <a:t>Seleksi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–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ekstrim</a:t>
            </a:r>
            <a:r>
              <a:rPr lang="en-US" dirty="0" smtClean="0"/>
              <a:t>, paling </a:t>
            </a:r>
            <a:r>
              <a:rPr lang="en-US" dirty="0" err="1" smtClean="0"/>
              <a:t>besar</a:t>
            </a:r>
            <a:r>
              <a:rPr lang="en-US" dirty="0" smtClean="0"/>
              <a:t> (</a:t>
            </a:r>
            <a:r>
              <a:rPr lang="en-US" dirty="0" err="1" smtClean="0"/>
              <a:t>maksimum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paling </a:t>
            </a:r>
            <a:r>
              <a:rPr lang="en-US" dirty="0" err="1" smtClean="0"/>
              <a:t>kecil</a:t>
            </a:r>
            <a:r>
              <a:rPr lang="en-US" dirty="0" smtClean="0"/>
              <a:t> (minimum),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endParaRPr lang="en-US" dirty="0" smtClean="0"/>
          </a:p>
          <a:p>
            <a:r>
              <a:rPr lang="en-US" dirty="0" err="1" smtClean="0"/>
              <a:t>Terdapat</a:t>
            </a:r>
            <a:r>
              <a:rPr lang="en-US" dirty="0" smtClean="0"/>
              <a:t> 4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344488" lvl="0" indent="-344488">
              <a:buNone/>
            </a:pPr>
            <a:r>
              <a:rPr lang="en-US" dirty="0" smtClean="0"/>
              <a:t>	-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: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,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</a:p>
          <a:p>
            <a:pPr marL="344488" lvl="0" indent="-344488">
              <a:buNone/>
            </a:pPr>
            <a:r>
              <a:rPr lang="en-US" dirty="0" smtClean="0"/>
              <a:t>	-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: </a:t>
            </a:r>
            <a:r>
              <a:rPr lang="en-US" dirty="0" err="1" smtClean="0"/>
              <a:t>pemilihan</a:t>
            </a:r>
            <a:r>
              <a:rPr lang="en-US" dirty="0" smtClean="0"/>
              <a:t> minimum,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</a:p>
          <a:p>
            <a:pPr marL="344488" lvl="0" indent="-344488">
              <a:buNone/>
            </a:pPr>
            <a:r>
              <a:rPr lang="en-US" dirty="0" smtClean="0"/>
              <a:t>	-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: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,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</a:p>
          <a:p>
            <a:pPr marL="344488" lvl="0" indent="-344488">
              <a:buNone/>
            </a:pPr>
            <a:r>
              <a:rPr lang="en-US" dirty="0" smtClean="0"/>
              <a:t>	-</a:t>
            </a:r>
            <a:r>
              <a:rPr lang="en-US" dirty="0" err="1" smtClean="0"/>
              <a:t>Pengrutan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: </a:t>
            </a:r>
            <a:r>
              <a:rPr lang="en-US" dirty="0" err="1" smtClean="0"/>
              <a:t>pemilihan</a:t>
            </a:r>
            <a:r>
              <a:rPr lang="en-US" dirty="0" smtClean="0"/>
              <a:t> minimum,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1 to n -1 do</a:t>
            </a:r>
          </a:p>
          <a:p>
            <a:r>
              <a:rPr lang="en-US" dirty="0" smtClean="0"/>
              <a:t>	Min j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Min x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		For j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+ 1 to n do</a:t>
            </a:r>
          </a:p>
          <a:p>
            <a:r>
              <a:rPr lang="en-US" dirty="0" smtClean="0"/>
              <a:t>			If A[j] &lt; min x then</a:t>
            </a:r>
          </a:p>
          <a:p>
            <a:r>
              <a:rPr lang="en-US" dirty="0" smtClean="0"/>
              <a:t>			Min j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j				</a:t>
            </a:r>
          </a:p>
          <a:p>
            <a:r>
              <a:rPr lang="en-US" dirty="0" smtClean="0"/>
              <a:t>			Min x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A[j]</a:t>
            </a:r>
          </a:p>
          <a:p>
            <a:r>
              <a:rPr lang="en-US" dirty="0" smtClean="0"/>
              <a:t>	A[min j]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	A[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min 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72136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95600"/>
            <a:ext cx="9144000" cy="1066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Insertion 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4038600"/>
            <a:ext cx="20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pengurutan</a:t>
            </a:r>
            <a:r>
              <a:rPr lang="en-US" b="1" dirty="0" smtClean="0"/>
              <a:t> </a:t>
            </a:r>
            <a:r>
              <a:rPr lang="en-US" b="1" dirty="0" err="1" smtClean="0"/>
              <a:t>sisip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, </a:t>
            </a:r>
            <a:r>
              <a:rPr lang="en-US" dirty="0" err="1" smtClean="0"/>
              <a:t>selembar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selembar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disisipkan</a:t>
            </a:r>
            <a:r>
              <a:rPr lang="en-US" dirty="0" smtClean="0"/>
              <a:t> ( insert ) </a:t>
            </a:r>
            <a:r>
              <a:rPr lang="en-US" dirty="0" err="1" smtClean="0"/>
              <a:t>ketempat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yang ke-2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yang </a:t>
            </a:r>
            <a:r>
              <a:rPr lang="en-US" dirty="0" err="1" smtClean="0"/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data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penyisipan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lain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bergeser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Procedure </a:t>
            </a:r>
            <a:r>
              <a:rPr lang="en-US" b="1" dirty="0" err="1" smtClean="0"/>
              <a:t>InsertSortAsc</a:t>
            </a:r>
            <a:r>
              <a:rPr lang="en-US" b="1" dirty="0" smtClean="0"/>
              <a:t>(input/output L : </a:t>
            </a:r>
            <a:r>
              <a:rPr lang="en-US" b="1" dirty="0" err="1" smtClean="0"/>
              <a:t>Larik</a:t>
            </a:r>
            <a:r>
              <a:rPr lang="en-US" b="1" dirty="0" smtClean="0"/>
              <a:t>; input N : integer) </a:t>
            </a:r>
            <a:r>
              <a:rPr lang="en-US" b="1" dirty="0" err="1" smtClean="0"/>
              <a:t>Deklarasi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K : integer {</a:t>
            </a:r>
            <a:r>
              <a:rPr lang="en-US" b="1" dirty="0" err="1" smtClean="0"/>
              <a:t>jumlah</a:t>
            </a:r>
            <a:r>
              <a:rPr lang="en-US" b="1" dirty="0" smtClean="0"/>
              <a:t> </a:t>
            </a:r>
            <a:r>
              <a:rPr lang="en-US" b="1" dirty="0" err="1" smtClean="0"/>
              <a:t>langkah</a:t>
            </a:r>
            <a:r>
              <a:rPr lang="en-US" b="1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J : integer { </a:t>
            </a:r>
            <a:r>
              <a:rPr lang="en-US" b="1" dirty="0" err="1" smtClean="0"/>
              <a:t>penelusuran</a:t>
            </a:r>
            <a:r>
              <a:rPr lang="en-US" b="1" dirty="0" smtClean="0"/>
              <a:t>  array 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Temp : integer {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penukaran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} </a:t>
            </a:r>
            <a:r>
              <a:rPr lang="en-US" b="1" dirty="0" err="1" smtClean="0"/>
              <a:t>Algoritma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For K=2 to N do </a:t>
            </a:r>
          </a:p>
          <a:p>
            <a:pPr>
              <a:buNone/>
            </a:pPr>
            <a:r>
              <a:rPr lang="en-US" b="1" dirty="0" smtClean="0"/>
              <a:t>	Temp = L[K] </a:t>
            </a:r>
          </a:p>
          <a:p>
            <a:pPr>
              <a:buNone/>
            </a:pPr>
            <a:r>
              <a:rPr lang="en-US" b="1" dirty="0" smtClean="0"/>
              <a:t>	J=K-1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While Temp </a:t>
            </a:r>
            <a:r>
              <a:rPr lang="en-US" b="1" u="sng" dirty="0" smtClean="0"/>
              <a:t>&lt;</a:t>
            </a:r>
            <a:r>
              <a:rPr lang="en-US" b="1" dirty="0" smtClean="0"/>
              <a:t> L[J] AND J &gt; 1 do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L[J+1] = L[J]</a:t>
            </a:r>
          </a:p>
          <a:p>
            <a:pPr>
              <a:buNone/>
            </a:pPr>
            <a:r>
              <a:rPr lang="en-US" b="1" dirty="0" smtClean="0"/>
              <a:t>		 J=J-1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EndWhile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If Temp </a:t>
            </a:r>
            <a:r>
              <a:rPr lang="en-US" b="1" u="sng" dirty="0" smtClean="0"/>
              <a:t>&gt;</a:t>
            </a:r>
            <a:r>
              <a:rPr lang="en-US" b="1" dirty="0" smtClean="0"/>
              <a:t> L[J] then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L[J+1] = Temp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Else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L[J+1] := L[J]</a:t>
            </a:r>
          </a:p>
          <a:p>
            <a:pPr>
              <a:buNone/>
            </a:pPr>
            <a:r>
              <a:rPr lang="en-US" b="1" dirty="0" smtClean="0"/>
              <a:t>		 L[J]: = Temp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Endfor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7010400" cy="4816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95600"/>
            <a:ext cx="9144000" cy="1066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Terima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Kasih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962400"/>
            <a:ext cx="279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Pengurutan</a:t>
            </a:r>
            <a:r>
              <a:rPr lang="en-US" b="1" dirty="0" smtClean="0"/>
              <a:t> </a:t>
            </a:r>
            <a:r>
              <a:rPr lang="en-US" b="1" dirty="0" err="1" smtClean="0"/>
              <a:t>sisip-tukar</a:t>
            </a:r>
            <a:r>
              <a:rPr lang="en-US" b="1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</a:t>
            </a:r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pPr marL="688975" indent="-223838">
              <a:buAutoNum type="arabicPeriod"/>
            </a:pPr>
            <a:r>
              <a:rPr lang="en-US" dirty="0" err="1" smtClean="0"/>
              <a:t>Pengurutan</a:t>
            </a:r>
            <a:r>
              <a:rPr lang="en-US" dirty="0" smtClean="0"/>
              <a:t> internal –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data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  <a:p>
            <a:pPr marL="688975" indent="-223838">
              <a:buAutoNum type="arabicPeriod"/>
            </a:pP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– </a:t>
            </a:r>
            <a:r>
              <a:rPr lang="en-US" dirty="0" err="1" smtClean="0"/>
              <a:t>pengurutan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volumenya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Pengurutan</a:t>
            </a:r>
            <a:r>
              <a:rPr lang="en-US" dirty="0" smtClean="0"/>
              <a:t> internal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boros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95600"/>
            <a:ext cx="9144000" cy="1066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 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038600"/>
            <a:ext cx="251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gelembung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Bubble sort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Pengertian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Bubble sort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exchanging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yang paling </a:t>
            </a:r>
            <a:r>
              <a:rPr lang="en-US" dirty="0" err="1" smtClean="0"/>
              <a:t>sederhana</a:t>
            </a:r>
            <a:r>
              <a:rPr lang="en-US" dirty="0" smtClean="0"/>
              <a:t>( Dari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bubble sort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(paling </a:t>
            </a:r>
            <a:r>
              <a:rPr lang="en-US" dirty="0" err="1" smtClean="0"/>
              <a:t>kanan</a:t>
            </a:r>
            <a:r>
              <a:rPr lang="en-US" dirty="0" smtClean="0"/>
              <a:t>)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depannya</a:t>
            </a:r>
            <a:r>
              <a:rPr lang="en-US" dirty="0" smtClean="0"/>
              <a:t> (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kirinya</a:t>
            </a:r>
            <a:r>
              <a:rPr lang="en-US" dirty="0" smtClean="0"/>
              <a:t>).</a:t>
            </a:r>
          </a:p>
          <a:p>
            <a:pPr lvl="0"/>
            <a:r>
              <a:rPr lang="en-US" dirty="0" smtClean="0"/>
              <a:t>Bubble sort </a:t>
            </a:r>
            <a:r>
              <a:rPr lang="en-US" dirty="0" err="1" smtClean="0"/>
              <a:t>mengurutkan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ditukar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ascending.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ditukar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descending.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bubble sort(ascending)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Procedure </a:t>
            </a:r>
            <a:r>
              <a:rPr lang="en-US" b="1" dirty="0" err="1" smtClean="0"/>
              <a:t>BubbleSortAsc</a:t>
            </a:r>
            <a:r>
              <a:rPr lang="en-US" b="1" dirty="0" smtClean="0"/>
              <a:t>(input/output L : </a:t>
            </a:r>
            <a:r>
              <a:rPr lang="en-US" b="1" dirty="0" err="1" smtClean="0"/>
              <a:t>Larik</a:t>
            </a:r>
            <a:r>
              <a:rPr lang="en-US" b="1" dirty="0" smtClean="0"/>
              <a:t>; input N : integer) </a:t>
            </a:r>
            <a:r>
              <a:rPr lang="en-US" b="1" dirty="0" err="1" smtClean="0"/>
              <a:t>Deklarasi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I : integer  {</a:t>
            </a:r>
            <a:r>
              <a:rPr lang="en-US" b="1" dirty="0" err="1" smtClean="0"/>
              <a:t>jumlah</a:t>
            </a:r>
            <a:r>
              <a:rPr lang="en-US" b="1" dirty="0" smtClean="0"/>
              <a:t> </a:t>
            </a:r>
            <a:r>
              <a:rPr lang="en-US" b="1" dirty="0" err="1" smtClean="0"/>
              <a:t>langkah</a:t>
            </a:r>
            <a:r>
              <a:rPr lang="en-US" b="1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K : integer  { </a:t>
            </a:r>
            <a:r>
              <a:rPr lang="en-US" b="1" dirty="0" err="1" smtClean="0"/>
              <a:t>pengapungan</a:t>
            </a:r>
            <a:r>
              <a:rPr lang="en-US" b="1" dirty="0" smtClean="0"/>
              <a:t> </a:t>
            </a:r>
            <a:r>
              <a:rPr lang="en-US" b="1" dirty="0" err="1" smtClean="0"/>
              <a:t>tiap</a:t>
            </a:r>
            <a:r>
              <a:rPr lang="en-US" b="1" dirty="0" smtClean="0"/>
              <a:t> </a:t>
            </a:r>
            <a:r>
              <a:rPr lang="en-US" b="1" dirty="0" err="1" smtClean="0"/>
              <a:t>langkah</a:t>
            </a:r>
            <a:r>
              <a:rPr lang="en-US" b="1" dirty="0" smtClean="0"/>
              <a:t>} Temp : integer {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penukaran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} </a:t>
            </a:r>
            <a:r>
              <a:rPr lang="en-US" b="1" dirty="0" err="1" smtClean="0"/>
              <a:t>Tukar</a:t>
            </a:r>
            <a:r>
              <a:rPr lang="en-US" b="1" dirty="0" smtClean="0"/>
              <a:t> : </a:t>
            </a:r>
            <a:r>
              <a:rPr lang="en-US" b="1" dirty="0" err="1" smtClean="0"/>
              <a:t>boolean</a:t>
            </a:r>
            <a:r>
              <a:rPr lang="en-US" b="1" dirty="0" smtClean="0"/>
              <a:t> { </a:t>
            </a:r>
            <a:r>
              <a:rPr lang="en-US" b="1" dirty="0" err="1" smtClean="0"/>
              <a:t>kontrol</a:t>
            </a:r>
            <a:r>
              <a:rPr lang="en-US" b="1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Algoritma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I := 1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Tukar</a:t>
            </a:r>
            <a:r>
              <a:rPr lang="en-US" b="1" dirty="0" smtClean="0"/>
              <a:t> a:= True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While I &lt; N – 1 AND </a:t>
            </a:r>
            <a:r>
              <a:rPr lang="en-US" b="1" dirty="0" err="1" smtClean="0"/>
              <a:t>Tukar</a:t>
            </a:r>
            <a:r>
              <a:rPr lang="en-US" b="1" dirty="0" smtClean="0"/>
              <a:t> Do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Tukar</a:t>
            </a:r>
            <a:r>
              <a:rPr lang="en-US" b="1" dirty="0" smtClean="0"/>
              <a:t> := False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For K:=N </a:t>
            </a:r>
            <a:r>
              <a:rPr lang="en-US" b="1" dirty="0" err="1" smtClean="0"/>
              <a:t>downto</a:t>
            </a:r>
            <a:r>
              <a:rPr lang="en-US" b="1" dirty="0" smtClean="0"/>
              <a:t> I+1 do</a:t>
            </a:r>
          </a:p>
          <a:p>
            <a:pPr>
              <a:buNone/>
            </a:pPr>
            <a:r>
              <a:rPr lang="en-US" b="1" dirty="0" smtClean="0"/>
              <a:t>			If L[K] &lt; L[K-1] then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		Temp = L[K] ;</a:t>
            </a:r>
          </a:p>
          <a:p>
            <a:pPr>
              <a:buNone/>
            </a:pPr>
            <a:r>
              <a:rPr lang="en-US" b="1" dirty="0" smtClean="0"/>
              <a:t>				L[K] := L[K-1];</a:t>
            </a:r>
          </a:p>
          <a:p>
            <a:pPr>
              <a:buNone/>
            </a:pPr>
            <a:r>
              <a:rPr lang="en-US" b="1" dirty="0" smtClean="0"/>
              <a:t> 				L[K-1] = Temp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EndFor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I=I+1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EndWhile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ascending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58674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Ingat</a:t>
            </a:r>
            <a:r>
              <a:rPr lang="en-US" dirty="0" smtClean="0"/>
              <a:t> ..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Bubble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 </a:t>
            </a:r>
            <a:r>
              <a:rPr lang="nl-NL" dirty="0" smtClean="0"/>
              <a:t>data dengan nilai terkecil akan diapungkan ke posisi teratas, dan sebaliknya data dengan nilai terbesar akan berada pada posisi terbawah.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asumsikan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array A yang </a:t>
            </a:r>
            <a:r>
              <a:rPr lang="en-US" dirty="0" err="1" smtClean="0"/>
              <a:t>berisi</a:t>
            </a:r>
            <a:r>
              <a:rPr lang="en-US" dirty="0" smtClean="0"/>
              <a:t> lima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data,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71800" y="2819400"/>
          <a:ext cx="2996565" cy="1066800"/>
        </p:xfrm>
        <a:graphic>
          <a:graphicData uri="http://schemas.openxmlformats.org/drawingml/2006/table">
            <a:tbl>
              <a:tblPr/>
              <a:tblGrid>
                <a:gridCol w="600075"/>
                <a:gridCol w="633730"/>
                <a:gridCol w="570230"/>
                <a:gridCol w="591820"/>
                <a:gridCol w="600710"/>
              </a:tblGrid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A[1]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A[2]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A[3]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Book Antiqua"/>
                          <a:ea typeface="Times New Roman"/>
                          <a:cs typeface="Times New Roman"/>
                        </a:rPr>
                        <a:t>A[4]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Book Antiqua"/>
                          <a:ea typeface="Times New Roman"/>
                          <a:cs typeface="Times New Roman"/>
                        </a:rPr>
                        <a:t>A[5]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191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Array A </a:t>
            </a:r>
            <a:r>
              <a:rPr lang="en-US" i="1" dirty="0" err="1" smtClean="0"/>
              <a:t>sebelum</a:t>
            </a:r>
            <a:r>
              <a:rPr lang="en-US" i="1" dirty="0" smtClean="0"/>
              <a:t> </a:t>
            </a:r>
            <a:r>
              <a:rPr lang="en-US" i="1" dirty="0" err="1" smtClean="0"/>
              <a:t>diurutkan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metode</a:t>
            </a:r>
            <a:r>
              <a:rPr lang="en-US" i="1" dirty="0" smtClean="0"/>
              <a:t> </a:t>
            </a:r>
            <a:r>
              <a:rPr lang="en-US" i="1" dirty="0" err="1" smtClean="0"/>
              <a:t>gelembung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76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array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mengapungkan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(paling </a:t>
            </a:r>
            <a:r>
              <a:rPr lang="en-US" dirty="0" err="1" smtClean="0"/>
              <a:t>kiri</a:t>
            </a:r>
            <a:r>
              <a:rPr lang="en-US" dirty="0" smtClean="0"/>
              <a:t>). </a:t>
            </a:r>
            <a:r>
              <a:rPr lang="nl-NL" dirty="0" smtClean="0"/>
              <a:t>Proses ini tentu akan dilakukan dengan menggunakan pertukaran antar elemen array. Tahapan-tahapan yang harus dilakukan adalah sebagai berikut.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</TotalTime>
  <Words>1059</Words>
  <Application>Microsoft Office PowerPoint</Application>
  <PresentationFormat>On-screen Show (4:3)</PresentationFormat>
  <Paragraphs>264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SORTING(PENGURUTAN)</vt:lpstr>
      <vt:lpstr>Pengertian Sorting </vt:lpstr>
      <vt:lpstr>Kelompok Pengurutan </vt:lpstr>
      <vt:lpstr>Bubble sort</vt:lpstr>
      <vt:lpstr>Bubble sort </vt:lpstr>
      <vt:lpstr>Ide pengurutan bubble sort </vt:lpstr>
      <vt:lpstr>Algoritma bubble sort(ascending) </vt:lpstr>
      <vt:lpstr>Proses secara ascending</vt:lpstr>
      <vt:lpstr>Slide 9</vt:lpstr>
      <vt:lpstr>Slide 10</vt:lpstr>
      <vt:lpstr>Slide 11</vt:lpstr>
      <vt:lpstr>Slide 12</vt:lpstr>
      <vt:lpstr>Slide 13</vt:lpstr>
      <vt:lpstr>Slide 14</vt:lpstr>
      <vt:lpstr>Slide 15</vt:lpstr>
      <vt:lpstr>Gravitation Sort</vt:lpstr>
      <vt:lpstr>Gravitation Sort </vt:lpstr>
      <vt:lpstr>Ide pengurutan</vt:lpstr>
      <vt:lpstr>Algoritma Gravitation Sort </vt:lpstr>
      <vt:lpstr>Proses</vt:lpstr>
      <vt:lpstr>Selection Sort</vt:lpstr>
      <vt:lpstr>Selection Sort</vt:lpstr>
      <vt:lpstr>Algoritmanya</vt:lpstr>
      <vt:lpstr>Proses</vt:lpstr>
      <vt:lpstr>Insertion Sort</vt:lpstr>
      <vt:lpstr>Insertion Sort</vt:lpstr>
      <vt:lpstr>Algoritmanya</vt:lpstr>
      <vt:lpstr>Proses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SORTING(PENGURUTAN)</dc:title>
  <dc:creator>agay</dc:creator>
  <cp:lastModifiedBy>nunu</cp:lastModifiedBy>
  <cp:revision>6</cp:revision>
  <dcterms:created xsi:type="dcterms:W3CDTF">2013-06-02T20:19:11Z</dcterms:created>
  <dcterms:modified xsi:type="dcterms:W3CDTF">2014-06-15T15:09:34Z</dcterms:modified>
</cp:coreProperties>
</file>