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3"/>
  </p:notesMasterIdLst>
  <p:sldIdLst>
    <p:sldId id="262" r:id="rId2"/>
    <p:sldId id="292" r:id="rId3"/>
    <p:sldId id="291" r:id="rId4"/>
    <p:sldId id="295" r:id="rId5"/>
    <p:sldId id="294" r:id="rId6"/>
    <p:sldId id="297" r:id="rId7"/>
    <p:sldId id="298" r:id="rId8"/>
    <p:sldId id="293" r:id="rId9"/>
    <p:sldId id="299" r:id="rId10"/>
    <p:sldId id="301" r:id="rId11"/>
    <p:sldId id="302" r:id="rId12"/>
    <p:sldId id="304" r:id="rId13"/>
    <p:sldId id="305" r:id="rId14"/>
    <p:sldId id="306" r:id="rId15"/>
    <p:sldId id="322" r:id="rId16"/>
    <p:sldId id="323" r:id="rId17"/>
    <p:sldId id="324" r:id="rId18"/>
    <p:sldId id="308" r:id="rId19"/>
    <p:sldId id="317" r:id="rId20"/>
    <p:sldId id="318" r:id="rId21"/>
    <p:sldId id="319" r:id="rId22"/>
    <p:sldId id="320" r:id="rId23"/>
    <p:sldId id="321" r:id="rId24"/>
    <p:sldId id="310" r:id="rId25"/>
    <p:sldId id="311" r:id="rId26"/>
    <p:sldId id="312" r:id="rId27"/>
    <p:sldId id="313" r:id="rId28"/>
    <p:sldId id="314" r:id="rId29"/>
    <p:sldId id="315" r:id="rId30"/>
    <p:sldId id="316" r:id="rId31"/>
    <p:sldId id="32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23" autoAdjust="0"/>
  </p:normalViewPr>
  <p:slideViewPr>
    <p:cSldViewPr>
      <p:cViewPr>
        <p:scale>
          <a:sx n="90" d="100"/>
          <a:sy n="90" d="100"/>
        </p:scale>
        <p:origin x="-594" y="-24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D6D9A-8D7D-4F7D-B011-118AF81EF946}" type="datetimeFigureOut">
              <a:rPr lang="en-US" smtClean="0"/>
              <a:t>8/23/2012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5BAAFA-8569-4F3A-B5A8-377F352D7750}" type="slidenum">
              <a:rPr lang="en-US" smtClean="0"/>
              <a:t>‹#›</a:t>
            </a:fld>
            <a:endParaRPr lang="en-US"/>
          </a:p>
        </p:txBody>
      </p:sp>
    </p:spTree>
    <p:extLst>
      <p:ext uri="{BB962C8B-B14F-4D97-AF65-F5344CB8AC3E}">
        <p14:creationId xmlns:p14="http://schemas.microsoft.com/office/powerpoint/2010/main" val="826716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a:t>
            </a:fld>
            <a:endParaRPr lang="en-US"/>
          </a:p>
        </p:txBody>
      </p:sp>
    </p:spTree>
    <p:extLst>
      <p:ext uri="{BB962C8B-B14F-4D97-AF65-F5344CB8AC3E}">
        <p14:creationId xmlns:p14="http://schemas.microsoft.com/office/powerpoint/2010/main" val="301131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10</a:t>
            </a:fld>
            <a:endParaRPr lang="en-US"/>
          </a:p>
        </p:txBody>
      </p:sp>
    </p:spTree>
    <p:extLst>
      <p:ext uri="{BB962C8B-B14F-4D97-AF65-F5344CB8AC3E}">
        <p14:creationId xmlns:p14="http://schemas.microsoft.com/office/powerpoint/2010/main" val="4047491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p>
          <a:p>
            <a:r>
              <a:rPr lang="en-US" dirty="0" smtClean="0"/>
              <a:t>The storage box prevents the Product from outside hazards. Also, the storage solution helps the product to be transported easily. </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11</a:t>
            </a:fld>
            <a:endParaRPr lang="en-US"/>
          </a:p>
        </p:txBody>
      </p:sp>
    </p:spTree>
    <p:extLst>
      <p:ext uri="{BB962C8B-B14F-4D97-AF65-F5344CB8AC3E}">
        <p14:creationId xmlns:p14="http://schemas.microsoft.com/office/powerpoint/2010/main" val="661818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12</a:t>
            </a:fld>
            <a:endParaRPr lang="en-US"/>
          </a:p>
        </p:txBody>
      </p:sp>
    </p:spTree>
    <p:extLst>
      <p:ext uri="{BB962C8B-B14F-4D97-AF65-F5344CB8AC3E}">
        <p14:creationId xmlns:p14="http://schemas.microsoft.com/office/powerpoint/2010/main" val="684936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13</a:t>
            </a:fld>
            <a:endParaRPr lang="en-US"/>
          </a:p>
        </p:txBody>
      </p:sp>
    </p:spTree>
    <p:extLst>
      <p:ext uri="{BB962C8B-B14F-4D97-AF65-F5344CB8AC3E}">
        <p14:creationId xmlns:p14="http://schemas.microsoft.com/office/powerpoint/2010/main" val="2356452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14</a:t>
            </a:fld>
            <a:endParaRPr lang="en-US"/>
          </a:p>
        </p:txBody>
      </p:sp>
    </p:spTree>
    <p:extLst>
      <p:ext uri="{BB962C8B-B14F-4D97-AF65-F5344CB8AC3E}">
        <p14:creationId xmlns:p14="http://schemas.microsoft.com/office/powerpoint/2010/main" val="555560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15</a:t>
            </a:fld>
            <a:endParaRPr lang="en-US"/>
          </a:p>
        </p:txBody>
      </p:sp>
    </p:spTree>
    <p:extLst>
      <p:ext uri="{BB962C8B-B14F-4D97-AF65-F5344CB8AC3E}">
        <p14:creationId xmlns:p14="http://schemas.microsoft.com/office/powerpoint/2010/main" val="411748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16</a:t>
            </a:fld>
            <a:endParaRPr lang="en-US"/>
          </a:p>
        </p:txBody>
      </p:sp>
    </p:spTree>
    <p:extLst>
      <p:ext uri="{BB962C8B-B14F-4D97-AF65-F5344CB8AC3E}">
        <p14:creationId xmlns:p14="http://schemas.microsoft.com/office/powerpoint/2010/main" val="4129932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17</a:t>
            </a:fld>
            <a:endParaRPr lang="en-US"/>
          </a:p>
        </p:txBody>
      </p:sp>
    </p:spTree>
    <p:extLst>
      <p:ext uri="{BB962C8B-B14F-4D97-AF65-F5344CB8AC3E}">
        <p14:creationId xmlns:p14="http://schemas.microsoft.com/office/powerpoint/2010/main" val="1708892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18</a:t>
            </a:fld>
            <a:endParaRPr lang="en-US"/>
          </a:p>
        </p:txBody>
      </p:sp>
    </p:spTree>
    <p:extLst>
      <p:ext uri="{BB962C8B-B14F-4D97-AF65-F5344CB8AC3E}">
        <p14:creationId xmlns:p14="http://schemas.microsoft.com/office/powerpoint/2010/main" val="3429756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19</a:t>
            </a:fld>
            <a:endParaRPr lang="en-US"/>
          </a:p>
        </p:txBody>
      </p:sp>
    </p:spTree>
    <p:extLst>
      <p:ext uri="{BB962C8B-B14F-4D97-AF65-F5344CB8AC3E}">
        <p14:creationId xmlns:p14="http://schemas.microsoft.com/office/powerpoint/2010/main" val="180486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a:t>
            </a:fld>
            <a:endParaRPr lang="en-US"/>
          </a:p>
        </p:txBody>
      </p:sp>
    </p:spTree>
    <p:extLst>
      <p:ext uri="{BB962C8B-B14F-4D97-AF65-F5344CB8AC3E}">
        <p14:creationId xmlns:p14="http://schemas.microsoft.com/office/powerpoint/2010/main" val="3296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20</a:t>
            </a:fld>
            <a:endParaRPr lang="en-US"/>
          </a:p>
        </p:txBody>
      </p:sp>
    </p:spTree>
    <p:extLst>
      <p:ext uri="{BB962C8B-B14F-4D97-AF65-F5344CB8AC3E}">
        <p14:creationId xmlns:p14="http://schemas.microsoft.com/office/powerpoint/2010/main" val="155127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21</a:t>
            </a:fld>
            <a:endParaRPr lang="en-US"/>
          </a:p>
        </p:txBody>
      </p:sp>
    </p:spTree>
    <p:extLst>
      <p:ext uri="{BB962C8B-B14F-4D97-AF65-F5344CB8AC3E}">
        <p14:creationId xmlns:p14="http://schemas.microsoft.com/office/powerpoint/2010/main" val="1877961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22</a:t>
            </a:fld>
            <a:endParaRPr lang="en-US"/>
          </a:p>
        </p:txBody>
      </p:sp>
    </p:spTree>
    <p:extLst>
      <p:ext uri="{BB962C8B-B14F-4D97-AF65-F5344CB8AC3E}">
        <p14:creationId xmlns:p14="http://schemas.microsoft.com/office/powerpoint/2010/main" val="592244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23</a:t>
            </a:fld>
            <a:endParaRPr lang="en-US"/>
          </a:p>
        </p:txBody>
      </p:sp>
    </p:spTree>
    <p:extLst>
      <p:ext uri="{BB962C8B-B14F-4D97-AF65-F5344CB8AC3E}">
        <p14:creationId xmlns:p14="http://schemas.microsoft.com/office/powerpoint/2010/main" val="1326882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24</a:t>
            </a:fld>
            <a:endParaRPr lang="en-US"/>
          </a:p>
        </p:txBody>
      </p:sp>
    </p:spTree>
    <p:extLst>
      <p:ext uri="{BB962C8B-B14F-4D97-AF65-F5344CB8AC3E}">
        <p14:creationId xmlns:p14="http://schemas.microsoft.com/office/powerpoint/2010/main" val="2614403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25</a:t>
            </a:fld>
            <a:endParaRPr lang="en-US"/>
          </a:p>
        </p:txBody>
      </p:sp>
    </p:spTree>
    <p:extLst>
      <p:ext uri="{BB962C8B-B14F-4D97-AF65-F5344CB8AC3E}">
        <p14:creationId xmlns:p14="http://schemas.microsoft.com/office/powerpoint/2010/main" val="702373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26</a:t>
            </a:fld>
            <a:endParaRPr lang="en-US"/>
          </a:p>
        </p:txBody>
      </p:sp>
    </p:spTree>
    <p:extLst>
      <p:ext uri="{BB962C8B-B14F-4D97-AF65-F5344CB8AC3E}">
        <p14:creationId xmlns:p14="http://schemas.microsoft.com/office/powerpoint/2010/main" val="3387570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27</a:t>
            </a:fld>
            <a:endParaRPr lang="en-US"/>
          </a:p>
        </p:txBody>
      </p:sp>
    </p:spTree>
    <p:extLst>
      <p:ext uri="{BB962C8B-B14F-4D97-AF65-F5344CB8AC3E}">
        <p14:creationId xmlns:p14="http://schemas.microsoft.com/office/powerpoint/2010/main" val="2285766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28</a:t>
            </a:fld>
            <a:endParaRPr lang="en-US"/>
          </a:p>
        </p:txBody>
      </p:sp>
    </p:spTree>
    <p:extLst>
      <p:ext uri="{BB962C8B-B14F-4D97-AF65-F5344CB8AC3E}">
        <p14:creationId xmlns:p14="http://schemas.microsoft.com/office/powerpoint/2010/main" val="1142580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29</a:t>
            </a:fld>
            <a:endParaRPr lang="en-US"/>
          </a:p>
        </p:txBody>
      </p:sp>
    </p:spTree>
    <p:extLst>
      <p:ext uri="{BB962C8B-B14F-4D97-AF65-F5344CB8AC3E}">
        <p14:creationId xmlns:p14="http://schemas.microsoft.com/office/powerpoint/2010/main" val="388763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3</a:t>
            </a:fld>
            <a:endParaRPr lang="en-US"/>
          </a:p>
        </p:txBody>
      </p:sp>
    </p:spTree>
    <p:extLst>
      <p:ext uri="{BB962C8B-B14F-4D97-AF65-F5344CB8AC3E}">
        <p14:creationId xmlns:p14="http://schemas.microsoft.com/office/powerpoint/2010/main" val="2946392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30</a:t>
            </a:fld>
            <a:endParaRPr lang="en-US"/>
          </a:p>
        </p:txBody>
      </p:sp>
    </p:spTree>
    <p:extLst>
      <p:ext uri="{BB962C8B-B14F-4D97-AF65-F5344CB8AC3E}">
        <p14:creationId xmlns:p14="http://schemas.microsoft.com/office/powerpoint/2010/main" val="162945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4</a:t>
            </a:fld>
            <a:endParaRPr lang="en-US"/>
          </a:p>
        </p:txBody>
      </p:sp>
    </p:spTree>
    <p:extLst>
      <p:ext uri="{BB962C8B-B14F-4D97-AF65-F5344CB8AC3E}">
        <p14:creationId xmlns:p14="http://schemas.microsoft.com/office/powerpoint/2010/main" val="114150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5</a:t>
            </a:fld>
            <a:endParaRPr lang="en-US"/>
          </a:p>
        </p:txBody>
      </p:sp>
    </p:spTree>
    <p:extLst>
      <p:ext uri="{BB962C8B-B14F-4D97-AF65-F5344CB8AC3E}">
        <p14:creationId xmlns:p14="http://schemas.microsoft.com/office/powerpoint/2010/main" val="607984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6</a:t>
            </a:fld>
            <a:endParaRPr lang="en-US"/>
          </a:p>
        </p:txBody>
      </p:sp>
    </p:spTree>
    <p:extLst>
      <p:ext uri="{BB962C8B-B14F-4D97-AF65-F5344CB8AC3E}">
        <p14:creationId xmlns:p14="http://schemas.microsoft.com/office/powerpoint/2010/main" val="418629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7</a:t>
            </a:fld>
            <a:endParaRPr lang="en-US"/>
          </a:p>
        </p:txBody>
      </p:sp>
    </p:spTree>
    <p:extLst>
      <p:ext uri="{BB962C8B-B14F-4D97-AF65-F5344CB8AC3E}">
        <p14:creationId xmlns:p14="http://schemas.microsoft.com/office/powerpoint/2010/main" val="403577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8</a:t>
            </a:fld>
            <a:endParaRPr lang="en-US"/>
          </a:p>
        </p:txBody>
      </p:sp>
    </p:spTree>
    <p:extLst>
      <p:ext uri="{BB962C8B-B14F-4D97-AF65-F5344CB8AC3E}">
        <p14:creationId xmlns:p14="http://schemas.microsoft.com/office/powerpoint/2010/main" val="1307676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9</a:t>
            </a:fld>
            <a:endParaRPr lang="en-US"/>
          </a:p>
        </p:txBody>
      </p:sp>
    </p:spTree>
    <p:extLst>
      <p:ext uri="{BB962C8B-B14F-4D97-AF65-F5344CB8AC3E}">
        <p14:creationId xmlns:p14="http://schemas.microsoft.com/office/powerpoint/2010/main" val="365423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l" eaLnBrk="1" latinLnBrk="0" hangingPunct="1"/>
            <a:fld id="{48D92626-37D2-4832-BF7A-BC283494A20D}" type="datetimeFigureOut">
              <a:rPr lang="en-US" smtClean="0"/>
              <a:t>8/23/2012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dirty="0">
              <a:solidFill>
                <a:schemeClr val="tx2">
                  <a:shade val="90000"/>
                </a:schemeClr>
              </a:solidFill>
            </a:endParaRP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t>8/23/2012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t>8/23/2012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t>8/23/2012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eaLnBrk="1" latinLnBrk="0" hangingPunct="1"/>
            <a:fld id="{48D92626-37D2-4832-BF7A-BC283494A20D}" type="datetimeFigureOut">
              <a:rPr lang="en-US" smtClean="0"/>
              <a:t>8/23/2012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92626-37D2-4832-BF7A-BC283494A20D}" type="datetimeFigureOut">
              <a:rPr lang="en-US" smtClean="0"/>
              <a:t>8/23/2012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92626-37D2-4832-BF7A-BC283494A20D}" type="datetimeFigureOut">
              <a:rPr lang="en-US" smtClean="0"/>
              <a:t>8/23/2012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8C592886-E571-45D5-8B56-343DC94F8FA6}" type="slidenum">
              <a:rPr kumimoji="0" lang="en-US" smtClean="0"/>
              <a:t>‹#›</a:t>
            </a:fld>
            <a:endParaRPr kumimoji="0"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D92626-37D2-4832-BF7A-BC283494A20D}" type="datetimeFigureOut">
              <a:rPr lang="en-US" smtClean="0"/>
              <a:t>8/23/2012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92626-37D2-4832-BF7A-BC283494A20D}" type="datetimeFigureOut">
              <a:rPr lang="en-US" smtClean="0"/>
              <a:t>8/23/2012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eaLnBrk="1" latinLnBrk="0" hangingPunct="1"/>
            <a:fld id="{48D92626-37D2-4832-BF7A-BC283494A20D}" type="datetimeFigureOut">
              <a:rPr lang="en-US" smtClean="0"/>
              <a:t>8/23/2012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eaLnBrk="1" latinLnBrk="0" hangingPunct="1"/>
            <a:fld id="{48D92626-37D2-4832-BF7A-BC283494A20D}" type="datetimeFigureOut">
              <a:rPr lang="en-US" smtClean="0"/>
              <a:t>8/23/2012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lgn="l" eaLnBrk="1" latinLnBrk="0" hangingPunct="1"/>
            <a:fld id="{48D92626-37D2-4832-BF7A-BC283494A20D}" type="datetimeFigureOut">
              <a:rPr lang="en-US" smtClean="0"/>
              <a:t>8/23/2012</a:t>
            </a:fld>
            <a:endParaRPr lang="en-US" sz="1300" dirty="0">
              <a:solidFill>
                <a:schemeClr val="bg2">
                  <a:tint val="60000"/>
                  <a:satMod val="155000"/>
                </a:schemeClr>
              </a:solidFill>
            </a:endParaRP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lgn="r" eaLnBrk="1" latinLnBrk="0" hangingPunct="1"/>
            <a:endParaRPr kumimoji="0" lang="en-US" sz="1300" dirty="0">
              <a:solidFill>
                <a:schemeClr val="bg2">
                  <a:tint val="60000"/>
                  <a:satMod val="155000"/>
                </a:schemeClr>
              </a:solidFill>
            </a:endParaRP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algn="r" eaLnBrk="1" latinLnBrk="0" hangingPunct="1"/>
            <a:fld id="{8C592886-E571-45D5-8B56-343DC94F8FA6}" type="slidenum">
              <a:rPr kumimoji="0" lang="en-US" smtClean="0"/>
              <a:t>‹#›</a:t>
            </a:fld>
            <a:endParaRPr kumimoji="0" lang="en-US" sz="1600" b="1" dirty="0">
              <a:solidFill>
                <a:schemeClr val="tx2">
                  <a:shade val="90000"/>
                </a:schemeClr>
              </a:solidFill>
              <a:effectLst/>
            </a:endParaRP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5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936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and Outputs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4940935"/>
              </p:ext>
            </p:extLst>
          </p:nvPr>
        </p:nvGraphicFramePr>
        <p:xfrm>
          <a:off x="1295400" y="762000"/>
          <a:ext cx="6537960" cy="1682496"/>
        </p:xfrm>
        <a:graphic>
          <a:graphicData uri="http://schemas.openxmlformats.org/drawingml/2006/table">
            <a:tbl>
              <a:tblPr firstRow="1" firstCol="1" bandRow="1">
                <a:tableStyleId>{5C22544A-7EE6-4342-B048-85BDC9FD1C3A}</a:tableStyleId>
              </a:tblPr>
              <a:tblGrid>
                <a:gridCol w="1634490"/>
                <a:gridCol w="1634490"/>
                <a:gridCol w="1634490"/>
                <a:gridCol w="1634490"/>
              </a:tblGrid>
              <a:tr h="0">
                <a:tc>
                  <a:txBody>
                    <a:bodyPr/>
                    <a:lstStyle/>
                    <a:p>
                      <a:pPr marL="0" marR="0">
                        <a:lnSpc>
                          <a:spcPct val="115000"/>
                        </a:lnSpc>
                        <a:spcBef>
                          <a:spcPts val="0"/>
                        </a:spcBef>
                        <a:spcAft>
                          <a:spcPts val="1000"/>
                        </a:spcAft>
                        <a:tabLst>
                          <a:tab pos="742950" algn="r"/>
                          <a:tab pos="1714500" algn="l"/>
                          <a:tab pos="6000750" algn="r"/>
                        </a:tabLst>
                      </a:pPr>
                      <a:r>
                        <a:rPr lang="en-US" sz="1200" dirty="0">
                          <a:effectLst/>
                        </a:rPr>
                        <a:t>ITEM</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Description</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Use</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Input or Output</a:t>
                      </a:r>
                      <a:endParaRPr lang="en-US" sz="120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dirty="0">
                          <a:effectLst/>
                        </a:rPr>
                        <a:t>ON/OFF</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Turns on and off</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Turns on and off</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INPUT</a:t>
                      </a:r>
                      <a:endParaRPr lang="en-US" sz="120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dirty="0" smtClean="0">
                          <a:effectLst/>
                        </a:rPr>
                        <a:t>Client Application</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Software Application</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View analyzed and processed data</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OUTPUT</a:t>
                      </a:r>
                      <a:endParaRPr lang="en-US" sz="120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a:effectLst/>
                        </a:rPr>
                        <a:t>Warning Light</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A bright flash able light</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Notify a bump is detected</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OUTPUT</a:t>
                      </a:r>
                      <a:endParaRPr lang="en-US" sz="1200" dirty="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a:effectLst/>
                        </a:rPr>
                        <a:t>Heart Beat</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A soft flashing light</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Notify continuous operation</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OUTPUT</a:t>
                      </a:r>
                      <a:endParaRPr lang="en-US" sz="1200" dirty="0">
                        <a:effectLst/>
                        <a:latin typeface="Times New Roman"/>
                        <a:ea typeface="Times New Roman"/>
                      </a:endParaRPr>
                    </a:p>
                  </a:txBody>
                  <a:tcPr marL="68580" marR="68580" marT="0" marB="0"/>
                </a:tc>
              </a:tr>
            </a:tbl>
          </a:graphicData>
        </a:graphic>
      </p:graphicFrame>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667000"/>
            <a:ext cx="4038600"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8231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Packaging Requirements</a:t>
            </a:r>
            <a:endParaRPr lang="en-US" dirty="0"/>
          </a:p>
        </p:txBody>
      </p:sp>
      <p:sp>
        <p:nvSpPr>
          <p:cNvPr id="3" name="Content Placeholder 2"/>
          <p:cNvSpPr>
            <a:spLocks noGrp="1"/>
          </p:cNvSpPr>
          <p:nvPr>
            <p:ph idx="1"/>
          </p:nvPr>
        </p:nvSpPr>
        <p:spPr/>
        <p:txBody>
          <a:bodyPr/>
          <a:lstStyle/>
          <a:p>
            <a:r>
              <a:rPr lang="x-none"/>
              <a:t>The Sliding Profiler </a:t>
            </a:r>
            <a:r>
              <a:rPr lang="en-US" dirty="0"/>
              <a:t>shall</a:t>
            </a:r>
            <a:r>
              <a:rPr lang="x-none"/>
              <a:t> arrive completely assembled</a:t>
            </a:r>
            <a:endParaRPr lang="en-US" b="1" dirty="0"/>
          </a:p>
          <a:p>
            <a:r>
              <a:rPr lang="en-US" dirty="0"/>
              <a:t>Software shall be customer </a:t>
            </a:r>
            <a:r>
              <a:rPr lang="en-US" dirty="0" smtClean="0"/>
              <a:t>installable</a:t>
            </a:r>
          </a:p>
          <a:p>
            <a:r>
              <a:rPr lang="en-US" dirty="0"/>
              <a:t>The product shall come with a storage solution</a:t>
            </a:r>
          </a:p>
        </p:txBody>
      </p:sp>
    </p:spTree>
    <p:extLst>
      <p:ext uri="{BB962C8B-B14F-4D97-AF65-F5344CB8AC3E}">
        <p14:creationId xmlns:p14="http://schemas.microsoft.com/office/powerpoint/2010/main" val="3274400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467600" cy="1600200"/>
          </a:xfrm>
        </p:spPr>
        <p:txBody>
          <a:bodyPr>
            <a:normAutofit fontScale="90000"/>
          </a:bodyPr>
          <a:lstStyle/>
          <a:p>
            <a:r>
              <a:rPr lang="en-US" dirty="0" smtClean="0"/>
              <a:t>Performance Requirements</a:t>
            </a:r>
            <a:endParaRPr lang="en-US" dirty="0"/>
          </a:p>
        </p:txBody>
      </p:sp>
      <p:sp>
        <p:nvSpPr>
          <p:cNvPr id="3" name="Content Placeholder 2"/>
          <p:cNvSpPr>
            <a:spLocks noGrp="1"/>
          </p:cNvSpPr>
          <p:nvPr>
            <p:ph idx="1"/>
          </p:nvPr>
        </p:nvSpPr>
        <p:spPr/>
        <p:txBody>
          <a:bodyPr/>
          <a:lstStyle/>
          <a:p>
            <a:r>
              <a:rPr lang="en-US" dirty="0"/>
              <a:t>The device shall perform in </a:t>
            </a:r>
            <a:r>
              <a:rPr lang="en-US" dirty="0" smtClean="0"/>
              <a:t>real-time</a:t>
            </a:r>
          </a:p>
          <a:p>
            <a:r>
              <a:rPr lang="en-US" dirty="0"/>
              <a:t>The device power source shall be provided </a:t>
            </a:r>
            <a:r>
              <a:rPr lang="en-US" dirty="0" smtClean="0"/>
              <a:t>externally</a:t>
            </a:r>
          </a:p>
          <a:p>
            <a:r>
              <a:rPr lang="en-US" dirty="0"/>
              <a:t>The product shall not disturb the wet </a:t>
            </a:r>
            <a:r>
              <a:rPr lang="en-US" dirty="0" smtClean="0"/>
              <a:t>concrete</a:t>
            </a:r>
          </a:p>
          <a:p>
            <a:r>
              <a:rPr lang="en-US" dirty="0"/>
              <a:t>The slider shall not accumulate </a:t>
            </a:r>
            <a:r>
              <a:rPr lang="en-US" dirty="0" smtClean="0"/>
              <a:t>cement</a:t>
            </a:r>
          </a:p>
          <a:p>
            <a:r>
              <a:rPr lang="en-US" dirty="0"/>
              <a:t>The system shall store operational </a:t>
            </a:r>
            <a:r>
              <a:rPr lang="en-US" dirty="0" smtClean="0"/>
              <a:t>data</a:t>
            </a:r>
          </a:p>
          <a:p>
            <a:r>
              <a:rPr lang="en-US" dirty="0"/>
              <a:t>The stored data shall be accessible by </a:t>
            </a:r>
            <a:r>
              <a:rPr lang="en-US" dirty="0" smtClean="0"/>
              <a:t>user</a:t>
            </a:r>
          </a:p>
          <a:p>
            <a:r>
              <a:rPr lang="en-US" dirty="0"/>
              <a:t>The product shall operate in extreme </a:t>
            </a:r>
            <a:r>
              <a:rPr lang="en-US" dirty="0" smtClean="0"/>
              <a:t>temperatures</a:t>
            </a:r>
          </a:p>
          <a:p>
            <a:r>
              <a:rPr lang="en-US" dirty="0"/>
              <a:t>The client application shall calibrate sensors</a:t>
            </a:r>
          </a:p>
        </p:txBody>
      </p:sp>
    </p:spTree>
    <p:extLst>
      <p:ext uri="{BB962C8B-B14F-4D97-AF65-F5344CB8AC3E}">
        <p14:creationId xmlns:p14="http://schemas.microsoft.com/office/powerpoint/2010/main" val="2099136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Requirements</a:t>
            </a:r>
            <a:endParaRPr lang="en-US" dirty="0"/>
          </a:p>
        </p:txBody>
      </p:sp>
      <p:sp>
        <p:nvSpPr>
          <p:cNvPr id="3" name="Content Placeholder 2"/>
          <p:cNvSpPr>
            <a:spLocks noGrp="1"/>
          </p:cNvSpPr>
          <p:nvPr>
            <p:ph idx="1"/>
          </p:nvPr>
        </p:nvSpPr>
        <p:spPr/>
        <p:txBody>
          <a:bodyPr/>
          <a:lstStyle/>
          <a:p>
            <a:r>
              <a:rPr lang="en-US" dirty="0"/>
              <a:t>The product shall have a power source </a:t>
            </a:r>
            <a:r>
              <a:rPr lang="en-US" dirty="0" smtClean="0"/>
              <a:t>interruption</a:t>
            </a:r>
          </a:p>
          <a:p>
            <a:r>
              <a:rPr lang="en-US" dirty="0"/>
              <a:t>The product shall have no sharp </a:t>
            </a:r>
            <a:r>
              <a:rPr lang="en-US" dirty="0" smtClean="0"/>
              <a:t>edges</a:t>
            </a:r>
          </a:p>
          <a:p>
            <a:r>
              <a:rPr lang="en-US" dirty="0"/>
              <a:t>The product shall have an electric shock protection</a:t>
            </a:r>
          </a:p>
        </p:txBody>
      </p:sp>
    </p:spTree>
    <p:extLst>
      <p:ext uri="{BB962C8B-B14F-4D97-AF65-F5344CB8AC3E}">
        <p14:creationId xmlns:p14="http://schemas.microsoft.com/office/powerpoint/2010/main" val="3094799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Maintenance and Support Requirements</a:t>
            </a:r>
            <a:endParaRPr lang="en-US" dirty="0"/>
          </a:p>
        </p:txBody>
      </p:sp>
      <p:sp>
        <p:nvSpPr>
          <p:cNvPr id="3" name="Content Placeholder 2"/>
          <p:cNvSpPr>
            <a:spLocks noGrp="1"/>
          </p:cNvSpPr>
          <p:nvPr>
            <p:ph idx="1"/>
          </p:nvPr>
        </p:nvSpPr>
        <p:spPr/>
        <p:txBody>
          <a:bodyPr/>
          <a:lstStyle/>
          <a:p>
            <a:r>
              <a:rPr lang="en-US" dirty="0"/>
              <a:t>The product shall be easy to </a:t>
            </a:r>
            <a:r>
              <a:rPr lang="en-US" dirty="0" smtClean="0"/>
              <a:t>clean</a:t>
            </a:r>
          </a:p>
          <a:p>
            <a:r>
              <a:rPr lang="en-US" dirty="0"/>
              <a:t>The product shall be returned to the supplier after a critical </a:t>
            </a:r>
            <a:r>
              <a:rPr lang="en-US" dirty="0" smtClean="0"/>
              <a:t>malfunction</a:t>
            </a:r>
          </a:p>
          <a:p>
            <a:r>
              <a:rPr lang="en-US" dirty="0"/>
              <a:t>The product shall come with a support manual</a:t>
            </a:r>
          </a:p>
        </p:txBody>
      </p:sp>
    </p:spTree>
    <p:extLst>
      <p:ext uri="{BB962C8B-B14F-4D97-AF65-F5344CB8AC3E}">
        <p14:creationId xmlns:p14="http://schemas.microsoft.com/office/powerpoint/2010/main" val="1907341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48200"/>
            <a:ext cx="8382000" cy="1524000"/>
          </a:xfrm>
        </p:spPr>
        <p:txBody>
          <a:bodyPr/>
          <a:lstStyle/>
          <a:p>
            <a:r>
              <a:rPr lang="en-US" dirty="0" smtClean="0"/>
              <a:t>Other Customer Requirements</a:t>
            </a:r>
            <a:endParaRPr lang="en-US" dirty="0"/>
          </a:p>
        </p:txBody>
      </p:sp>
    </p:spTree>
    <p:extLst>
      <p:ext uri="{BB962C8B-B14F-4D97-AF65-F5344CB8AC3E}">
        <p14:creationId xmlns:p14="http://schemas.microsoft.com/office/powerpoint/2010/main" val="201046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76800"/>
            <a:ext cx="7848600" cy="1295400"/>
          </a:xfrm>
        </p:spPr>
        <p:txBody>
          <a:bodyPr>
            <a:normAutofit/>
          </a:bodyPr>
          <a:lstStyle/>
          <a:p>
            <a:r>
              <a:rPr lang="en-US" dirty="0" smtClean="0"/>
              <a:t>High Priority Requirements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0582757"/>
              </p:ext>
            </p:extLst>
          </p:nvPr>
        </p:nvGraphicFramePr>
        <p:xfrm>
          <a:off x="270164" y="1447800"/>
          <a:ext cx="8416636" cy="2805549"/>
        </p:xfrm>
        <a:graphic>
          <a:graphicData uri="http://schemas.openxmlformats.org/drawingml/2006/table">
            <a:tbl>
              <a:tblPr firstRow="1" firstCol="1" bandRow="1">
                <a:tableStyleId>{5C22544A-7EE6-4342-B048-85BDC9FD1C3A}</a:tableStyleId>
              </a:tblPr>
              <a:tblGrid>
                <a:gridCol w="8416636"/>
              </a:tblGrid>
              <a:tr h="561109">
                <a:tc>
                  <a:txBody>
                    <a:bodyPr/>
                    <a:lstStyle/>
                    <a:p>
                      <a:pPr marL="285750" marR="0" indent="-285750">
                        <a:spcBef>
                          <a:spcPts val="600"/>
                        </a:spcBef>
                        <a:spcAft>
                          <a:spcPts val="0"/>
                        </a:spcAft>
                        <a:buFont typeface="Wingdings" pitchFamily="2" charset="2"/>
                        <a:buChar char="Ø"/>
                      </a:pPr>
                      <a:r>
                        <a:rPr lang="en-US" sz="1800" dirty="0">
                          <a:effectLst/>
                        </a:rPr>
                        <a:t>The Device shall be able to measure the internal temperature of the electronics housing.</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Device shall visually indicate when it is operating.</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Device shall visually indicate error conditions.</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Device shall use an embedded </a:t>
                      </a:r>
                      <a:r>
                        <a:rPr lang="en-US" sz="1800" dirty="0" smtClean="0">
                          <a:effectLst/>
                        </a:rPr>
                        <a:t>PIC microcontroller w/</a:t>
                      </a:r>
                      <a:r>
                        <a:rPr lang="en-US" sz="1800" baseline="0" dirty="0" smtClean="0">
                          <a:effectLst/>
                        </a:rPr>
                        <a:t> networking</a:t>
                      </a:r>
                      <a:r>
                        <a:rPr lang="en-US" sz="1800" dirty="0" smtClean="0">
                          <a:effectLst/>
                        </a:rPr>
                        <a:t>.</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Configuration processes shall be obscured from the end-user.</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The Device must turn on/off easily.</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The Device shall store operational data.</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The Product shall have a user-friendly client application.</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client application must run on a PC.</a:t>
                      </a:r>
                      <a:endParaRPr lang="en-US" sz="1800" dirty="0">
                        <a:effectLst/>
                        <a:latin typeface="Times New Roman"/>
                        <a:ea typeface="Times New Roman"/>
                      </a:endParaRPr>
                    </a:p>
                  </a:txBody>
                  <a:tcPr marL="126250" marR="126250" marT="0" marB="0"/>
                </a:tc>
              </a:tr>
            </a:tbl>
          </a:graphicData>
        </a:graphic>
      </p:graphicFrame>
    </p:spTree>
    <p:extLst>
      <p:ext uri="{BB962C8B-B14F-4D97-AF65-F5344CB8AC3E}">
        <p14:creationId xmlns:p14="http://schemas.microsoft.com/office/powerpoint/2010/main" val="1354307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Medium/Low Priority Requirements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2856413"/>
              </p:ext>
            </p:extLst>
          </p:nvPr>
        </p:nvGraphicFramePr>
        <p:xfrm>
          <a:off x="838200" y="1066800"/>
          <a:ext cx="6248400" cy="2606040"/>
        </p:xfrm>
        <a:graphic>
          <a:graphicData uri="http://schemas.openxmlformats.org/drawingml/2006/table">
            <a:tbl>
              <a:tblPr firstRow="1" firstCol="1" bandRow="1">
                <a:tableStyleId>{5C22544A-7EE6-4342-B048-85BDC9FD1C3A}</a:tableStyleId>
              </a:tblPr>
              <a:tblGrid>
                <a:gridCol w="6248400"/>
              </a:tblGrid>
              <a:tr h="411480">
                <a:tc>
                  <a:txBody>
                    <a:bodyPr/>
                    <a:lstStyle/>
                    <a:p>
                      <a:pPr marL="285750" marR="0" indent="-285750">
                        <a:spcBef>
                          <a:spcPts val="600"/>
                        </a:spcBef>
                        <a:spcAft>
                          <a:spcPts val="0"/>
                        </a:spcAft>
                        <a:buFont typeface="Wingdings" pitchFamily="2" charset="2"/>
                        <a:buChar char="Ø"/>
                      </a:pPr>
                      <a:r>
                        <a:rPr lang="en-US" sz="1800" dirty="0">
                          <a:effectLst/>
                        </a:rPr>
                        <a:t>The Product shall come with a storage solution.</a:t>
                      </a:r>
                      <a:endParaRPr lang="en-US" sz="1800" dirty="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a:effectLst/>
                        </a:rPr>
                        <a:t>The Electronics shall be detachable from the Platform.</a:t>
                      </a:r>
                      <a:endParaRPr lang="en-US" sz="180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a:effectLst/>
                        </a:rPr>
                        <a:t>The Device shall transfer operational data to the client application in real-time.</a:t>
                      </a:r>
                      <a:endParaRPr lang="en-US" sz="180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a:effectLst/>
                        </a:rPr>
                        <a:t>The client application shall display operational data.</a:t>
                      </a:r>
                      <a:endParaRPr lang="en-US" sz="180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dirty="0">
                          <a:effectLst/>
                        </a:rPr>
                        <a:t>The client application shall read stored data</a:t>
                      </a:r>
                      <a:r>
                        <a:rPr lang="en-US" sz="1800" dirty="0" smtClean="0">
                          <a:effectLst/>
                        </a:rPr>
                        <a:t>.</a:t>
                      </a:r>
                      <a:endParaRPr lang="en-US" sz="1800" dirty="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b="1" kern="1200" dirty="0" smtClean="0">
                          <a:solidFill>
                            <a:schemeClr val="lt1"/>
                          </a:solidFill>
                          <a:effectLst/>
                          <a:latin typeface="+mn-lt"/>
                          <a:ea typeface="+mn-ea"/>
                          <a:cs typeface="+mn-cs"/>
                        </a:rPr>
                        <a:t>The product shall have GPS to track the bump location.</a:t>
                      </a:r>
                      <a:endParaRPr lang="en-US" sz="18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00149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p:txBody>
          <a:bodyPr>
            <a:normAutofit/>
          </a:bodyPr>
          <a:lstStyle/>
          <a:p>
            <a:r>
              <a:rPr lang="en-US" dirty="0"/>
              <a:t>Before the Sliding Profiler can be fully accepted, each feature and function required by the sponsor must be demonstrated and or inspected. </a:t>
            </a:r>
            <a:endParaRPr lang="en-US" dirty="0" smtClean="0"/>
          </a:p>
          <a:p>
            <a:endParaRPr lang="en-US" dirty="0"/>
          </a:p>
          <a:p>
            <a:r>
              <a:rPr lang="en-US" dirty="0" smtClean="0"/>
              <a:t>Example: Verify </a:t>
            </a:r>
            <a:r>
              <a:rPr lang="en-US" dirty="0"/>
              <a:t>the device visually signals when a bump is detected by </a:t>
            </a:r>
            <a:r>
              <a:rPr lang="en-US" dirty="0" smtClean="0"/>
              <a:t>light</a:t>
            </a:r>
          </a:p>
          <a:p>
            <a:pPr lvl="1"/>
            <a:r>
              <a:rPr lang="en-US" dirty="0"/>
              <a:t>Verification Procedure:  The sponsor will verify the device signals by light when a bump is detected through a live demonstration under a controlled environment to produce a specific result</a:t>
            </a:r>
            <a:r>
              <a:rPr lang="en-US" dirty="0" smtClean="0"/>
              <a:t>.</a:t>
            </a:r>
          </a:p>
        </p:txBody>
      </p:sp>
    </p:spTree>
    <p:extLst>
      <p:ext uri="{BB962C8B-B14F-4D97-AF65-F5344CB8AC3E}">
        <p14:creationId xmlns:p14="http://schemas.microsoft.com/office/powerpoint/2010/main" val="3231995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48200"/>
            <a:ext cx="7543800" cy="1524000"/>
          </a:xfrm>
        </p:spPr>
        <p:txBody>
          <a:bodyPr/>
          <a:lstStyle/>
          <a:p>
            <a:r>
              <a:rPr lang="en-US" dirty="0" smtClean="0"/>
              <a:t>Use Cases</a:t>
            </a:r>
            <a:endParaRPr lang="en-US" dirty="0"/>
          </a:p>
        </p:txBody>
      </p:sp>
    </p:spTree>
    <p:extLst>
      <p:ext uri="{BB962C8B-B14F-4D97-AF65-F5344CB8AC3E}">
        <p14:creationId xmlns:p14="http://schemas.microsoft.com/office/powerpoint/2010/main" val="225341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724400"/>
            <a:ext cx="7543800" cy="1524000"/>
          </a:xfrm>
        </p:spPr>
        <p:txBody>
          <a:bodyPr/>
          <a:lstStyle/>
          <a:p>
            <a:r>
              <a:rPr lang="en-US" sz="7200" dirty="0" smtClean="0"/>
              <a:t>Product Concept</a:t>
            </a:r>
            <a:endParaRPr lang="en-US" sz="7200" dirty="0"/>
          </a:p>
        </p:txBody>
      </p:sp>
    </p:spTree>
    <p:extLst>
      <p:ext uri="{BB962C8B-B14F-4D97-AF65-F5344CB8AC3E}">
        <p14:creationId xmlns:p14="http://schemas.microsoft.com/office/powerpoint/2010/main" val="2802254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6400" y="1143000"/>
            <a:ext cx="5605742" cy="4445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888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Calibrating Sensors</a:t>
            </a:r>
            <a:endParaRPr lang="en-US"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545954"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657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Product</a:t>
            </a:r>
            <a:endParaRPr lang="en-US"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38200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178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Retrieval</a:t>
            </a:r>
            <a:endParaRPr lang="en-US"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75888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984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724400"/>
            <a:ext cx="7543800" cy="1524000"/>
          </a:xfrm>
        </p:spPr>
        <p:txBody>
          <a:bodyPr/>
          <a:lstStyle/>
          <a:p>
            <a:r>
              <a:rPr lang="en-US" dirty="0" smtClean="0"/>
              <a:t>Feasibility Assessment</a:t>
            </a:r>
            <a:endParaRPr lang="en-US" dirty="0"/>
          </a:p>
        </p:txBody>
      </p:sp>
    </p:spTree>
    <p:extLst>
      <p:ext uri="{BB962C8B-B14F-4D97-AF65-F5344CB8AC3E}">
        <p14:creationId xmlns:p14="http://schemas.microsoft.com/office/powerpoint/2010/main" val="429478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Analysis</a:t>
            </a:r>
            <a:endParaRPr lang="en-US" dirty="0"/>
          </a:p>
        </p:txBody>
      </p:sp>
      <p:sp>
        <p:nvSpPr>
          <p:cNvPr id="3" name="Content Placeholder 2"/>
          <p:cNvSpPr>
            <a:spLocks noGrp="1"/>
          </p:cNvSpPr>
          <p:nvPr>
            <p:ph idx="1"/>
          </p:nvPr>
        </p:nvSpPr>
        <p:spPr/>
        <p:txBody>
          <a:bodyPr/>
          <a:lstStyle/>
          <a:p>
            <a:r>
              <a:rPr lang="en-US" dirty="0" smtClean="0"/>
              <a:t>Scope Analysis: The </a:t>
            </a:r>
            <a:r>
              <a:rPr lang="en-US" dirty="0"/>
              <a:t>scope of work for all critical requirements is reasonable, and prototyping of these by the deadline date appears feasible. </a:t>
            </a:r>
            <a:endParaRPr lang="en-US" dirty="0" smtClean="0"/>
          </a:p>
        </p:txBody>
      </p:sp>
    </p:spTree>
    <p:extLst>
      <p:ext uri="{BB962C8B-B14F-4D97-AF65-F5344CB8AC3E}">
        <p14:creationId xmlns:p14="http://schemas.microsoft.com/office/powerpoint/2010/main" val="1909883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lstStyle/>
          <a:p>
            <a:r>
              <a:rPr lang="en-US" dirty="0" smtClean="0"/>
              <a:t>Looked </a:t>
            </a:r>
            <a:r>
              <a:rPr lang="en-US" dirty="0"/>
              <a:t>at two previous projects on Sliding Profilers. Our sponsor, Dr. Walker, pointed out their </a:t>
            </a:r>
            <a:r>
              <a:rPr lang="en-US" dirty="0" smtClean="0"/>
              <a:t>mistakes.</a:t>
            </a:r>
          </a:p>
          <a:p>
            <a:r>
              <a:rPr lang="en-US" dirty="0" smtClean="0"/>
              <a:t>Bump detection algorithm</a:t>
            </a:r>
          </a:p>
          <a:p>
            <a:r>
              <a:rPr lang="en-US" dirty="0" smtClean="0"/>
              <a:t>Weight to surface area ratio</a:t>
            </a:r>
          </a:p>
          <a:p>
            <a:r>
              <a:rPr lang="en-US" dirty="0" smtClean="0"/>
              <a:t>Data acquisition and SP program procedure</a:t>
            </a:r>
          </a:p>
          <a:p>
            <a:r>
              <a:rPr lang="en-US" dirty="0" smtClean="0"/>
              <a:t>SP data server and client module</a:t>
            </a:r>
            <a:endParaRPr lang="en-US" dirty="0"/>
          </a:p>
        </p:txBody>
      </p:sp>
    </p:spTree>
    <p:extLst>
      <p:ext uri="{BB962C8B-B14F-4D97-AF65-F5344CB8AC3E}">
        <p14:creationId xmlns:p14="http://schemas.microsoft.com/office/powerpoint/2010/main" val="993485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US" dirty="0"/>
          </a:p>
        </p:txBody>
      </p:sp>
      <p:sp>
        <p:nvSpPr>
          <p:cNvPr id="3" name="Content Placeholder 2"/>
          <p:cNvSpPr>
            <a:spLocks noGrp="1"/>
          </p:cNvSpPr>
          <p:nvPr>
            <p:ph idx="1"/>
          </p:nvPr>
        </p:nvSpPr>
        <p:spPr/>
        <p:txBody>
          <a:bodyPr/>
          <a:lstStyle/>
          <a:p>
            <a:r>
              <a:rPr lang="en-US" dirty="0"/>
              <a:t>C</a:t>
            </a:r>
            <a:r>
              <a:rPr lang="en-US" dirty="0" smtClean="0"/>
              <a:t>lient application</a:t>
            </a:r>
          </a:p>
          <a:p>
            <a:r>
              <a:rPr lang="en-US" dirty="0" smtClean="0"/>
              <a:t>Hardware design</a:t>
            </a:r>
          </a:p>
          <a:p>
            <a:r>
              <a:rPr lang="en-US" dirty="0" smtClean="0"/>
              <a:t>Mechanical </a:t>
            </a:r>
            <a:r>
              <a:rPr lang="en-US" dirty="0"/>
              <a:t>design of the </a:t>
            </a:r>
            <a:r>
              <a:rPr lang="en-US" dirty="0" smtClean="0"/>
              <a:t>platform</a:t>
            </a:r>
          </a:p>
          <a:p>
            <a:r>
              <a:rPr lang="en-US" dirty="0" smtClean="0"/>
              <a:t>Server-Client communications</a:t>
            </a:r>
          </a:p>
          <a:p>
            <a:r>
              <a:rPr lang="en-US" dirty="0" smtClean="0"/>
              <a:t>Algorithms</a:t>
            </a:r>
            <a:endParaRPr lang="en-US" dirty="0"/>
          </a:p>
          <a:p>
            <a:endParaRPr lang="en-US" dirty="0"/>
          </a:p>
        </p:txBody>
      </p:sp>
    </p:spTree>
    <p:extLst>
      <p:ext uri="{BB962C8B-B14F-4D97-AF65-F5344CB8AC3E}">
        <p14:creationId xmlns:p14="http://schemas.microsoft.com/office/powerpoint/2010/main" val="227167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3025746"/>
              </p:ext>
            </p:extLst>
          </p:nvPr>
        </p:nvGraphicFramePr>
        <p:xfrm>
          <a:off x="762000" y="685800"/>
          <a:ext cx="7620000" cy="4370295"/>
        </p:xfrm>
        <a:graphic>
          <a:graphicData uri="http://schemas.openxmlformats.org/drawingml/2006/table">
            <a:tbl>
              <a:tblPr firstRow="1" bandRow="1">
                <a:tableStyleId>{5C22544A-7EE6-4342-B048-85BDC9FD1C3A}</a:tableStyleId>
              </a:tblPr>
              <a:tblGrid>
                <a:gridCol w="2540000"/>
                <a:gridCol w="2540000"/>
                <a:gridCol w="2540000"/>
              </a:tblGrid>
              <a:tr h="291353">
                <a:tc>
                  <a:txBody>
                    <a:bodyPr/>
                    <a:lstStyle/>
                    <a:p>
                      <a:r>
                        <a:rPr lang="en-US" sz="1200" dirty="0" smtClean="0"/>
                        <a:t>Components</a:t>
                      </a:r>
                      <a:endParaRPr lang="en-US" sz="1200" dirty="0"/>
                    </a:p>
                  </a:txBody>
                  <a:tcPr/>
                </a:tc>
                <a:tc>
                  <a:txBody>
                    <a:bodyPr/>
                    <a:lstStyle/>
                    <a:p>
                      <a:r>
                        <a:rPr lang="en-US" sz="1200" dirty="0" smtClean="0"/>
                        <a:t>Low</a:t>
                      </a:r>
                      <a:r>
                        <a:rPr lang="en-US" sz="1200" baseline="0" dirty="0" smtClean="0"/>
                        <a:t> Price ($)</a:t>
                      </a:r>
                      <a:endParaRPr lang="en-US" sz="1200" dirty="0"/>
                    </a:p>
                  </a:txBody>
                  <a:tcPr/>
                </a:tc>
                <a:tc>
                  <a:txBody>
                    <a:bodyPr/>
                    <a:lstStyle/>
                    <a:p>
                      <a:r>
                        <a:rPr lang="en-US" sz="1200" dirty="0" smtClean="0"/>
                        <a:t>High Price ($)</a:t>
                      </a:r>
                      <a:endParaRPr lang="en-US" sz="1200" dirty="0"/>
                    </a:p>
                  </a:txBody>
                  <a:tcPr/>
                </a:tc>
              </a:tr>
              <a:tr h="291353">
                <a:tc>
                  <a:txBody>
                    <a:bodyPr/>
                    <a:lstStyle/>
                    <a:p>
                      <a:r>
                        <a:rPr lang="en-US" sz="1200" dirty="0" smtClean="0"/>
                        <a:t>Inclinometer</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900</a:t>
                      </a:r>
                      <a:endParaRPr lang="en-US" sz="1200" dirty="0"/>
                    </a:p>
                  </a:txBody>
                  <a:tcPr/>
                </a:tc>
              </a:tr>
              <a:tr h="291353">
                <a:tc>
                  <a:txBody>
                    <a:bodyPr/>
                    <a:lstStyle/>
                    <a:p>
                      <a:r>
                        <a:rPr lang="en-US" sz="1200" dirty="0" smtClean="0"/>
                        <a:t>Temperature Sensors</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a:t>
                      </a:r>
                      <a:endParaRPr lang="en-US" sz="1200" dirty="0"/>
                    </a:p>
                  </a:txBody>
                  <a:tcPr/>
                </a:tc>
              </a:tr>
              <a:tr h="291353">
                <a:tc>
                  <a:txBody>
                    <a:bodyPr/>
                    <a:lstStyle/>
                    <a:p>
                      <a:r>
                        <a:rPr lang="en-US" sz="1200" dirty="0" smtClean="0"/>
                        <a:t>Encoder</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a:t>
                      </a:r>
                      <a:endParaRPr lang="en-US" sz="1200" dirty="0"/>
                    </a:p>
                  </a:txBody>
                  <a:tcPr/>
                </a:tc>
              </a:tr>
              <a:tr h="291353">
                <a:tc>
                  <a:txBody>
                    <a:bodyPr/>
                    <a:lstStyle/>
                    <a:p>
                      <a:r>
                        <a:rPr lang="en-US" sz="1200" dirty="0" smtClean="0"/>
                        <a:t>Microcontroller Unit</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a:t>
                      </a:r>
                      <a:endParaRPr lang="en-US" sz="1200" dirty="0"/>
                    </a:p>
                  </a:txBody>
                  <a:tcPr/>
                </a:tc>
              </a:tr>
              <a:tr h="291353">
                <a:tc>
                  <a:txBody>
                    <a:bodyPr/>
                    <a:lstStyle/>
                    <a:p>
                      <a:r>
                        <a:rPr lang="en-US" sz="1200" dirty="0" smtClean="0"/>
                        <a:t>A/D Convertor</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250</a:t>
                      </a:r>
                      <a:endParaRPr lang="en-US" sz="1200" dirty="0"/>
                    </a:p>
                  </a:txBody>
                  <a:tcPr/>
                </a:tc>
              </a:tr>
              <a:tr h="291353">
                <a:tc>
                  <a:txBody>
                    <a:bodyPr/>
                    <a:lstStyle/>
                    <a:p>
                      <a:r>
                        <a:rPr lang="en-US" sz="1200" dirty="0" smtClean="0"/>
                        <a:t>GPS</a:t>
                      </a:r>
                      <a:endParaRPr lang="en-US" sz="1200" dirty="0"/>
                    </a:p>
                  </a:txBody>
                  <a:tcPr/>
                </a:tc>
                <a:tc>
                  <a:txBody>
                    <a:bodyPr/>
                    <a:lstStyle/>
                    <a:p>
                      <a:pPr algn="ctr"/>
                      <a:r>
                        <a:rPr lang="en-US" sz="1200" dirty="0" smtClean="0"/>
                        <a:t>40</a:t>
                      </a:r>
                      <a:endParaRPr lang="en-US" sz="1200" dirty="0"/>
                    </a:p>
                  </a:txBody>
                  <a:tcPr/>
                </a:tc>
                <a:tc>
                  <a:txBody>
                    <a:bodyPr/>
                    <a:lstStyle/>
                    <a:p>
                      <a:pPr algn="ctr"/>
                      <a:r>
                        <a:rPr lang="en-US" sz="1200" dirty="0" smtClean="0"/>
                        <a:t>100</a:t>
                      </a:r>
                      <a:endParaRPr lang="en-US" sz="1200" dirty="0"/>
                    </a:p>
                  </a:txBody>
                  <a:tcPr/>
                </a:tc>
              </a:tr>
              <a:tr h="291353">
                <a:tc>
                  <a:txBody>
                    <a:bodyPr/>
                    <a:lstStyle/>
                    <a:p>
                      <a:r>
                        <a:rPr lang="en-US" sz="1200" dirty="0" smtClean="0"/>
                        <a:t>PCB</a:t>
                      </a:r>
                      <a:r>
                        <a:rPr lang="en-US" sz="1200" baseline="0" dirty="0" smtClean="0"/>
                        <a:t> + RS232 Interface</a:t>
                      </a:r>
                      <a:endParaRPr lang="en-US" sz="1200" dirty="0"/>
                    </a:p>
                  </a:txBody>
                  <a:tcPr/>
                </a:tc>
                <a:tc>
                  <a:txBody>
                    <a:bodyPr/>
                    <a:lstStyle/>
                    <a:p>
                      <a:pPr algn="ctr"/>
                      <a:r>
                        <a:rPr lang="en-US" sz="1200" dirty="0" smtClean="0"/>
                        <a:t>15</a:t>
                      </a:r>
                      <a:endParaRPr lang="en-US" sz="1200" dirty="0"/>
                    </a:p>
                  </a:txBody>
                  <a:tcPr/>
                </a:tc>
                <a:tc>
                  <a:txBody>
                    <a:bodyPr/>
                    <a:lstStyle/>
                    <a:p>
                      <a:pPr algn="ctr"/>
                      <a:r>
                        <a:rPr lang="en-US" sz="1200" dirty="0" smtClean="0"/>
                        <a:t>35</a:t>
                      </a:r>
                      <a:endParaRPr lang="en-US" sz="1200" dirty="0"/>
                    </a:p>
                  </a:txBody>
                  <a:tcPr/>
                </a:tc>
              </a:tr>
              <a:tr h="291353">
                <a:tc>
                  <a:txBody>
                    <a:bodyPr/>
                    <a:lstStyle/>
                    <a:p>
                      <a:r>
                        <a:rPr lang="en-US" sz="1200" dirty="0" smtClean="0"/>
                        <a:t>Network chip</a:t>
                      </a:r>
                      <a:endParaRPr lang="en-US" sz="1200" dirty="0"/>
                    </a:p>
                  </a:txBody>
                  <a:tcPr/>
                </a:tc>
                <a:tc>
                  <a:txBody>
                    <a:bodyPr/>
                    <a:lstStyle/>
                    <a:p>
                      <a:pPr algn="ctr"/>
                      <a:r>
                        <a:rPr lang="en-US" sz="1200" dirty="0" smtClean="0"/>
                        <a:t>10</a:t>
                      </a:r>
                      <a:endParaRPr lang="en-US" sz="1200" dirty="0"/>
                    </a:p>
                  </a:txBody>
                  <a:tcPr/>
                </a:tc>
                <a:tc>
                  <a:txBody>
                    <a:bodyPr/>
                    <a:lstStyle/>
                    <a:p>
                      <a:pPr algn="ctr"/>
                      <a:r>
                        <a:rPr lang="en-US" sz="1200" dirty="0" smtClean="0"/>
                        <a:t>45</a:t>
                      </a:r>
                      <a:endParaRPr lang="en-US" sz="1200" dirty="0"/>
                    </a:p>
                  </a:txBody>
                  <a:tcPr/>
                </a:tc>
              </a:tr>
              <a:tr h="291353">
                <a:tc>
                  <a:txBody>
                    <a:bodyPr/>
                    <a:lstStyle/>
                    <a:p>
                      <a:r>
                        <a:rPr lang="en-US" sz="1200" dirty="0" smtClean="0"/>
                        <a:t>SD Card</a:t>
                      </a:r>
                      <a:endParaRPr lang="en-US" sz="1200" dirty="0"/>
                    </a:p>
                  </a:txBody>
                  <a:tcPr/>
                </a:tc>
                <a:tc>
                  <a:txBody>
                    <a:bodyPr/>
                    <a:lstStyle/>
                    <a:p>
                      <a:pPr algn="ctr"/>
                      <a:r>
                        <a:rPr lang="en-US" sz="1200" dirty="0" smtClean="0"/>
                        <a:t>3</a:t>
                      </a:r>
                      <a:endParaRPr lang="en-US" sz="1200" dirty="0"/>
                    </a:p>
                  </a:txBody>
                  <a:tcPr/>
                </a:tc>
                <a:tc>
                  <a:txBody>
                    <a:bodyPr/>
                    <a:lstStyle/>
                    <a:p>
                      <a:pPr algn="ctr"/>
                      <a:r>
                        <a:rPr lang="en-US" sz="1200" dirty="0" smtClean="0"/>
                        <a:t>20</a:t>
                      </a:r>
                      <a:endParaRPr lang="en-US" sz="1200" dirty="0"/>
                    </a:p>
                  </a:txBody>
                  <a:tcPr/>
                </a:tc>
              </a:tr>
              <a:tr h="291353">
                <a:tc>
                  <a:txBody>
                    <a:bodyPr/>
                    <a:lstStyle/>
                    <a:p>
                      <a:r>
                        <a:rPr lang="en-US" sz="1200" dirty="0" smtClean="0"/>
                        <a:t>Enclosure</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50</a:t>
                      </a:r>
                      <a:endParaRPr lang="en-US" sz="1200" dirty="0"/>
                    </a:p>
                  </a:txBody>
                  <a:tcPr/>
                </a:tc>
              </a:tr>
              <a:tr h="291353">
                <a:tc>
                  <a:txBody>
                    <a:bodyPr/>
                    <a:lstStyle/>
                    <a:p>
                      <a:r>
                        <a:rPr lang="en-US" sz="1200" dirty="0" smtClean="0"/>
                        <a:t>Platform</a:t>
                      </a:r>
                      <a:endParaRPr lang="en-US" sz="1200" dirty="0"/>
                    </a:p>
                  </a:txBody>
                  <a:tcPr/>
                </a:tc>
                <a:tc>
                  <a:txBody>
                    <a:bodyPr/>
                    <a:lstStyle/>
                    <a:p>
                      <a:pPr algn="ctr"/>
                      <a:r>
                        <a:rPr lang="en-US" sz="1200" dirty="0" smtClean="0"/>
                        <a:t>40</a:t>
                      </a:r>
                      <a:endParaRPr lang="en-US" sz="1200" dirty="0"/>
                    </a:p>
                  </a:txBody>
                  <a:tcPr/>
                </a:tc>
                <a:tc>
                  <a:txBody>
                    <a:bodyPr/>
                    <a:lstStyle/>
                    <a:p>
                      <a:pPr algn="ctr"/>
                      <a:r>
                        <a:rPr lang="en-US" sz="1200" dirty="0" smtClean="0"/>
                        <a:t>150</a:t>
                      </a:r>
                      <a:endParaRPr lang="en-US" sz="1200" dirty="0"/>
                    </a:p>
                  </a:txBody>
                  <a:tcPr/>
                </a:tc>
              </a:tr>
              <a:tr h="291353">
                <a:tc>
                  <a:txBody>
                    <a:bodyPr/>
                    <a:lstStyle/>
                    <a:p>
                      <a:r>
                        <a:rPr lang="en-US" sz="1200" dirty="0" smtClean="0"/>
                        <a:t>Distance Wheel</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20</a:t>
                      </a:r>
                      <a:endParaRPr lang="en-US" sz="1200" dirty="0"/>
                    </a:p>
                  </a:txBody>
                  <a:tcPr/>
                </a:tc>
              </a:tr>
              <a:tr h="291353">
                <a:tc>
                  <a:txBody>
                    <a:bodyPr/>
                    <a:lstStyle/>
                    <a:p>
                      <a:r>
                        <a:rPr lang="en-US" sz="1200" dirty="0" smtClean="0"/>
                        <a:t>PC Client</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250</a:t>
                      </a:r>
                      <a:endParaRPr lang="en-US" sz="1200" dirty="0"/>
                    </a:p>
                  </a:txBody>
                  <a:tcPr/>
                </a:tc>
              </a:tr>
              <a:tr h="291353">
                <a:tc>
                  <a:txBody>
                    <a:bodyPr/>
                    <a:lstStyle/>
                    <a:p>
                      <a:r>
                        <a:rPr lang="en-US" sz="1200" dirty="0" smtClean="0"/>
                        <a:t>Total</a:t>
                      </a:r>
                      <a:endParaRPr lang="en-US" sz="1200" dirty="0"/>
                    </a:p>
                  </a:txBody>
                  <a:tcPr/>
                </a:tc>
                <a:tc>
                  <a:txBody>
                    <a:bodyPr/>
                    <a:lstStyle/>
                    <a:p>
                      <a:pPr algn="ctr"/>
                      <a:r>
                        <a:rPr lang="en-US" sz="1200" dirty="0" smtClean="0"/>
                        <a:t>108</a:t>
                      </a:r>
                      <a:endParaRPr lang="en-US" sz="1200" dirty="0"/>
                    </a:p>
                  </a:txBody>
                  <a:tcPr/>
                </a:tc>
                <a:tc>
                  <a:txBody>
                    <a:bodyPr/>
                    <a:lstStyle/>
                    <a:p>
                      <a:pPr algn="ctr"/>
                      <a:r>
                        <a:rPr lang="en-US" sz="1200" dirty="0" smtClean="0"/>
                        <a:t>1515</a:t>
                      </a:r>
                      <a:endParaRPr lang="en-US" sz="1200" dirty="0"/>
                    </a:p>
                  </a:txBody>
                  <a:tcPr/>
                </a:tc>
              </a:tr>
            </a:tbl>
          </a:graphicData>
        </a:graphic>
      </p:graphicFrame>
      <p:sp>
        <p:nvSpPr>
          <p:cNvPr id="5" name="TextBox 4"/>
          <p:cNvSpPr txBox="1"/>
          <p:nvPr/>
        </p:nvSpPr>
        <p:spPr>
          <a:xfrm>
            <a:off x="762000" y="6292334"/>
            <a:ext cx="7467600" cy="369332"/>
          </a:xfrm>
          <a:prstGeom prst="rect">
            <a:avLst/>
          </a:prstGeom>
          <a:noFill/>
        </p:spPr>
        <p:txBody>
          <a:bodyPr wrap="square" rtlCol="0">
            <a:spAutoFit/>
          </a:bodyPr>
          <a:lstStyle/>
          <a:p>
            <a:r>
              <a:rPr lang="en-US" dirty="0" smtClean="0">
                <a:solidFill>
                  <a:srgbClr val="FF0000"/>
                </a:solidFill>
              </a:rPr>
              <a:t>* These costs include the option of re-using parts from previous project</a:t>
            </a:r>
            <a:endParaRPr lang="en-US" dirty="0">
              <a:solidFill>
                <a:srgbClr val="FF0000"/>
              </a:solidFill>
            </a:endParaRPr>
          </a:p>
        </p:txBody>
      </p:sp>
    </p:spTree>
    <p:extLst>
      <p:ext uri="{BB962C8B-B14F-4D97-AF65-F5344CB8AC3E}">
        <p14:creationId xmlns:p14="http://schemas.microsoft.com/office/powerpoint/2010/main" val="1852013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Analysis</a:t>
            </a:r>
            <a:endParaRPr lang="en-US" dirty="0"/>
          </a:p>
        </p:txBody>
      </p:sp>
      <p:sp>
        <p:nvSpPr>
          <p:cNvPr id="3" name="Content Placeholder 2"/>
          <p:cNvSpPr>
            <a:spLocks noGrp="1"/>
          </p:cNvSpPr>
          <p:nvPr>
            <p:ph idx="1"/>
          </p:nvPr>
        </p:nvSpPr>
        <p:spPr/>
        <p:txBody>
          <a:bodyPr/>
          <a:lstStyle/>
          <a:p>
            <a:r>
              <a:rPr lang="en-US" dirty="0" smtClean="0"/>
              <a:t>Team Structure</a:t>
            </a:r>
          </a:p>
          <a:p>
            <a:pPr lvl="1"/>
            <a:r>
              <a:rPr lang="en-US" dirty="0" smtClean="0"/>
              <a:t>Two </a:t>
            </a:r>
            <a:r>
              <a:rPr lang="en-US" dirty="0" err="1" smtClean="0"/>
              <a:t>CpE</a:t>
            </a:r>
            <a:r>
              <a:rPr lang="en-US" dirty="0" smtClean="0"/>
              <a:t> and two CS students</a:t>
            </a:r>
            <a:endParaRPr lang="en-US" dirty="0"/>
          </a:p>
          <a:p>
            <a:r>
              <a:rPr lang="en-US" dirty="0" smtClean="0"/>
              <a:t>Resource Allocation</a:t>
            </a:r>
          </a:p>
          <a:p>
            <a:pPr lvl="1"/>
            <a:r>
              <a:rPr lang="en-US" dirty="0" smtClean="0"/>
              <a:t>Hardware Design - Two </a:t>
            </a:r>
            <a:r>
              <a:rPr lang="en-US" dirty="0" err="1" smtClean="0"/>
              <a:t>CpE</a:t>
            </a:r>
            <a:endParaRPr lang="en-US" dirty="0" smtClean="0"/>
          </a:p>
          <a:p>
            <a:pPr lvl="1"/>
            <a:r>
              <a:rPr lang="en-US" dirty="0" smtClean="0"/>
              <a:t>Algorithms - Two CS</a:t>
            </a:r>
          </a:p>
          <a:p>
            <a:pPr lvl="1"/>
            <a:r>
              <a:rPr lang="en-US" dirty="0" smtClean="0"/>
              <a:t>Client Application - All Members</a:t>
            </a:r>
          </a:p>
          <a:p>
            <a:pPr lvl="1"/>
            <a:r>
              <a:rPr lang="en-US" dirty="0" smtClean="0"/>
              <a:t>Server-Client Application - All Members</a:t>
            </a:r>
          </a:p>
          <a:p>
            <a:pPr lvl="1"/>
            <a:r>
              <a:rPr lang="en-US" dirty="0" smtClean="0"/>
              <a:t>Platform Design - All Members + Sponsor</a:t>
            </a:r>
          </a:p>
          <a:p>
            <a:pPr lvl="2"/>
            <a:endParaRPr lang="en-US" dirty="0" smtClean="0"/>
          </a:p>
        </p:txBody>
      </p:sp>
    </p:spTree>
    <p:extLst>
      <p:ext uri="{BB962C8B-B14F-4D97-AF65-F5344CB8AC3E}">
        <p14:creationId xmlns:p14="http://schemas.microsoft.com/office/powerpoint/2010/main" val="385988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493" y="5933525"/>
            <a:ext cx="7125113" cy="924475"/>
          </a:xfrm>
        </p:spPr>
        <p:txBody>
          <a:bodyPr>
            <a:normAutofit fontScale="90000"/>
          </a:bodyPr>
          <a:lstStyle/>
          <a:p>
            <a:r>
              <a:rPr lang="en-US" dirty="0"/>
              <a:t>Rear view of a typical paver </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
            <a:ext cx="6324600"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869" y="4191000"/>
            <a:ext cx="7011662" cy="192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532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Analysis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Comparison of various estimation methods</a:t>
            </a:r>
            <a:endParaRPr lang="en-US" dirty="0"/>
          </a:p>
          <a:p>
            <a:pPr marL="0" indent="0">
              <a:buNone/>
            </a:pPr>
            <a:r>
              <a:rPr lang="en-US" dirty="0"/>
              <a:t>				</a:t>
            </a:r>
            <a:r>
              <a:rPr lang="en-US" b="1" u="sng" dirty="0"/>
              <a:t>Aggressive</a:t>
            </a:r>
            <a:r>
              <a:rPr lang="en-US" dirty="0"/>
              <a:t>	</a:t>
            </a:r>
            <a:r>
              <a:rPr lang="en-US" b="1" u="sng" dirty="0"/>
              <a:t>Conservative</a:t>
            </a:r>
            <a:endParaRPr lang="en-US" dirty="0"/>
          </a:p>
          <a:p>
            <a:r>
              <a:rPr lang="en-US" dirty="0"/>
              <a:t>Size and Productivity		6 months	</a:t>
            </a:r>
            <a:r>
              <a:rPr lang="en-US" dirty="0" smtClean="0"/>
              <a:t>	8 </a:t>
            </a:r>
            <a:r>
              <a:rPr lang="en-US" dirty="0"/>
              <a:t>months</a:t>
            </a:r>
          </a:p>
          <a:p>
            <a:r>
              <a:rPr lang="en-US" dirty="0"/>
              <a:t>McConnell Tables		7 months	</a:t>
            </a:r>
            <a:r>
              <a:rPr lang="en-US" dirty="0" smtClean="0"/>
              <a:t>	9 </a:t>
            </a:r>
            <a:r>
              <a:rPr lang="en-US" dirty="0"/>
              <a:t>months	</a:t>
            </a:r>
          </a:p>
          <a:p>
            <a:r>
              <a:rPr lang="en-US" dirty="0"/>
              <a:t>Rule of Thumb		</a:t>
            </a:r>
            <a:r>
              <a:rPr lang="en-US" dirty="0" smtClean="0"/>
              <a:t>	8 </a:t>
            </a:r>
            <a:r>
              <a:rPr lang="en-US" dirty="0"/>
              <a:t>months	</a:t>
            </a:r>
            <a:r>
              <a:rPr lang="en-US" dirty="0" smtClean="0"/>
              <a:t>	9 </a:t>
            </a:r>
            <a:r>
              <a:rPr lang="en-US" dirty="0"/>
              <a:t>months</a:t>
            </a:r>
          </a:p>
          <a:p>
            <a:r>
              <a:rPr lang="en-US" dirty="0" err="1"/>
              <a:t>CoCoMo</a:t>
            </a:r>
            <a:r>
              <a:rPr lang="en-US" dirty="0"/>
              <a:t>			8 months	</a:t>
            </a:r>
            <a:r>
              <a:rPr lang="en-US" dirty="0" smtClean="0"/>
              <a:t>	9 </a:t>
            </a:r>
            <a:r>
              <a:rPr lang="en-US" dirty="0"/>
              <a:t>months</a:t>
            </a:r>
          </a:p>
          <a:p>
            <a:r>
              <a:rPr lang="en-US" dirty="0"/>
              <a:t>Function Points/Jones’s	</a:t>
            </a:r>
            <a:r>
              <a:rPr lang="en-US" dirty="0" smtClean="0"/>
              <a:t>	Not </a:t>
            </a:r>
            <a:r>
              <a:rPr lang="en-US" dirty="0"/>
              <a:t>Used</a:t>
            </a:r>
          </a:p>
          <a:p>
            <a:endParaRPr lang="en-US" dirty="0" smtClean="0"/>
          </a:p>
          <a:p>
            <a:r>
              <a:rPr lang="en-US" b="1" dirty="0" smtClean="0"/>
              <a:t>Sanity </a:t>
            </a:r>
            <a:r>
              <a:rPr lang="en-US" b="1" dirty="0"/>
              <a:t>Test (Weiss &amp; </a:t>
            </a:r>
            <a:r>
              <a:rPr lang="en-US" b="1" dirty="0" err="1"/>
              <a:t>Wysocki</a:t>
            </a:r>
            <a:r>
              <a:rPr lang="en-US" b="1" dirty="0"/>
              <a:t>, 1992) </a:t>
            </a:r>
            <a:endParaRPr lang="en-US" dirty="0"/>
          </a:p>
          <a:p>
            <a:r>
              <a:rPr lang="en-US" dirty="0"/>
              <a:t>E = (O + 4M + P) / 6, where O = optimistic, M = Nominal, P = Pessimistic</a:t>
            </a:r>
          </a:p>
          <a:p>
            <a:r>
              <a:rPr lang="en-US" dirty="0"/>
              <a:t>Therefore, our E = (6 + 32 + 9) / 6 =  47/6  = </a:t>
            </a:r>
            <a:r>
              <a:rPr lang="en-US" b="1" dirty="0"/>
              <a:t>7.8 months</a:t>
            </a:r>
            <a:endParaRPr lang="en-US" dirty="0"/>
          </a:p>
          <a:p>
            <a:endParaRPr lang="en-US" dirty="0"/>
          </a:p>
        </p:txBody>
      </p:sp>
    </p:spTree>
    <p:extLst>
      <p:ext uri="{BB962C8B-B14F-4D97-AF65-F5344CB8AC3E}">
        <p14:creationId xmlns:p14="http://schemas.microsoft.com/office/powerpoint/2010/main" val="3515775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48200"/>
            <a:ext cx="7543800" cy="1524000"/>
          </a:xfrm>
        </p:spPr>
        <p:txBody>
          <a:bodyPr/>
          <a:lstStyle/>
          <a:p>
            <a:r>
              <a:rPr lang="en-US" dirty="0" smtClean="0"/>
              <a:t>Questions?</a:t>
            </a:r>
            <a:endParaRPr lang="en-US" dirty="0"/>
          </a:p>
        </p:txBody>
      </p:sp>
    </p:spTree>
    <p:extLst>
      <p:ext uri="{BB962C8B-B14F-4D97-AF65-F5344CB8AC3E}">
        <p14:creationId xmlns:p14="http://schemas.microsoft.com/office/powerpoint/2010/main" val="359675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Definition</a:t>
            </a:r>
            <a:endParaRPr lang="en-US" dirty="0"/>
          </a:p>
        </p:txBody>
      </p:sp>
      <p:sp>
        <p:nvSpPr>
          <p:cNvPr id="3" name="Content Placeholder 2"/>
          <p:cNvSpPr>
            <a:spLocks noGrp="1"/>
          </p:cNvSpPr>
          <p:nvPr>
            <p:ph idx="1"/>
          </p:nvPr>
        </p:nvSpPr>
        <p:spPr/>
        <p:txBody>
          <a:bodyPr/>
          <a:lstStyle/>
          <a:p>
            <a:r>
              <a:rPr lang="en-US" dirty="0"/>
              <a:t>The Sliding Profiler is a wet concrete bump detection product that aggregates data from many sensors to determine the probable smoothness of the freshly laid road. Before the concrete has dried, the operators will know if the concrete has met the state requirement for smoothness of concrete roads.</a:t>
            </a:r>
          </a:p>
        </p:txBody>
      </p:sp>
    </p:spTree>
    <p:extLst>
      <p:ext uri="{BB962C8B-B14F-4D97-AF65-F5344CB8AC3E}">
        <p14:creationId xmlns:p14="http://schemas.microsoft.com/office/powerpoint/2010/main" val="3403073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086600" cy="1600200"/>
          </a:xfrm>
        </p:spPr>
        <p:txBody>
          <a:bodyPr>
            <a:normAutofit/>
          </a:bodyPr>
          <a:lstStyle/>
          <a:p>
            <a:r>
              <a:rPr lang="en-US" dirty="0" smtClean="0"/>
              <a:t>Previous Product</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53091" y="685800"/>
            <a:ext cx="476161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9859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239000" cy="1600200"/>
          </a:xfrm>
        </p:spPr>
        <p:txBody>
          <a:bodyPr>
            <a:normAutofit fontScale="90000"/>
          </a:bodyPr>
          <a:lstStyle/>
          <a:p>
            <a:r>
              <a:rPr lang="en-US" dirty="0" smtClean="0"/>
              <a:t>Key Critical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51350362"/>
              </p:ext>
            </p:extLst>
          </p:nvPr>
        </p:nvGraphicFramePr>
        <p:xfrm>
          <a:off x="457200" y="914400"/>
          <a:ext cx="8153400" cy="3704497"/>
        </p:xfrm>
        <a:graphic>
          <a:graphicData uri="http://schemas.openxmlformats.org/drawingml/2006/table">
            <a:tbl>
              <a:tblPr>
                <a:tableStyleId>{5C22544A-7EE6-4342-B048-85BDC9FD1C3A}</a:tableStyleId>
              </a:tblPr>
              <a:tblGrid>
                <a:gridCol w="8153400"/>
              </a:tblGrid>
              <a:tr h="286070">
                <a:tc>
                  <a:txBody>
                    <a:bodyPr/>
                    <a:lstStyle/>
                    <a:p>
                      <a:pPr algn="l" fontAlgn="b"/>
                      <a:r>
                        <a:rPr lang="x-none" sz="1600" u="none" strike="noStrike">
                          <a:effectLst/>
                        </a:rPr>
                        <a:t>The device shall not operate after a critical error</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device shall be able to measure the travel distance of the platform</a:t>
                      </a:r>
                      <a:endParaRPr lang="en-US" sz="1600" b="0" i="0" u="none" strike="noStrike">
                        <a:solidFill>
                          <a:srgbClr val="000000"/>
                        </a:solidFill>
                        <a:effectLst/>
                        <a:latin typeface="Times New Roman"/>
                      </a:endParaRPr>
                    </a:p>
                  </a:txBody>
                  <a:tcPr marL="9525" marR="9525" marT="9525" marB="0" anchor="b"/>
                </a:tc>
              </a:tr>
              <a:tr h="282411">
                <a:tc>
                  <a:txBody>
                    <a:bodyPr/>
                    <a:lstStyle/>
                    <a:p>
                      <a:pPr algn="l" fontAlgn="b"/>
                      <a:r>
                        <a:rPr lang="en-US" sz="1600" u="none" strike="noStrike">
                          <a:effectLst/>
                        </a:rPr>
                        <a:t>The device shall be able to measure the inclination of the platform from a calibration point</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device shall generate operational data from the raw data of the sensors</a:t>
                      </a:r>
                      <a:endParaRPr lang="en-US" sz="1600" b="0" i="0" u="none" strike="noStrike">
                        <a:solidFill>
                          <a:srgbClr val="000000"/>
                        </a:solidFill>
                        <a:effectLst/>
                        <a:latin typeface="Times New Roman"/>
                      </a:endParaRPr>
                    </a:p>
                  </a:txBody>
                  <a:tcPr marL="9525" marR="9525" marT="9525" marB="0" anchor="b"/>
                </a:tc>
              </a:tr>
              <a:tr h="561386">
                <a:tc>
                  <a:txBody>
                    <a:bodyPr/>
                    <a:lstStyle/>
                    <a:p>
                      <a:pPr algn="l" fontAlgn="b"/>
                      <a:r>
                        <a:rPr lang="x-none" sz="1600" u="none" strike="noStrike">
                          <a:effectLst/>
                        </a:rPr>
                        <a:t>The device shall detect bumps in concrete pavement while the product is floating on the freshly poured concrete surface</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dirty="0">
                          <a:effectLst/>
                        </a:rPr>
                        <a:t>The device shall be able to operate in extreme temperatures</a:t>
                      </a:r>
                      <a:endParaRPr lang="en-US" sz="1600" b="0" i="0" u="none" strike="noStrike" dirty="0">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client application shall calibrate sensors</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client application shall configure the PIC microcontroller</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product shall visually indicate a bump using a beacon light</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product shall be light enough to float on top of the concrete pavement</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product shall not disturb the wet concrete</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x-none" sz="1600" u="none" strike="noStrike">
                          <a:effectLst/>
                        </a:rPr>
                        <a:t>The slider shall not accumulate cement</a:t>
                      </a:r>
                      <a:endParaRPr lang="en-US" sz="1600" b="0" i="0" u="none" strike="noStrike" dirty="0">
                        <a:solidFill>
                          <a:srgbClr val="000000"/>
                        </a:solidFill>
                        <a:effectLst/>
                        <a:latin typeface="Times New Roman"/>
                      </a:endParaRPr>
                    </a:p>
                  </a:txBody>
                  <a:tcPr marL="9525" marR="9525" marT="9525" marB="0" anchor="b"/>
                </a:tc>
              </a:tr>
            </a:tbl>
          </a:graphicData>
        </a:graphic>
      </p:graphicFrame>
    </p:spTree>
    <p:extLst>
      <p:ext uri="{BB962C8B-B14F-4D97-AF65-F5344CB8AC3E}">
        <p14:creationId xmlns:p14="http://schemas.microsoft.com/office/powerpoint/2010/main" val="4043767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724400"/>
            <a:ext cx="7543800" cy="1524000"/>
          </a:xfrm>
        </p:spPr>
        <p:txBody>
          <a:bodyPr/>
          <a:lstStyle/>
          <a:p>
            <a:r>
              <a:rPr lang="en-US" dirty="0" smtClean="0"/>
              <a:t>User Interface Requirements</a:t>
            </a:r>
            <a:endParaRPr lang="en-US" dirty="0"/>
          </a:p>
        </p:txBody>
      </p:sp>
    </p:spTree>
    <p:extLst>
      <p:ext uri="{BB962C8B-B14F-4D97-AF65-F5344CB8AC3E}">
        <p14:creationId xmlns:p14="http://schemas.microsoft.com/office/powerpoint/2010/main" val="3119818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Interfaces</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24400" y="1219200"/>
            <a:ext cx="3760777" cy="276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81" y="2362200"/>
            <a:ext cx="4357688"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17426" y="1992868"/>
            <a:ext cx="1973617" cy="369332"/>
          </a:xfrm>
          <a:prstGeom prst="rect">
            <a:avLst/>
          </a:prstGeom>
          <a:noFill/>
        </p:spPr>
        <p:txBody>
          <a:bodyPr wrap="none" rtlCol="0">
            <a:spAutoFit/>
          </a:bodyPr>
          <a:lstStyle/>
          <a:p>
            <a:r>
              <a:rPr lang="en-US" dirty="0" smtClean="0"/>
              <a:t>Hardware Interface</a:t>
            </a:r>
            <a:endParaRPr lang="en-US" dirty="0"/>
          </a:p>
        </p:txBody>
      </p:sp>
      <p:sp>
        <p:nvSpPr>
          <p:cNvPr id="5" name="TextBox 4"/>
          <p:cNvSpPr txBox="1"/>
          <p:nvPr/>
        </p:nvSpPr>
        <p:spPr>
          <a:xfrm>
            <a:off x="5867400" y="885678"/>
            <a:ext cx="1883914" cy="369332"/>
          </a:xfrm>
          <a:prstGeom prst="rect">
            <a:avLst/>
          </a:prstGeom>
          <a:noFill/>
        </p:spPr>
        <p:txBody>
          <a:bodyPr wrap="none" rtlCol="0">
            <a:spAutoFit/>
          </a:bodyPr>
          <a:lstStyle/>
          <a:p>
            <a:r>
              <a:rPr lang="en-US" dirty="0" smtClean="0"/>
              <a:t>Client Application</a:t>
            </a:r>
            <a:endParaRPr lang="en-US" dirty="0"/>
          </a:p>
        </p:txBody>
      </p:sp>
    </p:spTree>
    <p:extLst>
      <p:ext uri="{BB962C8B-B14F-4D97-AF65-F5344CB8AC3E}">
        <p14:creationId xmlns:p14="http://schemas.microsoft.com/office/powerpoint/2010/main" val="2015826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Requirements</a:t>
            </a:r>
            <a:endParaRPr lang="en-US" dirty="0"/>
          </a:p>
        </p:txBody>
      </p:sp>
      <p:sp>
        <p:nvSpPr>
          <p:cNvPr id="3" name="Content Placeholder 2"/>
          <p:cNvSpPr>
            <a:spLocks noGrp="1"/>
          </p:cNvSpPr>
          <p:nvPr>
            <p:ph idx="1"/>
          </p:nvPr>
        </p:nvSpPr>
        <p:spPr/>
        <p:txBody>
          <a:bodyPr/>
          <a:lstStyle/>
          <a:p>
            <a:r>
              <a:rPr lang="en-US" dirty="0"/>
              <a:t>The device must turn on/off </a:t>
            </a:r>
            <a:r>
              <a:rPr lang="en-US" dirty="0" smtClean="0"/>
              <a:t>easily</a:t>
            </a:r>
          </a:p>
          <a:p>
            <a:r>
              <a:rPr lang="en-US" dirty="0"/>
              <a:t>The device shall visually indicate error conditions </a:t>
            </a:r>
            <a:endParaRPr lang="en-US" dirty="0" smtClean="0"/>
          </a:p>
          <a:p>
            <a:r>
              <a:rPr lang="en-US" dirty="0"/>
              <a:t>The device shall visually indicate when it is operating </a:t>
            </a:r>
            <a:r>
              <a:rPr lang="en-US" dirty="0" smtClean="0"/>
              <a:t>normally</a:t>
            </a:r>
          </a:p>
          <a:p>
            <a:r>
              <a:rPr lang="en-US" dirty="0"/>
              <a:t>The product shall visually indicate a bump using a beacon light</a:t>
            </a:r>
          </a:p>
          <a:p>
            <a:r>
              <a:rPr lang="en-US" dirty="0" smtClean="0"/>
              <a:t>The </a:t>
            </a:r>
            <a:r>
              <a:rPr lang="en-US" dirty="0"/>
              <a:t>client application must run on a </a:t>
            </a:r>
            <a:r>
              <a:rPr lang="en-US" dirty="0" smtClean="0"/>
              <a:t>PC</a:t>
            </a:r>
          </a:p>
          <a:p>
            <a:r>
              <a:rPr lang="en-US" dirty="0"/>
              <a:t>The client application shall display operational </a:t>
            </a:r>
            <a:r>
              <a:rPr lang="en-US" dirty="0" smtClean="0"/>
              <a:t>data</a:t>
            </a:r>
          </a:p>
          <a:p>
            <a:r>
              <a:rPr lang="en-US" dirty="0"/>
              <a:t>The product shall have a user-friendly client application</a:t>
            </a:r>
          </a:p>
        </p:txBody>
      </p:sp>
    </p:spTree>
    <p:extLst>
      <p:ext uri="{BB962C8B-B14F-4D97-AF65-F5344CB8AC3E}">
        <p14:creationId xmlns:p14="http://schemas.microsoft.com/office/powerpoint/2010/main" val="3730297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2303</TotalTime>
  <Words>1031</Words>
  <Application>Microsoft Office PowerPoint</Application>
  <PresentationFormat>On-screen Show (4:3)</PresentationFormat>
  <Paragraphs>243</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NewsPrint</vt:lpstr>
      <vt:lpstr>PowerPoint Presentation</vt:lpstr>
      <vt:lpstr>Product Concept</vt:lpstr>
      <vt:lpstr>Rear view of a typical paver </vt:lpstr>
      <vt:lpstr>Product Definition</vt:lpstr>
      <vt:lpstr>Previous Product</vt:lpstr>
      <vt:lpstr>Key Critical Requirements</vt:lpstr>
      <vt:lpstr>User Interface Requirements</vt:lpstr>
      <vt:lpstr>User Interfaces</vt:lpstr>
      <vt:lpstr>UI Requirements</vt:lpstr>
      <vt:lpstr>Inputs and Outputs</vt:lpstr>
      <vt:lpstr>Packaging Requirements</vt:lpstr>
      <vt:lpstr>Performance Requirements</vt:lpstr>
      <vt:lpstr>Safety Requirements</vt:lpstr>
      <vt:lpstr>Maintenance and Support Requirements</vt:lpstr>
      <vt:lpstr>Other Customer Requirements</vt:lpstr>
      <vt:lpstr>High Priority Requirements</vt:lpstr>
      <vt:lpstr>Medium/Low Priority Requirements</vt:lpstr>
      <vt:lpstr>Acceptance Criteria</vt:lpstr>
      <vt:lpstr>Use Cases</vt:lpstr>
      <vt:lpstr>PowerPoint Presentation</vt:lpstr>
      <vt:lpstr>Calibrating Sensors</vt:lpstr>
      <vt:lpstr>Configure Product</vt:lpstr>
      <vt:lpstr>Data Retrieval</vt:lpstr>
      <vt:lpstr>Feasibility Assessment</vt:lpstr>
      <vt:lpstr>Scope Analysis</vt:lpstr>
      <vt:lpstr>Research</vt:lpstr>
      <vt:lpstr>Technical Analysis</vt:lpstr>
      <vt:lpstr>Cost Analysis</vt:lpstr>
      <vt:lpstr>Resource Analysis</vt:lpstr>
      <vt:lpstr>Schedule Analysis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Builders Group Ltd.</dc:title>
  <dc:creator>senior design</dc:creator>
  <cp:lastModifiedBy>senior design</cp:lastModifiedBy>
  <cp:revision>58</cp:revision>
  <dcterms:created xsi:type="dcterms:W3CDTF">2012-07-05T16:44:53Z</dcterms:created>
  <dcterms:modified xsi:type="dcterms:W3CDTF">2012-08-24T19:32:20Z</dcterms:modified>
</cp:coreProperties>
</file>