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62" r:id="rId2"/>
    <p:sldId id="289" r:id="rId3"/>
    <p:sldId id="263" r:id="rId4"/>
    <p:sldId id="287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64" r:id="rId13"/>
    <p:sldId id="297" r:id="rId14"/>
    <p:sldId id="298" r:id="rId15"/>
    <p:sldId id="265" r:id="rId16"/>
    <p:sldId id="299" r:id="rId17"/>
    <p:sldId id="300" r:id="rId18"/>
    <p:sldId id="266" r:id="rId19"/>
    <p:sldId id="267" r:id="rId20"/>
    <p:sldId id="301" r:id="rId21"/>
    <p:sldId id="302" r:id="rId22"/>
    <p:sldId id="303" r:id="rId23"/>
    <p:sldId id="304" r:id="rId24"/>
    <p:sldId id="268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283" r:id="rId34"/>
    <p:sldId id="313" r:id="rId35"/>
    <p:sldId id="314" r:id="rId36"/>
    <p:sldId id="285" r:id="rId37"/>
    <p:sldId id="315" r:id="rId38"/>
    <p:sldId id="31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86" autoAdjust="0"/>
  </p:normalViewPr>
  <p:slideViewPr>
    <p:cSldViewPr>
      <p:cViewPr>
        <p:scale>
          <a:sx n="50" d="100"/>
          <a:sy n="50" d="100"/>
        </p:scale>
        <p:origin x="-60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6D9A-8D7D-4F7D-B011-118AF81EF946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BAAFA-8569-4F3A-B5A8-377F352D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1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t>7/18/2012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5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9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&amp; Cost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</a:t>
            </a:r>
          </a:p>
          <a:p>
            <a:pPr lvl="1"/>
            <a:r>
              <a:rPr lang="en-US" dirty="0"/>
              <a:t>Requirement Review Gate	24 July, 2012</a:t>
            </a:r>
          </a:p>
          <a:p>
            <a:pPr lvl="1"/>
            <a:r>
              <a:rPr lang="en-US" dirty="0"/>
              <a:t>Architectural Design Gate	September, 2012</a:t>
            </a:r>
          </a:p>
          <a:p>
            <a:pPr lvl="1"/>
            <a:r>
              <a:rPr lang="en-US" dirty="0"/>
              <a:t>Detailed Design Gate		October, 2012</a:t>
            </a:r>
          </a:p>
          <a:p>
            <a:pPr lvl="1"/>
            <a:r>
              <a:rPr lang="en-US" dirty="0"/>
              <a:t>Test Plan Gate			</a:t>
            </a:r>
            <a:r>
              <a:rPr lang="en-US" dirty="0" smtClean="0"/>
              <a:t>	November</a:t>
            </a:r>
            <a:r>
              <a:rPr lang="en-US" dirty="0"/>
              <a:t>, 2012</a:t>
            </a:r>
          </a:p>
          <a:p>
            <a:pPr lvl="1"/>
            <a:r>
              <a:rPr lang="en-US" dirty="0"/>
              <a:t>Prototype Delivery		</a:t>
            </a:r>
            <a:r>
              <a:rPr lang="en-US" dirty="0" smtClean="0"/>
              <a:t>	December 2012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Cost Estimates</a:t>
            </a:r>
          </a:p>
          <a:p>
            <a:pPr lvl="1"/>
            <a:r>
              <a:rPr lang="en-US" dirty="0" smtClean="0"/>
              <a:t>$ 800 Budget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2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Scope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153400" cy="5943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smtClean="0"/>
              <a:t>goal of </a:t>
            </a:r>
            <a:r>
              <a:rPr lang="en-US" sz="2000" dirty="0"/>
              <a:t>this </a:t>
            </a:r>
            <a:r>
              <a:rPr lang="en-US" sz="2000" dirty="0" smtClean="0"/>
              <a:t>project is </a:t>
            </a:r>
            <a:r>
              <a:rPr lang="en-US" sz="2000" dirty="0"/>
              <a:t>to determine if early detection of inadequate ride </a:t>
            </a:r>
            <a:r>
              <a:rPr lang="en-US" sz="2000" dirty="0" smtClean="0"/>
              <a:t>or </a:t>
            </a:r>
            <a:r>
              <a:rPr lang="en-US" sz="2000" dirty="0"/>
              <a:t>smoothness in Portland cement concrete (PCC) pavements can be determined and, if </a:t>
            </a:r>
            <a:r>
              <a:rPr lang="en-US" sz="2000" dirty="0" smtClean="0"/>
              <a:t>so</a:t>
            </a:r>
            <a:r>
              <a:rPr lang="en-US" sz="2000" dirty="0"/>
              <a:t>, identify the appropriate correction device or procedures that can be applied before the </a:t>
            </a:r>
            <a:r>
              <a:rPr lang="en-US" sz="2000" dirty="0" smtClean="0"/>
              <a:t>concrete </a:t>
            </a:r>
            <a:r>
              <a:rPr lang="en-US" sz="2000" dirty="0"/>
              <a:t>has hardened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/>
              <a:t>The upgrade will feature</a:t>
            </a:r>
          </a:p>
          <a:p>
            <a:pPr lvl="0"/>
            <a:r>
              <a:rPr lang="en-US" dirty="0"/>
              <a:t>PIC Microcontroller instead of an Embedded PC</a:t>
            </a:r>
          </a:p>
          <a:p>
            <a:pPr lvl="0"/>
            <a:r>
              <a:rPr lang="en-US" dirty="0"/>
              <a:t>GPS location tracking</a:t>
            </a:r>
          </a:p>
          <a:p>
            <a:pPr lvl="0"/>
            <a:r>
              <a:rPr lang="en-US" dirty="0"/>
              <a:t>More Friendly UI</a:t>
            </a:r>
          </a:p>
          <a:p>
            <a:pPr lvl="0"/>
            <a:r>
              <a:rPr lang="en-US" dirty="0"/>
              <a:t>Improved platform (floating capability, light weight, better mechanical design)</a:t>
            </a:r>
          </a:p>
          <a:p>
            <a:pPr lvl="0"/>
            <a:r>
              <a:rPr lang="en-US" dirty="0"/>
              <a:t>More tolerant components for extreme weather conditions applicable to laying concrete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8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Cost Management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0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Labor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Breakdown of Schedule</a:t>
            </a:r>
          </a:p>
          <a:p>
            <a:r>
              <a:rPr lang="en-US" dirty="0" smtClean="0"/>
              <a:t>Work Allocation</a:t>
            </a:r>
          </a:p>
          <a:p>
            <a:r>
              <a:rPr lang="en-US" dirty="0" smtClean="0"/>
              <a:t>Team Meetings</a:t>
            </a:r>
          </a:p>
          <a:p>
            <a:r>
              <a:rPr lang="en-US" dirty="0" smtClean="0"/>
              <a:t>Internal Deadlines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6129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Approval of Purchase Order</a:t>
            </a:r>
          </a:p>
          <a:p>
            <a:r>
              <a:rPr lang="en-US" dirty="0" smtClean="0"/>
              <a:t>Response to Cost Variances</a:t>
            </a:r>
          </a:p>
          <a:p>
            <a:r>
              <a:rPr lang="en-US" dirty="0" smtClean="0"/>
              <a:t>Use of Re-Useable 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83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Earned Value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82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Budgeted Cost of Work Scheduled (BCWS)</a:t>
            </a:r>
          </a:p>
          <a:p>
            <a:r>
              <a:rPr lang="en-US" dirty="0" smtClean="0"/>
              <a:t>Actual Cost of Work Performed (ACWP)</a:t>
            </a:r>
          </a:p>
          <a:p>
            <a:r>
              <a:rPr lang="en-US" dirty="0" smtClean="0"/>
              <a:t>Budgeted Cost of Work Performed (BCWP)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3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Performance Index</a:t>
            </a:r>
          </a:p>
          <a:p>
            <a:r>
              <a:rPr lang="en-US" dirty="0"/>
              <a:t>CPI = BCWP/ACWP</a:t>
            </a:r>
          </a:p>
          <a:p>
            <a:r>
              <a:rPr lang="en-US" dirty="0"/>
              <a:t>Schedule Performance Index</a:t>
            </a:r>
          </a:p>
          <a:p>
            <a:r>
              <a:rPr lang="en-US" dirty="0"/>
              <a:t>SPI = </a:t>
            </a:r>
            <a:r>
              <a:rPr lang="en-US" dirty="0" smtClean="0"/>
              <a:t>BCWP/BCWS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Analysis</a:t>
            </a:r>
          </a:p>
          <a:p>
            <a:r>
              <a:rPr lang="en-US" dirty="0"/>
              <a:t>CPI &gt; 1.0 </a:t>
            </a:r>
            <a:r>
              <a:rPr lang="en-US" dirty="0" smtClean="0"/>
              <a:t> = exceptional </a:t>
            </a:r>
            <a:r>
              <a:rPr lang="en-US" dirty="0"/>
              <a:t>performance</a:t>
            </a:r>
          </a:p>
          <a:p>
            <a:r>
              <a:rPr lang="en-US" dirty="0"/>
              <a:t>CPI &lt; 1.0 </a:t>
            </a:r>
            <a:r>
              <a:rPr lang="en-US" dirty="0" smtClean="0"/>
              <a:t> = </a:t>
            </a:r>
            <a:r>
              <a:rPr lang="en-US" dirty="0"/>
              <a:t>poor performance</a:t>
            </a:r>
          </a:p>
          <a:p>
            <a:r>
              <a:rPr lang="en-US" dirty="0"/>
              <a:t>Similar for SPI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3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scope of this project will be defined by the baseline requirement </a:t>
            </a:r>
            <a:r>
              <a:rPr lang="en-US" dirty="0" smtClean="0"/>
              <a:t>specification</a:t>
            </a:r>
          </a:p>
          <a:p>
            <a:r>
              <a:rPr lang="en-US" dirty="0"/>
              <a:t>Any possible changes to the scope will be discussed with the team and project sponsor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2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Organization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42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 Breakdown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54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Arial" pitchFamily="34" charset="0"/>
              <a:buChar char="•"/>
            </a:pPr>
            <a:r>
              <a:rPr lang="en-US" dirty="0"/>
              <a:t>SRS</a:t>
            </a:r>
          </a:p>
          <a:p>
            <a:pPr marL="514350" indent="-457200">
              <a:buFont typeface="Arial" pitchFamily="34" charset="0"/>
              <a:buChar char="•"/>
            </a:pPr>
            <a:r>
              <a:rPr lang="en-US" dirty="0"/>
              <a:t>Project Charter</a:t>
            </a:r>
          </a:p>
          <a:p>
            <a:pPr marL="514350" indent="-457200">
              <a:buFont typeface="Arial" pitchFamily="34" charset="0"/>
              <a:buChar char="•"/>
            </a:pPr>
            <a:r>
              <a:rPr lang="en-US" dirty="0"/>
              <a:t>Team Meetings</a:t>
            </a:r>
          </a:p>
          <a:p>
            <a:pPr marL="514350" indent="-457200">
              <a:buFont typeface="Arial" pitchFamily="34" charset="0"/>
              <a:buChar char="•"/>
            </a:pPr>
            <a:r>
              <a:rPr lang="en-US" dirty="0"/>
              <a:t>Sponsor Meetings</a:t>
            </a:r>
          </a:p>
          <a:p>
            <a:pPr marL="514350" indent="-457200">
              <a:buFont typeface="Arial" pitchFamily="34" charset="0"/>
              <a:buChar char="•"/>
            </a:pPr>
            <a:r>
              <a:rPr lang="en-US" dirty="0"/>
              <a:t>R&amp;D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81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ADS</a:t>
            </a:r>
          </a:p>
          <a:p>
            <a:r>
              <a:rPr lang="en-US" dirty="0"/>
              <a:t>DDS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Team Meetings</a:t>
            </a:r>
          </a:p>
          <a:p>
            <a:r>
              <a:rPr lang="en-US" dirty="0"/>
              <a:t>Sponsor Meetings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70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Quality Management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08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Component Testing</a:t>
            </a:r>
          </a:p>
          <a:p>
            <a:pPr lvl="0"/>
            <a:r>
              <a:rPr lang="en-US" dirty="0"/>
              <a:t>Integration Testing</a:t>
            </a:r>
          </a:p>
          <a:p>
            <a:pPr lvl="0"/>
            <a:r>
              <a:rPr lang="en-US" dirty="0"/>
              <a:t>Formal &amp; Informal Test Plans</a:t>
            </a:r>
          </a:p>
          <a:p>
            <a:pPr lvl="0"/>
            <a:r>
              <a:rPr lang="en-US" dirty="0"/>
              <a:t>Access to Previous Test Results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7125113" cy="924475"/>
          </a:xfrm>
        </p:spPr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28684"/>
              </p:ext>
            </p:extLst>
          </p:nvPr>
        </p:nvGraphicFramePr>
        <p:xfrm>
          <a:off x="685798" y="1447799"/>
          <a:ext cx="7924801" cy="52959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1121"/>
                <a:gridCol w="2702559"/>
                <a:gridCol w="2611121"/>
              </a:tblGrid>
              <a:tr h="16345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Role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Responsibilities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Assigned Personnel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</a:tr>
              <a:tr h="264799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Quality manager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50" dirty="0">
                          <a:effectLst/>
                        </a:rPr>
                        <a:t>Inquire about testing progress/issues of completed components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50" dirty="0">
                          <a:effectLst/>
                        </a:rPr>
                        <a:t>Help generate formal and informal test plans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50" dirty="0">
                          <a:effectLst/>
                        </a:rPr>
                        <a:t>Track component testing results for future reference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50" dirty="0">
                          <a:effectLst/>
                        </a:rPr>
                        <a:t>Report any findings and keep the group apprised of known bugs and flaws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50" dirty="0">
                          <a:effectLst/>
                        </a:rPr>
                        <a:t>Ensure product development continues to take into account the acceptance criteria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50" dirty="0">
                          <a:effectLst/>
                        </a:rPr>
                        <a:t>Assess priority of findings and allocate resources to address as necessary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Lloyd Bond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</a:tr>
              <a:tr h="143841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Hardware, Software, Platform Developers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50">
                          <a:effectLst/>
                        </a:rPr>
                        <a:t>Generate informal test plans with Quality Manager’s assistance as necessary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50">
                          <a:effectLst/>
                        </a:rPr>
                        <a:t>Test individual components before submission as complete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50">
                          <a:effectLst/>
                        </a:rPr>
                        <a:t>Inform Quality Manager of testing generalities and any issues encountered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Team  Members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</a:tr>
              <a:tr h="104612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 Engineers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50" dirty="0">
                          <a:effectLst/>
                        </a:rPr>
                        <a:t>Follow formal test plans 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50" dirty="0">
                          <a:effectLst/>
                        </a:rPr>
                        <a:t>Perform integration testing 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50" dirty="0">
                          <a:effectLst/>
                        </a:rPr>
                        <a:t>Inform Quality Manager of results of testing and any issues encountered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Team Members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6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Communications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</a:t>
            </a:r>
          </a:p>
          <a:p>
            <a:r>
              <a:rPr lang="en-US" dirty="0" smtClean="0"/>
              <a:t>Phone</a:t>
            </a:r>
          </a:p>
          <a:p>
            <a:r>
              <a:rPr lang="en-US" dirty="0" smtClean="0"/>
              <a:t>Emails</a:t>
            </a:r>
          </a:p>
          <a:p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 Sponsor and Team Supervisor</a:t>
            </a:r>
          </a:p>
          <a:p>
            <a:pPr lvl="1"/>
            <a:r>
              <a:rPr lang="en-US" dirty="0" smtClean="0"/>
              <a:t>Emails</a:t>
            </a:r>
          </a:p>
          <a:p>
            <a:pPr lvl="1"/>
            <a:r>
              <a:rPr lang="en-US" dirty="0" smtClean="0"/>
              <a:t>Personal Meetings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Change Management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2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Project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Chudamani</a:t>
            </a:r>
            <a:r>
              <a:rPr lang="en-US" dirty="0" smtClean="0"/>
              <a:t> </a:t>
            </a:r>
            <a:r>
              <a:rPr lang="en-US" dirty="0" err="1" smtClean="0"/>
              <a:t>Aryal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Sponsor</a:t>
            </a:r>
          </a:p>
          <a:p>
            <a:r>
              <a:rPr lang="en-US" dirty="0" smtClean="0"/>
              <a:t>Project Manager</a:t>
            </a:r>
          </a:p>
          <a:p>
            <a:r>
              <a:rPr lang="en-US" dirty="0" smtClean="0"/>
              <a:t>Change Manager</a:t>
            </a:r>
          </a:p>
          <a:p>
            <a:r>
              <a:rPr lang="en-US" dirty="0" smtClean="0"/>
              <a:t>Project Team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38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&amp; Approval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of Impact</a:t>
            </a:r>
          </a:p>
          <a:p>
            <a:r>
              <a:rPr lang="en-US" dirty="0" smtClean="0"/>
              <a:t>Discussion </a:t>
            </a:r>
          </a:p>
          <a:p>
            <a:r>
              <a:rPr lang="en-US" dirty="0"/>
              <a:t>Approval</a:t>
            </a:r>
          </a:p>
          <a:p>
            <a:r>
              <a:rPr lang="en-US" dirty="0" smtClean="0"/>
              <a:t>Plan of Action</a:t>
            </a:r>
          </a:p>
        </p:txBody>
      </p:sp>
    </p:spTree>
    <p:extLst>
      <p:ext uri="{BB962C8B-B14F-4D97-AF65-F5344CB8AC3E}">
        <p14:creationId xmlns:p14="http://schemas.microsoft.com/office/powerpoint/2010/main" val="1439222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 Management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5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Sponsor</a:t>
            </a:r>
          </a:p>
          <a:p>
            <a:r>
              <a:rPr lang="en-US" dirty="0" smtClean="0"/>
              <a:t>Project Manager</a:t>
            </a:r>
          </a:p>
          <a:p>
            <a:r>
              <a:rPr lang="en-US" dirty="0" smtClean="0"/>
              <a:t>Risk Manager</a:t>
            </a:r>
          </a:p>
          <a:p>
            <a:r>
              <a:rPr lang="en-US" dirty="0" smtClean="0"/>
              <a:t>Project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Steps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8145463" cy="301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371600" y="6172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Mr. Mike O’Dell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448758" cy="1470025"/>
          </a:xfrm>
        </p:spPr>
        <p:txBody>
          <a:bodyPr/>
          <a:lstStyle/>
          <a:p>
            <a:r>
              <a:rPr lang="en-US" dirty="0" smtClean="0"/>
              <a:t>Procurement Management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374355"/>
              </p:ext>
            </p:extLst>
          </p:nvPr>
        </p:nvGraphicFramePr>
        <p:xfrm>
          <a:off x="457200" y="1600200"/>
          <a:ext cx="8153399" cy="502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6440"/>
                <a:gridCol w="2780519"/>
                <a:gridCol w="2686440"/>
              </a:tblGrid>
              <a:tr h="226739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Role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Responsibilities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Assigned Personnel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647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Project Sponsor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Make purchasing approvals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Roger Walker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805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Team Supervisor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Make purchasing approvals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Michael O’Dell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7844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Procurement Manager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Work with Lead Architect to identify project procurement needs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Perform procurement cost analysis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Obtain procurement approval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Track purchase orders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Report completed purchases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Lloyd Bond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3369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Integration Lead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Work with Procurement Manager, Hardware Architect, Software Architect, Platform Architect to identify purchasing needs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Chudamani Aryal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5579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Team Members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Perform procurement identification as necessary according to role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Chudamani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Aryal</a:t>
                      </a:r>
                      <a:r>
                        <a:rPr lang="en-US" sz="1000" dirty="0">
                          <a:effectLst/>
                        </a:rPr>
                        <a:t>, Tyler Buchanan, Jefferson White, Lloyd Bond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8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Closeout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85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 Met</a:t>
            </a:r>
          </a:p>
          <a:p>
            <a:r>
              <a:rPr lang="en-US" dirty="0" smtClean="0"/>
              <a:t>Archiving Project Artifacts</a:t>
            </a:r>
          </a:p>
          <a:p>
            <a:r>
              <a:rPr lang="en-US" dirty="0" smtClean="0"/>
              <a:t>Lessons Learned Sessions</a:t>
            </a:r>
          </a:p>
          <a:p>
            <a:r>
              <a:rPr lang="en-US" dirty="0" smtClean="0"/>
              <a:t>Post Review</a:t>
            </a:r>
          </a:p>
          <a:p>
            <a:r>
              <a:rPr lang="en-US" dirty="0" smtClean="0"/>
              <a:t>Final Customer Acceptance</a:t>
            </a:r>
          </a:p>
          <a:p>
            <a:r>
              <a:rPr lang="en-US" dirty="0" smtClean="0"/>
              <a:t>Final Project Performance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7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Oversight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Status Monitoring</a:t>
            </a:r>
          </a:p>
          <a:p>
            <a:r>
              <a:rPr lang="en-US" dirty="0" smtClean="0"/>
              <a:t>External Status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Status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</a:p>
          <a:p>
            <a:r>
              <a:rPr lang="en-US" dirty="0"/>
              <a:t>Status Reports</a:t>
            </a:r>
          </a:p>
          <a:p>
            <a:r>
              <a:rPr lang="en-US" dirty="0"/>
              <a:t>Immediate Task Status Reporting</a:t>
            </a:r>
          </a:p>
          <a:p>
            <a:r>
              <a:rPr lang="en-US" dirty="0"/>
              <a:t>Scheduled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6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Status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Status Reports</a:t>
            </a:r>
          </a:p>
          <a:p>
            <a:r>
              <a:rPr lang="en-US" dirty="0" smtClean="0"/>
              <a:t>Team Status Update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4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80524"/>
              </p:ext>
            </p:extLst>
          </p:nvPr>
        </p:nvGraphicFramePr>
        <p:xfrm>
          <a:off x="304800" y="1806574"/>
          <a:ext cx="8305800" cy="390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781685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Responsibilities</a:t>
                      </a:r>
                      <a:endParaRPr lang="en-US" dirty="0"/>
                    </a:p>
                  </a:txBody>
                  <a:tcPr/>
                </a:tc>
              </a:tr>
              <a:tr h="78168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Chudamani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Aryal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Manager, Project planner, Integration</a:t>
                      </a:r>
                      <a:r>
                        <a:rPr lang="en-US" baseline="0" dirty="0" smtClean="0"/>
                        <a:t> lead, Schedule</a:t>
                      </a:r>
                      <a:endParaRPr lang="en-US" dirty="0"/>
                    </a:p>
                  </a:txBody>
                  <a:tcPr/>
                </a:tc>
              </a:tr>
              <a:tr h="781685">
                <a:tc>
                  <a:txBody>
                    <a:bodyPr/>
                    <a:lstStyle/>
                    <a:p>
                      <a:r>
                        <a:rPr lang="en-US" dirty="0" smtClean="0"/>
                        <a:t>Tyler Buchanan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manager, Collaborator, Document Manager</a:t>
                      </a:r>
                      <a:endParaRPr lang="en-US" dirty="0"/>
                    </a:p>
                  </a:txBody>
                  <a:tcPr/>
                </a:tc>
              </a:tr>
              <a:tr h="781685">
                <a:tc>
                  <a:txBody>
                    <a:bodyPr/>
                    <a:lstStyle/>
                    <a:p>
                      <a:r>
                        <a:rPr lang="en-US" dirty="0" smtClean="0"/>
                        <a:t>Jefferson 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Presentation, Risk Manager</a:t>
                      </a:r>
                      <a:endParaRPr lang="en-US" dirty="0"/>
                    </a:p>
                  </a:txBody>
                  <a:tcPr/>
                </a:tc>
              </a:tr>
              <a:tr h="781685">
                <a:tc>
                  <a:txBody>
                    <a:bodyPr/>
                    <a:lstStyle/>
                    <a:p>
                      <a:r>
                        <a:rPr lang="en-US" dirty="0" smtClean="0"/>
                        <a:t>Lloyd Bond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Procurement Manager, Quality Manager,</a:t>
                      </a:r>
                      <a:r>
                        <a:rPr lang="en-US" baseline="0" dirty="0" smtClean="0"/>
                        <a:t> Meeting scribe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42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9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296358" cy="924475"/>
          </a:xfrm>
        </p:spPr>
        <p:txBody>
          <a:bodyPr/>
          <a:lstStyle/>
          <a:p>
            <a:r>
              <a:rPr lang="en-US" dirty="0" smtClean="0"/>
              <a:t>Project Constraints &amp;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Time Limit</a:t>
            </a:r>
          </a:p>
          <a:p>
            <a:pPr lvl="1"/>
            <a:r>
              <a:rPr lang="en-US" dirty="0" smtClean="0"/>
              <a:t>4-perosn team</a:t>
            </a:r>
          </a:p>
          <a:p>
            <a:pPr lvl="1"/>
            <a:r>
              <a:rPr lang="en-US" dirty="0" smtClean="0"/>
              <a:t>Limited Budget</a:t>
            </a:r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Maintenance</a:t>
            </a:r>
          </a:p>
          <a:p>
            <a:pPr lvl="1"/>
            <a:r>
              <a:rPr lang="en-US" dirty="0" smtClean="0"/>
              <a:t>Power Availability</a:t>
            </a:r>
          </a:p>
        </p:txBody>
      </p:sp>
    </p:spTree>
    <p:extLst>
      <p:ext uri="{BB962C8B-B14F-4D97-AF65-F5344CB8AC3E}">
        <p14:creationId xmlns:p14="http://schemas.microsoft.com/office/powerpoint/2010/main" val="3527553321"/>
      </p:ext>
    </p:extLst>
  </p:cSld>
  <p:clrMapOvr>
    <a:masterClrMapping/>
  </p:clrMapOvr>
</p:sld>
</file>

<file path=ppt/theme/theme1.xml><?xml version="1.0" encoding="utf-8"?>
<a:theme xmlns:a="http://schemas.openxmlformats.org/drawingml/2006/main" name="Autum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Autumn</Template>
  <TotalTime>298</TotalTime>
  <Words>670</Words>
  <Application>Microsoft Office PowerPoint</Application>
  <PresentationFormat>On-screen Show (4:3)</PresentationFormat>
  <Paragraphs>187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Autumn</vt:lpstr>
      <vt:lpstr>PowerPoint Presentation</vt:lpstr>
      <vt:lpstr>General Organization </vt:lpstr>
      <vt:lpstr> Project Manager</vt:lpstr>
      <vt:lpstr>Oversight of the Project</vt:lpstr>
      <vt:lpstr>Internal Status Monitoring</vt:lpstr>
      <vt:lpstr>External Status Monitoring</vt:lpstr>
      <vt:lpstr>Roles and Responsibilities</vt:lpstr>
      <vt:lpstr>Roles and Responsibilities Contd.</vt:lpstr>
      <vt:lpstr>Project Constraints &amp; Assumptions</vt:lpstr>
      <vt:lpstr>Schedule &amp; Cost Estimates</vt:lpstr>
      <vt:lpstr>Scope Statement</vt:lpstr>
      <vt:lpstr>PowerPoint Presentation</vt:lpstr>
      <vt:lpstr>Cost Management Plan</vt:lpstr>
      <vt:lpstr>Labor Management</vt:lpstr>
      <vt:lpstr>Material Management</vt:lpstr>
      <vt:lpstr>Earned Value Management</vt:lpstr>
      <vt:lpstr>Measurement</vt:lpstr>
      <vt:lpstr>Reporting</vt:lpstr>
      <vt:lpstr>Scope Management Plan</vt:lpstr>
      <vt:lpstr>Work Breakdown Structure</vt:lpstr>
      <vt:lpstr>Phase 1</vt:lpstr>
      <vt:lpstr>Phase 2</vt:lpstr>
      <vt:lpstr>Quality Management Plan</vt:lpstr>
      <vt:lpstr>Overview</vt:lpstr>
      <vt:lpstr>Roles and Responsibilities</vt:lpstr>
      <vt:lpstr>Communications Plan</vt:lpstr>
      <vt:lpstr>Internal Communications</vt:lpstr>
      <vt:lpstr>External Communications</vt:lpstr>
      <vt:lpstr>Change Management Plan</vt:lpstr>
      <vt:lpstr>Roles and Responsibilities</vt:lpstr>
      <vt:lpstr>Review &amp; Approval Process</vt:lpstr>
      <vt:lpstr>Risk Management Plan</vt:lpstr>
      <vt:lpstr>Roles and Responsibilities</vt:lpstr>
      <vt:lpstr>Risk Management Steps</vt:lpstr>
      <vt:lpstr>Procurement Management Plan</vt:lpstr>
      <vt:lpstr>Roles and Responsibilities</vt:lpstr>
      <vt:lpstr>Project Closeout Report</vt:lpstr>
      <vt:lpstr>Administrative Closure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Builders Group Ltd.</dc:title>
  <dc:creator>senior design</dc:creator>
  <cp:lastModifiedBy>senior design</cp:lastModifiedBy>
  <cp:revision>26</cp:revision>
  <dcterms:created xsi:type="dcterms:W3CDTF">2012-07-05T16:44:53Z</dcterms:created>
  <dcterms:modified xsi:type="dcterms:W3CDTF">2012-07-18T19:00:21Z</dcterms:modified>
</cp:coreProperties>
</file>