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3"/>
  </p:notesMasterIdLst>
  <p:sldIdLst>
    <p:sldId id="262" r:id="rId2"/>
    <p:sldId id="292" r:id="rId3"/>
    <p:sldId id="291" r:id="rId4"/>
    <p:sldId id="295" r:id="rId5"/>
    <p:sldId id="294" r:id="rId6"/>
    <p:sldId id="297" r:id="rId7"/>
    <p:sldId id="298" r:id="rId8"/>
    <p:sldId id="293" r:id="rId9"/>
    <p:sldId id="299" r:id="rId10"/>
    <p:sldId id="301" r:id="rId11"/>
    <p:sldId id="302" r:id="rId12"/>
    <p:sldId id="304" r:id="rId13"/>
    <p:sldId id="305" r:id="rId14"/>
    <p:sldId id="306" r:id="rId15"/>
    <p:sldId id="322" r:id="rId16"/>
    <p:sldId id="323" r:id="rId17"/>
    <p:sldId id="324" r:id="rId18"/>
    <p:sldId id="308" r:id="rId19"/>
    <p:sldId id="317" r:id="rId20"/>
    <p:sldId id="318" r:id="rId21"/>
    <p:sldId id="319" r:id="rId22"/>
    <p:sldId id="320" r:id="rId23"/>
    <p:sldId id="321" r:id="rId24"/>
    <p:sldId id="310" r:id="rId25"/>
    <p:sldId id="311" r:id="rId26"/>
    <p:sldId id="312" r:id="rId27"/>
    <p:sldId id="313" r:id="rId28"/>
    <p:sldId id="314" r:id="rId29"/>
    <p:sldId id="315" r:id="rId30"/>
    <p:sldId id="316" r:id="rId31"/>
    <p:sldId id="32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523" autoAdjust="0"/>
  </p:normalViewPr>
  <p:slideViewPr>
    <p:cSldViewPr>
      <p:cViewPr>
        <p:scale>
          <a:sx n="90" d="100"/>
          <a:sy n="90" d="100"/>
        </p:scale>
        <p:origin x="-588"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249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8D6D9A-8D7D-4F7D-B011-118AF81EF946}" type="datetimeFigureOut">
              <a:rPr lang="en-US" smtClean="0"/>
              <a:t>7/23/2012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5BAAFA-8569-4F3A-B5A8-377F352D7750}" type="slidenum">
              <a:rPr lang="en-US" smtClean="0"/>
              <a:t>‹#›</a:t>
            </a:fld>
            <a:endParaRPr lang="en-US"/>
          </a:p>
        </p:txBody>
      </p:sp>
    </p:spTree>
    <p:extLst>
      <p:ext uri="{BB962C8B-B14F-4D97-AF65-F5344CB8AC3E}">
        <p14:creationId xmlns:p14="http://schemas.microsoft.com/office/powerpoint/2010/main" val="826716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5BAAFA-8569-4F3A-B5A8-377F352D7750}" type="slidenum">
              <a:rPr lang="en-US" smtClean="0"/>
              <a:t>1</a:t>
            </a:fld>
            <a:endParaRPr lang="en-US"/>
          </a:p>
        </p:txBody>
      </p:sp>
    </p:spTree>
    <p:extLst>
      <p:ext uri="{BB962C8B-B14F-4D97-AF65-F5344CB8AC3E}">
        <p14:creationId xmlns:p14="http://schemas.microsoft.com/office/powerpoint/2010/main" val="301131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1 -Jeff</a:t>
            </a:r>
            <a:endParaRPr lang="en-US" dirty="0"/>
          </a:p>
        </p:txBody>
      </p:sp>
      <p:sp>
        <p:nvSpPr>
          <p:cNvPr id="4" name="Slide Number Placeholder 3"/>
          <p:cNvSpPr>
            <a:spLocks noGrp="1"/>
          </p:cNvSpPr>
          <p:nvPr>
            <p:ph type="sldNum" sz="quarter" idx="10"/>
          </p:nvPr>
        </p:nvSpPr>
        <p:spPr/>
        <p:txBody>
          <a:bodyPr/>
          <a:lstStyle/>
          <a:p>
            <a:fld id="{165BAAFA-8569-4F3A-B5A8-377F352D7750}" type="slidenum">
              <a:rPr lang="en-US" smtClean="0"/>
              <a:t>10</a:t>
            </a:fld>
            <a:endParaRPr lang="en-US"/>
          </a:p>
        </p:txBody>
      </p:sp>
    </p:spTree>
    <p:extLst>
      <p:ext uri="{BB962C8B-B14F-4D97-AF65-F5344CB8AC3E}">
        <p14:creationId xmlns:p14="http://schemas.microsoft.com/office/powerpoint/2010/main" val="4047491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2 -Lloyd</a:t>
            </a:r>
          </a:p>
          <a:p>
            <a:r>
              <a:rPr lang="en-US" dirty="0" smtClean="0"/>
              <a:t>The </a:t>
            </a:r>
            <a:r>
              <a:rPr lang="en-US" dirty="0" smtClean="0"/>
              <a:t>storage box prevents the Product from outside hazards. Also, the storage solution helps the product to be transported easily. </a:t>
            </a:r>
            <a:endParaRPr lang="en-US" dirty="0"/>
          </a:p>
        </p:txBody>
      </p:sp>
      <p:sp>
        <p:nvSpPr>
          <p:cNvPr id="4" name="Slide Number Placeholder 3"/>
          <p:cNvSpPr>
            <a:spLocks noGrp="1"/>
          </p:cNvSpPr>
          <p:nvPr>
            <p:ph type="sldNum" sz="quarter" idx="10"/>
          </p:nvPr>
        </p:nvSpPr>
        <p:spPr/>
        <p:txBody>
          <a:bodyPr/>
          <a:lstStyle/>
          <a:p>
            <a:fld id="{165BAAFA-8569-4F3A-B5A8-377F352D7750}" type="slidenum">
              <a:rPr lang="en-US" smtClean="0"/>
              <a:t>11</a:t>
            </a:fld>
            <a:endParaRPr lang="en-US"/>
          </a:p>
        </p:txBody>
      </p:sp>
    </p:spTree>
    <p:extLst>
      <p:ext uri="{BB962C8B-B14F-4D97-AF65-F5344CB8AC3E}">
        <p14:creationId xmlns:p14="http://schemas.microsoft.com/office/powerpoint/2010/main" val="661818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2 -Lloyd</a:t>
            </a:r>
            <a:endParaRPr lang="en-US" dirty="0"/>
          </a:p>
        </p:txBody>
      </p:sp>
      <p:sp>
        <p:nvSpPr>
          <p:cNvPr id="4" name="Slide Number Placeholder 3"/>
          <p:cNvSpPr>
            <a:spLocks noGrp="1"/>
          </p:cNvSpPr>
          <p:nvPr>
            <p:ph type="sldNum" sz="quarter" idx="10"/>
          </p:nvPr>
        </p:nvSpPr>
        <p:spPr/>
        <p:txBody>
          <a:bodyPr/>
          <a:lstStyle/>
          <a:p>
            <a:fld id="{165BAAFA-8569-4F3A-B5A8-377F352D7750}" type="slidenum">
              <a:rPr lang="en-US" smtClean="0"/>
              <a:t>12</a:t>
            </a:fld>
            <a:endParaRPr lang="en-US"/>
          </a:p>
        </p:txBody>
      </p:sp>
    </p:spTree>
    <p:extLst>
      <p:ext uri="{BB962C8B-B14F-4D97-AF65-F5344CB8AC3E}">
        <p14:creationId xmlns:p14="http://schemas.microsoft.com/office/powerpoint/2010/main" val="6849366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2 -Lloyd</a:t>
            </a:r>
            <a:endParaRPr lang="en-US" dirty="0"/>
          </a:p>
        </p:txBody>
      </p:sp>
      <p:sp>
        <p:nvSpPr>
          <p:cNvPr id="4" name="Slide Number Placeholder 3"/>
          <p:cNvSpPr>
            <a:spLocks noGrp="1"/>
          </p:cNvSpPr>
          <p:nvPr>
            <p:ph type="sldNum" sz="quarter" idx="10"/>
          </p:nvPr>
        </p:nvSpPr>
        <p:spPr/>
        <p:txBody>
          <a:bodyPr/>
          <a:lstStyle/>
          <a:p>
            <a:fld id="{165BAAFA-8569-4F3A-B5A8-377F352D7750}" type="slidenum">
              <a:rPr lang="en-US" smtClean="0"/>
              <a:t>13</a:t>
            </a:fld>
            <a:endParaRPr lang="en-US"/>
          </a:p>
        </p:txBody>
      </p:sp>
    </p:spTree>
    <p:extLst>
      <p:ext uri="{BB962C8B-B14F-4D97-AF65-F5344CB8AC3E}">
        <p14:creationId xmlns:p14="http://schemas.microsoft.com/office/powerpoint/2010/main" val="23564528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2 -Lloyd</a:t>
            </a:r>
            <a:endParaRPr lang="en-US" dirty="0"/>
          </a:p>
        </p:txBody>
      </p:sp>
      <p:sp>
        <p:nvSpPr>
          <p:cNvPr id="4" name="Slide Number Placeholder 3"/>
          <p:cNvSpPr>
            <a:spLocks noGrp="1"/>
          </p:cNvSpPr>
          <p:nvPr>
            <p:ph type="sldNum" sz="quarter" idx="10"/>
          </p:nvPr>
        </p:nvSpPr>
        <p:spPr/>
        <p:txBody>
          <a:bodyPr/>
          <a:lstStyle/>
          <a:p>
            <a:fld id="{165BAAFA-8569-4F3A-B5A8-377F352D7750}" type="slidenum">
              <a:rPr lang="en-US" smtClean="0"/>
              <a:t>14</a:t>
            </a:fld>
            <a:endParaRPr lang="en-US"/>
          </a:p>
        </p:txBody>
      </p:sp>
    </p:spTree>
    <p:extLst>
      <p:ext uri="{BB962C8B-B14F-4D97-AF65-F5344CB8AC3E}">
        <p14:creationId xmlns:p14="http://schemas.microsoft.com/office/powerpoint/2010/main" val="5555605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2 -Lloyd</a:t>
            </a:r>
            <a:endParaRPr lang="en-US" dirty="0"/>
          </a:p>
        </p:txBody>
      </p:sp>
      <p:sp>
        <p:nvSpPr>
          <p:cNvPr id="4" name="Slide Number Placeholder 3"/>
          <p:cNvSpPr>
            <a:spLocks noGrp="1"/>
          </p:cNvSpPr>
          <p:nvPr>
            <p:ph type="sldNum" sz="quarter" idx="10"/>
          </p:nvPr>
        </p:nvSpPr>
        <p:spPr/>
        <p:txBody>
          <a:bodyPr/>
          <a:lstStyle/>
          <a:p>
            <a:fld id="{165BAAFA-8569-4F3A-B5A8-377F352D7750}" type="slidenum">
              <a:rPr lang="en-US" smtClean="0"/>
              <a:t>15</a:t>
            </a:fld>
            <a:endParaRPr lang="en-US"/>
          </a:p>
        </p:txBody>
      </p:sp>
    </p:spTree>
    <p:extLst>
      <p:ext uri="{BB962C8B-B14F-4D97-AF65-F5344CB8AC3E}">
        <p14:creationId xmlns:p14="http://schemas.microsoft.com/office/powerpoint/2010/main" val="4117483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2 -Lloyd</a:t>
            </a:r>
            <a:endParaRPr lang="en-US" dirty="0"/>
          </a:p>
        </p:txBody>
      </p:sp>
      <p:sp>
        <p:nvSpPr>
          <p:cNvPr id="4" name="Slide Number Placeholder 3"/>
          <p:cNvSpPr>
            <a:spLocks noGrp="1"/>
          </p:cNvSpPr>
          <p:nvPr>
            <p:ph type="sldNum" sz="quarter" idx="10"/>
          </p:nvPr>
        </p:nvSpPr>
        <p:spPr/>
        <p:txBody>
          <a:bodyPr/>
          <a:lstStyle/>
          <a:p>
            <a:fld id="{165BAAFA-8569-4F3A-B5A8-377F352D7750}" type="slidenum">
              <a:rPr lang="en-US" smtClean="0"/>
              <a:t>16</a:t>
            </a:fld>
            <a:endParaRPr lang="en-US"/>
          </a:p>
        </p:txBody>
      </p:sp>
    </p:spTree>
    <p:extLst>
      <p:ext uri="{BB962C8B-B14F-4D97-AF65-F5344CB8AC3E}">
        <p14:creationId xmlns:p14="http://schemas.microsoft.com/office/powerpoint/2010/main" val="41299321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2 -Lloyd</a:t>
            </a:r>
            <a:endParaRPr lang="en-US" dirty="0"/>
          </a:p>
        </p:txBody>
      </p:sp>
      <p:sp>
        <p:nvSpPr>
          <p:cNvPr id="4" name="Slide Number Placeholder 3"/>
          <p:cNvSpPr>
            <a:spLocks noGrp="1"/>
          </p:cNvSpPr>
          <p:nvPr>
            <p:ph type="sldNum" sz="quarter" idx="10"/>
          </p:nvPr>
        </p:nvSpPr>
        <p:spPr/>
        <p:txBody>
          <a:bodyPr/>
          <a:lstStyle/>
          <a:p>
            <a:fld id="{165BAAFA-8569-4F3A-B5A8-377F352D7750}" type="slidenum">
              <a:rPr lang="en-US" smtClean="0"/>
              <a:t>17</a:t>
            </a:fld>
            <a:endParaRPr lang="en-US"/>
          </a:p>
        </p:txBody>
      </p:sp>
    </p:spTree>
    <p:extLst>
      <p:ext uri="{BB962C8B-B14F-4D97-AF65-F5344CB8AC3E}">
        <p14:creationId xmlns:p14="http://schemas.microsoft.com/office/powerpoint/2010/main" val="17088920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3 -Tyler</a:t>
            </a:r>
            <a:endParaRPr lang="en-US" dirty="0"/>
          </a:p>
        </p:txBody>
      </p:sp>
      <p:sp>
        <p:nvSpPr>
          <p:cNvPr id="4" name="Slide Number Placeholder 3"/>
          <p:cNvSpPr>
            <a:spLocks noGrp="1"/>
          </p:cNvSpPr>
          <p:nvPr>
            <p:ph type="sldNum" sz="quarter" idx="10"/>
          </p:nvPr>
        </p:nvSpPr>
        <p:spPr/>
        <p:txBody>
          <a:bodyPr/>
          <a:lstStyle/>
          <a:p>
            <a:fld id="{165BAAFA-8569-4F3A-B5A8-377F352D7750}" type="slidenum">
              <a:rPr lang="en-US" smtClean="0"/>
              <a:t>18</a:t>
            </a:fld>
            <a:endParaRPr lang="en-US"/>
          </a:p>
        </p:txBody>
      </p:sp>
    </p:spTree>
    <p:extLst>
      <p:ext uri="{BB962C8B-B14F-4D97-AF65-F5344CB8AC3E}">
        <p14:creationId xmlns:p14="http://schemas.microsoft.com/office/powerpoint/2010/main" val="34297561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3 -Tyler</a:t>
            </a:r>
            <a:endParaRPr lang="en-US" dirty="0"/>
          </a:p>
        </p:txBody>
      </p:sp>
      <p:sp>
        <p:nvSpPr>
          <p:cNvPr id="4" name="Slide Number Placeholder 3"/>
          <p:cNvSpPr>
            <a:spLocks noGrp="1"/>
          </p:cNvSpPr>
          <p:nvPr>
            <p:ph type="sldNum" sz="quarter" idx="10"/>
          </p:nvPr>
        </p:nvSpPr>
        <p:spPr/>
        <p:txBody>
          <a:bodyPr/>
          <a:lstStyle/>
          <a:p>
            <a:fld id="{165BAAFA-8569-4F3A-B5A8-377F352D7750}" type="slidenum">
              <a:rPr lang="en-US" smtClean="0"/>
              <a:t>19</a:t>
            </a:fld>
            <a:endParaRPr lang="en-US"/>
          </a:p>
        </p:txBody>
      </p:sp>
    </p:spTree>
    <p:extLst>
      <p:ext uri="{BB962C8B-B14F-4D97-AF65-F5344CB8AC3E}">
        <p14:creationId xmlns:p14="http://schemas.microsoft.com/office/powerpoint/2010/main" val="1804867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1 -Jeff</a:t>
            </a:r>
            <a:endParaRPr lang="en-US" dirty="0"/>
          </a:p>
        </p:txBody>
      </p:sp>
      <p:sp>
        <p:nvSpPr>
          <p:cNvPr id="4" name="Slide Number Placeholder 3"/>
          <p:cNvSpPr>
            <a:spLocks noGrp="1"/>
          </p:cNvSpPr>
          <p:nvPr>
            <p:ph type="sldNum" sz="quarter" idx="10"/>
          </p:nvPr>
        </p:nvSpPr>
        <p:spPr/>
        <p:txBody>
          <a:bodyPr/>
          <a:lstStyle/>
          <a:p>
            <a:fld id="{165BAAFA-8569-4F3A-B5A8-377F352D7750}" type="slidenum">
              <a:rPr lang="en-US" smtClean="0"/>
              <a:t>2</a:t>
            </a:fld>
            <a:endParaRPr lang="en-US"/>
          </a:p>
        </p:txBody>
      </p:sp>
    </p:spTree>
    <p:extLst>
      <p:ext uri="{BB962C8B-B14F-4D97-AF65-F5344CB8AC3E}">
        <p14:creationId xmlns:p14="http://schemas.microsoft.com/office/powerpoint/2010/main" val="32968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3 -Tyler</a:t>
            </a:r>
            <a:endParaRPr lang="en-US" dirty="0"/>
          </a:p>
        </p:txBody>
      </p:sp>
      <p:sp>
        <p:nvSpPr>
          <p:cNvPr id="4" name="Slide Number Placeholder 3"/>
          <p:cNvSpPr>
            <a:spLocks noGrp="1"/>
          </p:cNvSpPr>
          <p:nvPr>
            <p:ph type="sldNum" sz="quarter" idx="10"/>
          </p:nvPr>
        </p:nvSpPr>
        <p:spPr/>
        <p:txBody>
          <a:bodyPr/>
          <a:lstStyle/>
          <a:p>
            <a:fld id="{165BAAFA-8569-4F3A-B5A8-377F352D7750}" type="slidenum">
              <a:rPr lang="en-US" smtClean="0"/>
              <a:t>20</a:t>
            </a:fld>
            <a:endParaRPr lang="en-US"/>
          </a:p>
        </p:txBody>
      </p:sp>
    </p:spTree>
    <p:extLst>
      <p:ext uri="{BB962C8B-B14F-4D97-AF65-F5344CB8AC3E}">
        <p14:creationId xmlns:p14="http://schemas.microsoft.com/office/powerpoint/2010/main" val="1551271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3 -Tyler</a:t>
            </a:r>
            <a:endParaRPr lang="en-US" dirty="0"/>
          </a:p>
        </p:txBody>
      </p:sp>
      <p:sp>
        <p:nvSpPr>
          <p:cNvPr id="4" name="Slide Number Placeholder 3"/>
          <p:cNvSpPr>
            <a:spLocks noGrp="1"/>
          </p:cNvSpPr>
          <p:nvPr>
            <p:ph type="sldNum" sz="quarter" idx="10"/>
          </p:nvPr>
        </p:nvSpPr>
        <p:spPr/>
        <p:txBody>
          <a:bodyPr/>
          <a:lstStyle/>
          <a:p>
            <a:fld id="{165BAAFA-8569-4F3A-B5A8-377F352D7750}" type="slidenum">
              <a:rPr lang="en-US" smtClean="0"/>
              <a:t>21</a:t>
            </a:fld>
            <a:endParaRPr lang="en-US"/>
          </a:p>
        </p:txBody>
      </p:sp>
    </p:spTree>
    <p:extLst>
      <p:ext uri="{BB962C8B-B14F-4D97-AF65-F5344CB8AC3E}">
        <p14:creationId xmlns:p14="http://schemas.microsoft.com/office/powerpoint/2010/main" val="18779614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3 -Tyler</a:t>
            </a:r>
            <a:endParaRPr lang="en-US" dirty="0"/>
          </a:p>
        </p:txBody>
      </p:sp>
      <p:sp>
        <p:nvSpPr>
          <p:cNvPr id="4" name="Slide Number Placeholder 3"/>
          <p:cNvSpPr>
            <a:spLocks noGrp="1"/>
          </p:cNvSpPr>
          <p:nvPr>
            <p:ph type="sldNum" sz="quarter" idx="10"/>
          </p:nvPr>
        </p:nvSpPr>
        <p:spPr/>
        <p:txBody>
          <a:bodyPr/>
          <a:lstStyle/>
          <a:p>
            <a:fld id="{165BAAFA-8569-4F3A-B5A8-377F352D7750}" type="slidenum">
              <a:rPr lang="en-US" smtClean="0"/>
              <a:t>22</a:t>
            </a:fld>
            <a:endParaRPr lang="en-US"/>
          </a:p>
        </p:txBody>
      </p:sp>
    </p:spTree>
    <p:extLst>
      <p:ext uri="{BB962C8B-B14F-4D97-AF65-F5344CB8AC3E}">
        <p14:creationId xmlns:p14="http://schemas.microsoft.com/office/powerpoint/2010/main" val="5922447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3 -Tyler</a:t>
            </a:r>
            <a:endParaRPr lang="en-US" dirty="0"/>
          </a:p>
        </p:txBody>
      </p:sp>
      <p:sp>
        <p:nvSpPr>
          <p:cNvPr id="4" name="Slide Number Placeholder 3"/>
          <p:cNvSpPr>
            <a:spLocks noGrp="1"/>
          </p:cNvSpPr>
          <p:nvPr>
            <p:ph type="sldNum" sz="quarter" idx="10"/>
          </p:nvPr>
        </p:nvSpPr>
        <p:spPr/>
        <p:txBody>
          <a:bodyPr/>
          <a:lstStyle/>
          <a:p>
            <a:fld id="{165BAAFA-8569-4F3A-B5A8-377F352D7750}" type="slidenum">
              <a:rPr lang="en-US" smtClean="0"/>
              <a:t>23</a:t>
            </a:fld>
            <a:endParaRPr lang="en-US"/>
          </a:p>
        </p:txBody>
      </p:sp>
    </p:spTree>
    <p:extLst>
      <p:ext uri="{BB962C8B-B14F-4D97-AF65-F5344CB8AC3E}">
        <p14:creationId xmlns:p14="http://schemas.microsoft.com/office/powerpoint/2010/main" val="13268829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4 -CM</a:t>
            </a:r>
            <a:endParaRPr lang="en-US" dirty="0"/>
          </a:p>
        </p:txBody>
      </p:sp>
      <p:sp>
        <p:nvSpPr>
          <p:cNvPr id="4" name="Slide Number Placeholder 3"/>
          <p:cNvSpPr>
            <a:spLocks noGrp="1"/>
          </p:cNvSpPr>
          <p:nvPr>
            <p:ph type="sldNum" sz="quarter" idx="10"/>
          </p:nvPr>
        </p:nvSpPr>
        <p:spPr/>
        <p:txBody>
          <a:bodyPr/>
          <a:lstStyle/>
          <a:p>
            <a:fld id="{165BAAFA-8569-4F3A-B5A8-377F352D7750}" type="slidenum">
              <a:rPr lang="en-US" smtClean="0"/>
              <a:t>24</a:t>
            </a:fld>
            <a:endParaRPr lang="en-US"/>
          </a:p>
        </p:txBody>
      </p:sp>
    </p:spTree>
    <p:extLst>
      <p:ext uri="{BB962C8B-B14F-4D97-AF65-F5344CB8AC3E}">
        <p14:creationId xmlns:p14="http://schemas.microsoft.com/office/powerpoint/2010/main" val="26144030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4 -CM</a:t>
            </a:r>
            <a:endParaRPr lang="en-US" dirty="0"/>
          </a:p>
        </p:txBody>
      </p:sp>
      <p:sp>
        <p:nvSpPr>
          <p:cNvPr id="4" name="Slide Number Placeholder 3"/>
          <p:cNvSpPr>
            <a:spLocks noGrp="1"/>
          </p:cNvSpPr>
          <p:nvPr>
            <p:ph type="sldNum" sz="quarter" idx="10"/>
          </p:nvPr>
        </p:nvSpPr>
        <p:spPr/>
        <p:txBody>
          <a:bodyPr/>
          <a:lstStyle/>
          <a:p>
            <a:fld id="{165BAAFA-8569-4F3A-B5A8-377F352D7750}" type="slidenum">
              <a:rPr lang="en-US" smtClean="0"/>
              <a:t>25</a:t>
            </a:fld>
            <a:endParaRPr lang="en-US"/>
          </a:p>
        </p:txBody>
      </p:sp>
    </p:spTree>
    <p:extLst>
      <p:ext uri="{BB962C8B-B14F-4D97-AF65-F5344CB8AC3E}">
        <p14:creationId xmlns:p14="http://schemas.microsoft.com/office/powerpoint/2010/main" val="7023731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4 -CM</a:t>
            </a:r>
            <a:endParaRPr lang="en-US" dirty="0"/>
          </a:p>
        </p:txBody>
      </p:sp>
      <p:sp>
        <p:nvSpPr>
          <p:cNvPr id="4" name="Slide Number Placeholder 3"/>
          <p:cNvSpPr>
            <a:spLocks noGrp="1"/>
          </p:cNvSpPr>
          <p:nvPr>
            <p:ph type="sldNum" sz="quarter" idx="10"/>
          </p:nvPr>
        </p:nvSpPr>
        <p:spPr/>
        <p:txBody>
          <a:bodyPr/>
          <a:lstStyle/>
          <a:p>
            <a:fld id="{165BAAFA-8569-4F3A-B5A8-377F352D7750}" type="slidenum">
              <a:rPr lang="en-US" smtClean="0"/>
              <a:t>26</a:t>
            </a:fld>
            <a:endParaRPr lang="en-US"/>
          </a:p>
        </p:txBody>
      </p:sp>
    </p:spTree>
    <p:extLst>
      <p:ext uri="{BB962C8B-B14F-4D97-AF65-F5344CB8AC3E}">
        <p14:creationId xmlns:p14="http://schemas.microsoft.com/office/powerpoint/2010/main" val="33875705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4 -CM</a:t>
            </a:r>
            <a:endParaRPr lang="en-US" dirty="0"/>
          </a:p>
        </p:txBody>
      </p:sp>
      <p:sp>
        <p:nvSpPr>
          <p:cNvPr id="4" name="Slide Number Placeholder 3"/>
          <p:cNvSpPr>
            <a:spLocks noGrp="1"/>
          </p:cNvSpPr>
          <p:nvPr>
            <p:ph type="sldNum" sz="quarter" idx="10"/>
          </p:nvPr>
        </p:nvSpPr>
        <p:spPr/>
        <p:txBody>
          <a:bodyPr/>
          <a:lstStyle/>
          <a:p>
            <a:fld id="{165BAAFA-8569-4F3A-B5A8-377F352D7750}" type="slidenum">
              <a:rPr lang="en-US" smtClean="0"/>
              <a:t>27</a:t>
            </a:fld>
            <a:endParaRPr lang="en-US"/>
          </a:p>
        </p:txBody>
      </p:sp>
    </p:spTree>
    <p:extLst>
      <p:ext uri="{BB962C8B-B14F-4D97-AF65-F5344CB8AC3E}">
        <p14:creationId xmlns:p14="http://schemas.microsoft.com/office/powerpoint/2010/main" val="22857664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4 -CM</a:t>
            </a:r>
            <a:endParaRPr lang="en-US" dirty="0"/>
          </a:p>
        </p:txBody>
      </p:sp>
      <p:sp>
        <p:nvSpPr>
          <p:cNvPr id="4" name="Slide Number Placeholder 3"/>
          <p:cNvSpPr>
            <a:spLocks noGrp="1"/>
          </p:cNvSpPr>
          <p:nvPr>
            <p:ph type="sldNum" sz="quarter" idx="10"/>
          </p:nvPr>
        </p:nvSpPr>
        <p:spPr/>
        <p:txBody>
          <a:bodyPr/>
          <a:lstStyle/>
          <a:p>
            <a:fld id="{165BAAFA-8569-4F3A-B5A8-377F352D7750}" type="slidenum">
              <a:rPr lang="en-US" smtClean="0"/>
              <a:t>28</a:t>
            </a:fld>
            <a:endParaRPr lang="en-US"/>
          </a:p>
        </p:txBody>
      </p:sp>
    </p:spTree>
    <p:extLst>
      <p:ext uri="{BB962C8B-B14F-4D97-AF65-F5344CB8AC3E}">
        <p14:creationId xmlns:p14="http://schemas.microsoft.com/office/powerpoint/2010/main" val="11425802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4 -CM</a:t>
            </a:r>
            <a:endParaRPr lang="en-US" dirty="0"/>
          </a:p>
        </p:txBody>
      </p:sp>
      <p:sp>
        <p:nvSpPr>
          <p:cNvPr id="4" name="Slide Number Placeholder 3"/>
          <p:cNvSpPr>
            <a:spLocks noGrp="1"/>
          </p:cNvSpPr>
          <p:nvPr>
            <p:ph type="sldNum" sz="quarter" idx="10"/>
          </p:nvPr>
        </p:nvSpPr>
        <p:spPr/>
        <p:txBody>
          <a:bodyPr/>
          <a:lstStyle/>
          <a:p>
            <a:fld id="{165BAAFA-8569-4F3A-B5A8-377F352D7750}" type="slidenum">
              <a:rPr lang="en-US" smtClean="0"/>
              <a:t>29</a:t>
            </a:fld>
            <a:endParaRPr lang="en-US"/>
          </a:p>
        </p:txBody>
      </p:sp>
    </p:spTree>
    <p:extLst>
      <p:ext uri="{BB962C8B-B14F-4D97-AF65-F5344CB8AC3E}">
        <p14:creationId xmlns:p14="http://schemas.microsoft.com/office/powerpoint/2010/main" val="3887632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1 -Jeff</a:t>
            </a:r>
            <a:endParaRPr lang="en-US" dirty="0"/>
          </a:p>
        </p:txBody>
      </p:sp>
      <p:sp>
        <p:nvSpPr>
          <p:cNvPr id="4" name="Slide Number Placeholder 3"/>
          <p:cNvSpPr>
            <a:spLocks noGrp="1"/>
          </p:cNvSpPr>
          <p:nvPr>
            <p:ph type="sldNum" sz="quarter" idx="10"/>
          </p:nvPr>
        </p:nvSpPr>
        <p:spPr/>
        <p:txBody>
          <a:bodyPr/>
          <a:lstStyle/>
          <a:p>
            <a:fld id="{165BAAFA-8569-4F3A-B5A8-377F352D7750}" type="slidenum">
              <a:rPr lang="en-US" smtClean="0"/>
              <a:t>3</a:t>
            </a:fld>
            <a:endParaRPr lang="en-US"/>
          </a:p>
        </p:txBody>
      </p:sp>
    </p:spTree>
    <p:extLst>
      <p:ext uri="{BB962C8B-B14F-4D97-AF65-F5344CB8AC3E}">
        <p14:creationId xmlns:p14="http://schemas.microsoft.com/office/powerpoint/2010/main" val="29463925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4 -CM</a:t>
            </a:r>
            <a:endParaRPr lang="en-US" dirty="0"/>
          </a:p>
        </p:txBody>
      </p:sp>
      <p:sp>
        <p:nvSpPr>
          <p:cNvPr id="4" name="Slide Number Placeholder 3"/>
          <p:cNvSpPr>
            <a:spLocks noGrp="1"/>
          </p:cNvSpPr>
          <p:nvPr>
            <p:ph type="sldNum" sz="quarter" idx="10"/>
          </p:nvPr>
        </p:nvSpPr>
        <p:spPr/>
        <p:txBody>
          <a:bodyPr/>
          <a:lstStyle/>
          <a:p>
            <a:fld id="{165BAAFA-8569-4F3A-B5A8-377F352D7750}" type="slidenum">
              <a:rPr lang="en-US" smtClean="0"/>
              <a:t>30</a:t>
            </a:fld>
            <a:endParaRPr lang="en-US"/>
          </a:p>
        </p:txBody>
      </p:sp>
    </p:spTree>
    <p:extLst>
      <p:ext uri="{BB962C8B-B14F-4D97-AF65-F5344CB8AC3E}">
        <p14:creationId xmlns:p14="http://schemas.microsoft.com/office/powerpoint/2010/main" val="1629454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1 -Jeff</a:t>
            </a:r>
            <a:endParaRPr lang="en-US" dirty="0"/>
          </a:p>
        </p:txBody>
      </p:sp>
      <p:sp>
        <p:nvSpPr>
          <p:cNvPr id="4" name="Slide Number Placeholder 3"/>
          <p:cNvSpPr>
            <a:spLocks noGrp="1"/>
          </p:cNvSpPr>
          <p:nvPr>
            <p:ph type="sldNum" sz="quarter" idx="10"/>
          </p:nvPr>
        </p:nvSpPr>
        <p:spPr/>
        <p:txBody>
          <a:bodyPr/>
          <a:lstStyle/>
          <a:p>
            <a:fld id="{165BAAFA-8569-4F3A-B5A8-377F352D7750}" type="slidenum">
              <a:rPr lang="en-US" smtClean="0"/>
              <a:t>4</a:t>
            </a:fld>
            <a:endParaRPr lang="en-US"/>
          </a:p>
        </p:txBody>
      </p:sp>
    </p:spTree>
    <p:extLst>
      <p:ext uri="{BB962C8B-B14F-4D97-AF65-F5344CB8AC3E}">
        <p14:creationId xmlns:p14="http://schemas.microsoft.com/office/powerpoint/2010/main" val="114150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1 -Jeff</a:t>
            </a:r>
            <a:endParaRPr lang="en-US" dirty="0"/>
          </a:p>
        </p:txBody>
      </p:sp>
      <p:sp>
        <p:nvSpPr>
          <p:cNvPr id="4" name="Slide Number Placeholder 3"/>
          <p:cNvSpPr>
            <a:spLocks noGrp="1"/>
          </p:cNvSpPr>
          <p:nvPr>
            <p:ph type="sldNum" sz="quarter" idx="10"/>
          </p:nvPr>
        </p:nvSpPr>
        <p:spPr/>
        <p:txBody>
          <a:bodyPr/>
          <a:lstStyle/>
          <a:p>
            <a:fld id="{165BAAFA-8569-4F3A-B5A8-377F352D7750}" type="slidenum">
              <a:rPr lang="en-US" smtClean="0"/>
              <a:t>5</a:t>
            </a:fld>
            <a:endParaRPr lang="en-US"/>
          </a:p>
        </p:txBody>
      </p:sp>
    </p:spTree>
    <p:extLst>
      <p:ext uri="{BB962C8B-B14F-4D97-AF65-F5344CB8AC3E}">
        <p14:creationId xmlns:p14="http://schemas.microsoft.com/office/powerpoint/2010/main" val="607984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1 -Jeff</a:t>
            </a:r>
            <a:endParaRPr lang="en-US" dirty="0"/>
          </a:p>
        </p:txBody>
      </p:sp>
      <p:sp>
        <p:nvSpPr>
          <p:cNvPr id="4" name="Slide Number Placeholder 3"/>
          <p:cNvSpPr>
            <a:spLocks noGrp="1"/>
          </p:cNvSpPr>
          <p:nvPr>
            <p:ph type="sldNum" sz="quarter" idx="10"/>
          </p:nvPr>
        </p:nvSpPr>
        <p:spPr/>
        <p:txBody>
          <a:bodyPr/>
          <a:lstStyle/>
          <a:p>
            <a:fld id="{165BAAFA-8569-4F3A-B5A8-377F352D7750}" type="slidenum">
              <a:rPr lang="en-US" smtClean="0"/>
              <a:t>6</a:t>
            </a:fld>
            <a:endParaRPr lang="en-US"/>
          </a:p>
        </p:txBody>
      </p:sp>
    </p:spTree>
    <p:extLst>
      <p:ext uri="{BB962C8B-B14F-4D97-AF65-F5344CB8AC3E}">
        <p14:creationId xmlns:p14="http://schemas.microsoft.com/office/powerpoint/2010/main" val="4186292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1 -Jeff</a:t>
            </a:r>
            <a:endParaRPr lang="en-US" dirty="0"/>
          </a:p>
        </p:txBody>
      </p:sp>
      <p:sp>
        <p:nvSpPr>
          <p:cNvPr id="4" name="Slide Number Placeholder 3"/>
          <p:cNvSpPr>
            <a:spLocks noGrp="1"/>
          </p:cNvSpPr>
          <p:nvPr>
            <p:ph type="sldNum" sz="quarter" idx="10"/>
          </p:nvPr>
        </p:nvSpPr>
        <p:spPr/>
        <p:txBody>
          <a:bodyPr/>
          <a:lstStyle/>
          <a:p>
            <a:fld id="{165BAAFA-8569-4F3A-B5A8-377F352D7750}" type="slidenum">
              <a:rPr lang="en-US" smtClean="0"/>
              <a:t>7</a:t>
            </a:fld>
            <a:endParaRPr lang="en-US"/>
          </a:p>
        </p:txBody>
      </p:sp>
    </p:spTree>
    <p:extLst>
      <p:ext uri="{BB962C8B-B14F-4D97-AF65-F5344CB8AC3E}">
        <p14:creationId xmlns:p14="http://schemas.microsoft.com/office/powerpoint/2010/main" val="4035779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1 -Jeff</a:t>
            </a:r>
            <a:endParaRPr lang="en-US" dirty="0"/>
          </a:p>
        </p:txBody>
      </p:sp>
      <p:sp>
        <p:nvSpPr>
          <p:cNvPr id="4" name="Slide Number Placeholder 3"/>
          <p:cNvSpPr>
            <a:spLocks noGrp="1"/>
          </p:cNvSpPr>
          <p:nvPr>
            <p:ph type="sldNum" sz="quarter" idx="10"/>
          </p:nvPr>
        </p:nvSpPr>
        <p:spPr/>
        <p:txBody>
          <a:bodyPr/>
          <a:lstStyle/>
          <a:p>
            <a:fld id="{165BAAFA-8569-4F3A-B5A8-377F352D7750}" type="slidenum">
              <a:rPr lang="en-US" smtClean="0"/>
              <a:t>8</a:t>
            </a:fld>
            <a:endParaRPr lang="en-US"/>
          </a:p>
        </p:txBody>
      </p:sp>
    </p:spTree>
    <p:extLst>
      <p:ext uri="{BB962C8B-B14F-4D97-AF65-F5344CB8AC3E}">
        <p14:creationId xmlns:p14="http://schemas.microsoft.com/office/powerpoint/2010/main" val="1307676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1 -Jeff</a:t>
            </a:r>
            <a:endParaRPr lang="en-US" dirty="0"/>
          </a:p>
        </p:txBody>
      </p:sp>
      <p:sp>
        <p:nvSpPr>
          <p:cNvPr id="4" name="Slide Number Placeholder 3"/>
          <p:cNvSpPr>
            <a:spLocks noGrp="1"/>
          </p:cNvSpPr>
          <p:nvPr>
            <p:ph type="sldNum" sz="quarter" idx="10"/>
          </p:nvPr>
        </p:nvSpPr>
        <p:spPr/>
        <p:txBody>
          <a:bodyPr/>
          <a:lstStyle/>
          <a:p>
            <a:fld id="{165BAAFA-8569-4F3A-B5A8-377F352D7750}" type="slidenum">
              <a:rPr lang="en-US" smtClean="0"/>
              <a:t>9</a:t>
            </a:fld>
            <a:endParaRPr lang="en-US"/>
          </a:p>
        </p:txBody>
      </p:sp>
    </p:spTree>
    <p:extLst>
      <p:ext uri="{BB962C8B-B14F-4D97-AF65-F5344CB8AC3E}">
        <p14:creationId xmlns:p14="http://schemas.microsoft.com/office/powerpoint/2010/main" val="3654239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lgn="l" eaLnBrk="1" latinLnBrk="0" hangingPunct="1"/>
            <a:fld id="{48D92626-37D2-4832-BF7A-BC283494A20D}" type="datetimeFigureOut">
              <a:rPr lang="en-US" smtClean="0"/>
              <a:t>7/23/2012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algn="r" eaLnBrk="1" latinLnBrk="0" hangingPunct="1"/>
            <a:fld id="{8C592886-E571-45D5-8B56-343DC94F8FA6}" type="slidenum">
              <a:rPr kumimoji="0" lang="en-US" smtClean="0"/>
              <a:t>‹#›</a:t>
            </a:fld>
            <a:endParaRPr kumimoji="0" lang="en-US" dirty="0">
              <a:solidFill>
                <a:schemeClr val="tx2">
                  <a:shade val="90000"/>
                </a:schemeClr>
              </a:solidFill>
            </a:endParaRPr>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92626-37D2-4832-BF7A-BC283494A20D}" type="datetimeFigureOut">
              <a:rPr lang="en-US" smtClean="0"/>
              <a:t>7/23/2012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8C592886-E571-45D5-8B56-343DC94F8FA6}" type="slidenum">
              <a:rPr kumimoji="0" lang="en-US" smtClean="0"/>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92626-37D2-4832-BF7A-BC283494A20D}" type="datetimeFigureOut">
              <a:rPr lang="en-US" smtClean="0"/>
              <a:t>7/23/2012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8C592886-E571-45D5-8B56-343DC94F8FA6}" type="slidenum">
              <a:rPr kumimoji="0" lang="en-US" smtClean="0"/>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92626-37D2-4832-BF7A-BC283494A20D}" type="datetimeFigureOut">
              <a:rPr lang="en-US" smtClean="0"/>
              <a:t>7/23/2012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8C592886-E571-45D5-8B56-343DC94F8FA6}" type="slidenum">
              <a:rPr kumimoji="0" lang="en-US" smtClean="0"/>
              <a:t>‹#›</a:t>
            </a:fld>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lgn="l" eaLnBrk="1" latinLnBrk="0" hangingPunct="1"/>
            <a:fld id="{48D92626-37D2-4832-BF7A-BC283494A20D}" type="datetimeFigureOut">
              <a:rPr lang="en-US" smtClean="0"/>
              <a:t>7/23/2012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algn="r" eaLnBrk="1" latinLnBrk="0" hangingPunct="1"/>
            <a:fld id="{8C592886-E571-45D5-8B56-343DC94F8FA6}" type="slidenum">
              <a:rPr kumimoji="0" lang="en-US" smtClean="0"/>
              <a:t>‹#›</a:t>
            </a:fld>
            <a:endParaRPr kumimoji="0" lang="en-US">
              <a:solidFill>
                <a:schemeClr val="tx2">
                  <a:shade val="90000"/>
                </a:schemeClr>
              </a:solidFill>
            </a:endParaRPr>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D92626-37D2-4832-BF7A-BC283494A20D}" type="datetimeFigureOut">
              <a:rPr lang="en-US" smtClean="0"/>
              <a:t>7/23/2012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8C592886-E571-45D5-8B56-343DC94F8FA6}" type="slidenum">
              <a:rPr kumimoji="0" lang="en-US" smtClean="0"/>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D92626-37D2-4832-BF7A-BC283494A20D}" type="datetimeFigureOut">
              <a:rPr lang="en-US" smtClean="0"/>
              <a:t>7/23/2012</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8C592886-E571-45D5-8B56-343DC94F8FA6}" type="slidenum">
              <a:rPr kumimoji="0" lang="en-US" smtClean="0"/>
              <a:t>‹#›</a:t>
            </a:fld>
            <a:endParaRPr kumimoji="0" lang="en-US" dirty="0"/>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D92626-37D2-4832-BF7A-BC283494A20D}" type="datetimeFigureOut">
              <a:rPr lang="en-US" smtClean="0"/>
              <a:t>7/23/2012</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8C592886-E571-45D5-8B56-343DC94F8FA6}" type="slidenum">
              <a:rPr kumimoji="0" lang="en-US" smtClean="0"/>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D92626-37D2-4832-BF7A-BC283494A20D}" type="datetimeFigureOut">
              <a:rPr lang="en-US" smtClean="0"/>
              <a:t>7/23/2012</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8C592886-E571-45D5-8B56-343DC94F8FA6}" type="slidenum">
              <a:rPr kumimoji="0" lang="en-US" smtClean="0"/>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lgn="l" eaLnBrk="1" latinLnBrk="0" hangingPunct="1"/>
            <a:fld id="{48D92626-37D2-4832-BF7A-BC283494A20D}" type="datetimeFigureOut">
              <a:rPr lang="en-US" smtClean="0"/>
              <a:t>7/23/2012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algn="r" eaLnBrk="1" latinLnBrk="0" hangingPunct="1"/>
            <a:fld id="{8C592886-E571-45D5-8B56-343DC94F8FA6}" type="slidenum">
              <a:rPr kumimoji="0" lang="en-US" smtClean="0"/>
              <a:t>‹#›</a:t>
            </a:fld>
            <a:endParaRPr kumimoji="0" lang="en-US">
              <a:solidFill>
                <a:schemeClr val="tx2">
                  <a:shade val="90000"/>
                </a:schemeClr>
              </a:solidFill>
            </a:endParaRPr>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lgn="l" eaLnBrk="1" latinLnBrk="0" hangingPunct="1"/>
            <a:fld id="{48D92626-37D2-4832-BF7A-BC283494A20D}" type="datetimeFigureOut">
              <a:rPr lang="en-US" smtClean="0"/>
              <a:t>7/23/2012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algn="r" eaLnBrk="1" latinLnBrk="0" hangingPunct="1"/>
            <a:fld id="{8C592886-E571-45D5-8B56-343DC94F8FA6}" type="slidenum">
              <a:rPr kumimoji="0" lang="en-US" smtClean="0"/>
              <a:t>‹#›</a:t>
            </a:fld>
            <a:endParaRPr kumimoji="0" lang="en-US">
              <a:solidFill>
                <a:schemeClr val="tx2">
                  <a:shade val="90000"/>
                </a:scheme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pPr algn="l" eaLnBrk="1" latinLnBrk="0" hangingPunct="1"/>
            <a:fld id="{48D92626-37D2-4832-BF7A-BC283494A20D}" type="datetimeFigureOut">
              <a:rPr lang="en-US" smtClean="0"/>
              <a:t>7/23/2012</a:t>
            </a:fld>
            <a:endParaRPr lang="en-US" sz="1300" dirty="0">
              <a:solidFill>
                <a:schemeClr val="bg2">
                  <a:tint val="60000"/>
                  <a:satMod val="155000"/>
                </a:schemeClr>
              </a:solidFill>
            </a:endParaRPr>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pPr algn="r" eaLnBrk="1" latinLnBrk="0" hangingPunct="1"/>
            <a:endParaRPr kumimoji="0" lang="en-US" sz="1300" dirty="0">
              <a:solidFill>
                <a:schemeClr val="bg2">
                  <a:tint val="60000"/>
                  <a:satMod val="155000"/>
                </a:schemeClr>
              </a:solidFill>
            </a:endParaRPr>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pPr algn="r" eaLnBrk="1" latinLnBrk="0" hangingPunct="1"/>
            <a:fld id="{8C592886-E571-45D5-8B56-343DC94F8FA6}" type="slidenum">
              <a:rPr kumimoji="0" lang="en-US" smtClean="0"/>
              <a:t>‹#›</a:t>
            </a:fld>
            <a:endParaRPr kumimoji="0" lang="en-US" sz="1600" b="1" dirty="0">
              <a:solidFill>
                <a:schemeClr val="tx2">
                  <a:shade val="90000"/>
                </a:schemeClr>
              </a:solidFill>
              <a:effectLst/>
            </a:endParaRPr>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95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19369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Inputs and Outputs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94940935"/>
              </p:ext>
            </p:extLst>
          </p:nvPr>
        </p:nvGraphicFramePr>
        <p:xfrm>
          <a:off x="1295400" y="762000"/>
          <a:ext cx="6537960" cy="1682496"/>
        </p:xfrm>
        <a:graphic>
          <a:graphicData uri="http://schemas.openxmlformats.org/drawingml/2006/table">
            <a:tbl>
              <a:tblPr firstRow="1" firstCol="1" bandRow="1">
                <a:tableStyleId>{5C22544A-7EE6-4342-B048-85BDC9FD1C3A}</a:tableStyleId>
              </a:tblPr>
              <a:tblGrid>
                <a:gridCol w="1634490"/>
                <a:gridCol w="1634490"/>
                <a:gridCol w="1634490"/>
                <a:gridCol w="1634490"/>
              </a:tblGrid>
              <a:tr h="0">
                <a:tc>
                  <a:txBody>
                    <a:bodyPr/>
                    <a:lstStyle/>
                    <a:p>
                      <a:pPr marL="0" marR="0">
                        <a:lnSpc>
                          <a:spcPct val="115000"/>
                        </a:lnSpc>
                        <a:spcBef>
                          <a:spcPts val="0"/>
                        </a:spcBef>
                        <a:spcAft>
                          <a:spcPts val="1000"/>
                        </a:spcAft>
                        <a:tabLst>
                          <a:tab pos="742950" algn="r"/>
                          <a:tab pos="1714500" algn="l"/>
                          <a:tab pos="6000750" algn="r"/>
                        </a:tabLst>
                      </a:pPr>
                      <a:r>
                        <a:rPr lang="en-US" sz="1200" dirty="0">
                          <a:effectLst/>
                        </a:rPr>
                        <a:t>ITEM</a:t>
                      </a:r>
                      <a:endParaRPr lang="en-US" sz="1200" dirty="0">
                        <a:effectLst/>
                        <a:latin typeface="Times New Roman"/>
                        <a:ea typeface="Times New Roman"/>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a:effectLst/>
                        </a:rPr>
                        <a:t>Description</a:t>
                      </a:r>
                      <a:endParaRPr lang="en-US" sz="1200">
                        <a:effectLst/>
                        <a:latin typeface="Times New Roman"/>
                        <a:ea typeface="Times New Roman"/>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a:effectLst/>
                        </a:rPr>
                        <a:t>Use</a:t>
                      </a:r>
                      <a:endParaRPr lang="en-US" sz="1200">
                        <a:effectLst/>
                        <a:latin typeface="Times New Roman"/>
                        <a:ea typeface="Times New Roman"/>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a:effectLst/>
                        </a:rPr>
                        <a:t>Input or Output</a:t>
                      </a:r>
                      <a:endParaRPr lang="en-US" sz="1200">
                        <a:effectLst/>
                        <a:latin typeface="Times New Roman"/>
                        <a:ea typeface="Times New Roman"/>
                      </a:endParaRPr>
                    </a:p>
                  </a:txBody>
                  <a:tcPr marL="68580" marR="68580" marT="0" marB="0"/>
                </a:tc>
              </a:tr>
              <a:tr h="0">
                <a:tc>
                  <a:txBody>
                    <a:bodyPr/>
                    <a:lstStyle/>
                    <a:p>
                      <a:pPr marL="0" marR="0">
                        <a:lnSpc>
                          <a:spcPct val="115000"/>
                        </a:lnSpc>
                        <a:spcBef>
                          <a:spcPts val="0"/>
                        </a:spcBef>
                        <a:spcAft>
                          <a:spcPts val="1000"/>
                        </a:spcAft>
                        <a:tabLst>
                          <a:tab pos="742950" algn="r"/>
                          <a:tab pos="1714500" algn="l"/>
                          <a:tab pos="6000750" algn="r"/>
                        </a:tabLst>
                      </a:pPr>
                      <a:r>
                        <a:rPr lang="en-US" sz="1200" dirty="0">
                          <a:effectLst/>
                        </a:rPr>
                        <a:t>ON/OFF</a:t>
                      </a:r>
                      <a:endParaRPr lang="en-US" sz="1200" dirty="0">
                        <a:effectLst/>
                        <a:latin typeface="Times New Roman"/>
                        <a:ea typeface="Times New Roman"/>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a:effectLst/>
                        </a:rPr>
                        <a:t>Turns on and off</a:t>
                      </a:r>
                      <a:endParaRPr lang="en-US" sz="1200">
                        <a:effectLst/>
                        <a:latin typeface="Times New Roman"/>
                        <a:ea typeface="Times New Roman"/>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a:effectLst/>
                        </a:rPr>
                        <a:t>Turns on and off</a:t>
                      </a:r>
                      <a:endParaRPr lang="en-US" sz="1200">
                        <a:effectLst/>
                        <a:latin typeface="Times New Roman"/>
                        <a:ea typeface="Times New Roman"/>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a:effectLst/>
                        </a:rPr>
                        <a:t>INPUT</a:t>
                      </a:r>
                      <a:endParaRPr lang="en-US" sz="1200">
                        <a:effectLst/>
                        <a:latin typeface="Times New Roman"/>
                        <a:ea typeface="Times New Roman"/>
                      </a:endParaRPr>
                    </a:p>
                  </a:txBody>
                  <a:tcPr marL="68580" marR="68580" marT="0" marB="0"/>
                </a:tc>
              </a:tr>
              <a:tr h="0">
                <a:tc>
                  <a:txBody>
                    <a:bodyPr/>
                    <a:lstStyle/>
                    <a:p>
                      <a:pPr marL="0" marR="0">
                        <a:lnSpc>
                          <a:spcPct val="115000"/>
                        </a:lnSpc>
                        <a:spcBef>
                          <a:spcPts val="0"/>
                        </a:spcBef>
                        <a:spcAft>
                          <a:spcPts val="1000"/>
                        </a:spcAft>
                        <a:tabLst>
                          <a:tab pos="742950" algn="r"/>
                          <a:tab pos="1714500" algn="l"/>
                          <a:tab pos="6000750" algn="r"/>
                        </a:tabLst>
                      </a:pPr>
                      <a:r>
                        <a:rPr lang="en-US" sz="1200" dirty="0" smtClean="0">
                          <a:effectLst/>
                        </a:rPr>
                        <a:t>Client Application</a:t>
                      </a:r>
                      <a:endParaRPr lang="en-US" sz="1200" dirty="0">
                        <a:effectLst/>
                        <a:latin typeface="Times New Roman"/>
                        <a:ea typeface="Times New Roman"/>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dirty="0">
                          <a:effectLst/>
                        </a:rPr>
                        <a:t>Software Application</a:t>
                      </a:r>
                      <a:endParaRPr lang="en-US" sz="1200" dirty="0">
                        <a:effectLst/>
                        <a:latin typeface="Times New Roman"/>
                        <a:ea typeface="Times New Roman"/>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a:effectLst/>
                        </a:rPr>
                        <a:t>View analyzed and processed data</a:t>
                      </a:r>
                      <a:endParaRPr lang="en-US" sz="1200">
                        <a:effectLst/>
                        <a:latin typeface="Times New Roman"/>
                        <a:ea typeface="Times New Roman"/>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a:effectLst/>
                        </a:rPr>
                        <a:t>OUTPUT</a:t>
                      </a:r>
                      <a:endParaRPr lang="en-US" sz="1200">
                        <a:effectLst/>
                        <a:latin typeface="Times New Roman"/>
                        <a:ea typeface="Times New Roman"/>
                      </a:endParaRPr>
                    </a:p>
                  </a:txBody>
                  <a:tcPr marL="68580" marR="68580" marT="0" marB="0"/>
                </a:tc>
              </a:tr>
              <a:tr h="0">
                <a:tc>
                  <a:txBody>
                    <a:bodyPr/>
                    <a:lstStyle/>
                    <a:p>
                      <a:pPr marL="0" marR="0">
                        <a:lnSpc>
                          <a:spcPct val="115000"/>
                        </a:lnSpc>
                        <a:spcBef>
                          <a:spcPts val="0"/>
                        </a:spcBef>
                        <a:spcAft>
                          <a:spcPts val="1000"/>
                        </a:spcAft>
                        <a:tabLst>
                          <a:tab pos="742950" algn="r"/>
                          <a:tab pos="1714500" algn="l"/>
                          <a:tab pos="6000750" algn="r"/>
                        </a:tabLst>
                      </a:pPr>
                      <a:r>
                        <a:rPr lang="en-US" sz="1200">
                          <a:effectLst/>
                        </a:rPr>
                        <a:t>Warning Light</a:t>
                      </a:r>
                      <a:endParaRPr lang="en-US" sz="1200">
                        <a:effectLst/>
                        <a:latin typeface="Times New Roman"/>
                        <a:ea typeface="Times New Roman"/>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dirty="0">
                          <a:effectLst/>
                        </a:rPr>
                        <a:t>A bright flash able light</a:t>
                      </a:r>
                      <a:endParaRPr lang="en-US" sz="1200" dirty="0">
                        <a:effectLst/>
                        <a:latin typeface="Times New Roman"/>
                        <a:ea typeface="Times New Roman"/>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dirty="0">
                          <a:effectLst/>
                        </a:rPr>
                        <a:t>Notify a bump is detected</a:t>
                      </a:r>
                      <a:endParaRPr lang="en-US" sz="1200" dirty="0">
                        <a:effectLst/>
                        <a:latin typeface="Times New Roman"/>
                        <a:ea typeface="Times New Roman"/>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dirty="0">
                          <a:effectLst/>
                        </a:rPr>
                        <a:t>OUTPUT</a:t>
                      </a:r>
                      <a:endParaRPr lang="en-US" sz="1200" dirty="0">
                        <a:effectLst/>
                        <a:latin typeface="Times New Roman"/>
                        <a:ea typeface="Times New Roman"/>
                      </a:endParaRPr>
                    </a:p>
                  </a:txBody>
                  <a:tcPr marL="68580" marR="68580" marT="0" marB="0"/>
                </a:tc>
              </a:tr>
              <a:tr h="0">
                <a:tc>
                  <a:txBody>
                    <a:bodyPr/>
                    <a:lstStyle/>
                    <a:p>
                      <a:pPr marL="0" marR="0">
                        <a:lnSpc>
                          <a:spcPct val="115000"/>
                        </a:lnSpc>
                        <a:spcBef>
                          <a:spcPts val="0"/>
                        </a:spcBef>
                        <a:spcAft>
                          <a:spcPts val="1000"/>
                        </a:spcAft>
                        <a:tabLst>
                          <a:tab pos="742950" algn="r"/>
                          <a:tab pos="1714500" algn="l"/>
                          <a:tab pos="6000750" algn="r"/>
                        </a:tabLst>
                      </a:pPr>
                      <a:r>
                        <a:rPr lang="en-US" sz="1200">
                          <a:effectLst/>
                        </a:rPr>
                        <a:t>Heart Beat</a:t>
                      </a:r>
                      <a:endParaRPr lang="en-US" sz="1200">
                        <a:effectLst/>
                        <a:latin typeface="Times New Roman"/>
                        <a:ea typeface="Times New Roman"/>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a:effectLst/>
                        </a:rPr>
                        <a:t>A soft flashing light</a:t>
                      </a:r>
                      <a:endParaRPr lang="en-US" sz="1200">
                        <a:effectLst/>
                        <a:latin typeface="Times New Roman"/>
                        <a:ea typeface="Times New Roman"/>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a:effectLst/>
                        </a:rPr>
                        <a:t>Notify continuous operation</a:t>
                      </a:r>
                      <a:endParaRPr lang="en-US" sz="1200">
                        <a:effectLst/>
                        <a:latin typeface="Times New Roman"/>
                        <a:ea typeface="Times New Roman"/>
                      </a:endParaRPr>
                    </a:p>
                  </a:txBody>
                  <a:tcPr marL="68580" marR="68580" marT="0" marB="0"/>
                </a:tc>
                <a:tc>
                  <a:txBody>
                    <a:bodyPr/>
                    <a:lstStyle/>
                    <a:p>
                      <a:pPr marL="0" marR="0">
                        <a:lnSpc>
                          <a:spcPct val="115000"/>
                        </a:lnSpc>
                        <a:spcBef>
                          <a:spcPts val="0"/>
                        </a:spcBef>
                        <a:spcAft>
                          <a:spcPts val="1000"/>
                        </a:spcAft>
                        <a:tabLst>
                          <a:tab pos="742950" algn="r"/>
                          <a:tab pos="1714500" algn="l"/>
                          <a:tab pos="6000750" algn="r"/>
                        </a:tabLst>
                      </a:pPr>
                      <a:r>
                        <a:rPr lang="en-US" sz="1200" dirty="0">
                          <a:effectLst/>
                        </a:rPr>
                        <a:t>OUTPUT</a:t>
                      </a:r>
                      <a:endParaRPr lang="en-US" sz="1200" dirty="0">
                        <a:effectLst/>
                        <a:latin typeface="Times New Roman"/>
                        <a:ea typeface="Times New Roman"/>
                      </a:endParaRPr>
                    </a:p>
                  </a:txBody>
                  <a:tcPr marL="68580" marR="68580" marT="0" marB="0"/>
                </a:tc>
              </a:tr>
            </a:tbl>
          </a:graphicData>
        </a:graphic>
      </p:graphicFrame>
      <p:pic>
        <p:nvPicPr>
          <p:cNvPr id="307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667000"/>
            <a:ext cx="4038600" cy="191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82318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Packaging Requirements</a:t>
            </a:r>
            <a:endParaRPr lang="en-US" dirty="0"/>
          </a:p>
        </p:txBody>
      </p:sp>
      <p:sp>
        <p:nvSpPr>
          <p:cNvPr id="3" name="Content Placeholder 2"/>
          <p:cNvSpPr>
            <a:spLocks noGrp="1"/>
          </p:cNvSpPr>
          <p:nvPr>
            <p:ph idx="1"/>
          </p:nvPr>
        </p:nvSpPr>
        <p:spPr/>
        <p:txBody>
          <a:bodyPr/>
          <a:lstStyle/>
          <a:p>
            <a:r>
              <a:rPr lang="x-none"/>
              <a:t>The Sliding Profiler </a:t>
            </a:r>
            <a:r>
              <a:rPr lang="en-US" dirty="0"/>
              <a:t>shall</a:t>
            </a:r>
            <a:r>
              <a:rPr lang="x-none"/>
              <a:t> arrive completely assembled</a:t>
            </a:r>
            <a:endParaRPr lang="en-US" b="1" dirty="0"/>
          </a:p>
          <a:p>
            <a:r>
              <a:rPr lang="en-US" dirty="0"/>
              <a:t>Software shall be customer </a:t>
            </a:r>
            <a:r>
              <a:rPr lang="en-US" dirty="0" smtClean="0"/>
              <a:t>installable</a:t>
            </a:r>
          </a:p>
          <a:p>
            <a:r>
              <a:rPr lang="en-US" dirty="0"/>
              <a:t>The product shall come with a storage solution</a:t>
            </a:r>
          </a:p>
        </p:txBody>
      </p:sp>
    </p:spTree>
    <p:extLst>
      <p:ext uri="{BB962C8B-B14F-4D97-AF65-F5344CB8AC3E}">
        <p14:creationId xmlns:p14="http://schemas.microsoft.com/office/powerpoint/2010/main" val="32744004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7467600" cy="1600200"/>
          </a:xfrm>
        </p:spPr>
        <p:txBody>
          <a:bodyPr>
            <a:normAutofit fontScale="90000"/>
          </a:bodyPr>
          <a:lstStyle/>
          <a:p>
            <a:r>
              <a:rPr lang="en-US" dirty="0" smtClean="0"/>
              <a:t>Performance Requirements</a:t>
            </a:r>
            <a:endParaRPr lang="en-US" dirty="0"/>
          </a:p>
        </p:txBody>
      </p:sp>
      <p:sp>
        <p:nvSpPr>
          <p:cNvPr id="3" name="Content Placeholder 2"/>
          <p:cNvSpPr>
            <a:spLocks noGrp="1"/>
          </p:cNvSpPr>
          <p:nvPr>
            <p:ph idx="1"/>
          </p:nvPr>
        </p:nvSpPr>
        <p:spPr/>
        <p:txBody>
          <a:bodyPr/>
          <a:lstStyle/>
          <a:p>
            <a:r>
              <a:rPr lang="en-US" dirty="0"/>
              <a:t>The device shall perform in </a:t>
            </a:r>
            <a:r>
              <a:rPr lang="en-US" dirty="0" smtClean="0"/>
              <a:t>real-time</a:t>
            </a:r>
          </a:p>
          <a:p>
            <a:r>
              <a:rPr lang="en-US" dirty="0"/>
              <a:t>The device power source shall be provided </a:t>
            </a:r>
            <a:r>
              <a:rPr lang="en-US" dirty="0" smtClean="0"/>
              <a:t>externally</a:t>
            </a:r>
          </a:p>
          <a:p>
            <a:r>
              <a:rPr lang="en-US" dirty="0"/>
              <a:t>The product shall not disturb the wet </a:t>
            </a:r>
            <a:r>
              <a:rPr lang="en-US" dirty="0" smtClean="0"/>
              <a:t>concrete</a:t>
            </a:r>
          </a:p>
          <a:p>
            <a:r>
              <a:rPr lang="en-US" dirty="0"/>
              <a:t>The slider shall not accumulate </a:t>
            </a:r>
            <a:r>
              <a:rPr lang="en-US" dirty="0" smtClean="0"/>
              <a:t>cement</a:t>
            </a:r>
          </a:p>
          <a:p>
            <a:r>
              <a:rPr lang="en-US" dirty="0"/>
              <a:t>The system shall store operational </a:t>
            </a:r>
            <a:r>
              <a:rPr lang="en-US" dirty="0" smtClean="0"/>
              <a:t>data</a:t>
            </a:r>
          </a:p>
          <a:p>
            <a:r>
              <a:rPr lang="en-US" dirty="0"/>
              <a:t>The stored data shall be accessible by </a:t>
            </a:r>
            <a:r>
              <a:rPr lang="en-US" dirty="0" smtClean="0"/>
              <a:t>user</a:t>
            </a:r>
          </a:p>
          <a:p>
            <a:r>
              <a:rPr lang="en-US" dirty="0"/>
              <a:t>The product shall operate in extreme </a:t>
            </a:r>
            <a:r>
              <a:rPr lang="en-US" dirty="0" smtClean="0"/>
              <a:t>temperatures</a:t>
            </a:r>
          </a:p>
          <a:p>
            <a:r>
              <a:rPr lang="en-US" dirty="0"/>
              <a:t>The client application shall calibrate sensors</a:t>
            </a:r>
          </a:p>
        </p:txBody>
      </p:sp>
    </p:spTree>
    <p:extLst>
      <p:ext uri="{BB962C8B-B14F-4D97-AF65-F5344CB8AC3E}">
        <p14:creationId xmlns:p14="http://schemas.microsoft.com/office/powerpoint/2010/main" val="20991361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 Requirements</a:t>
            </a:r>
            <a:endParaRPr lang="en-US" dirty="0"/>
          </a:p>
        </p:txBody>
      </p:sp>
      <p:sp>
        <p:nvSpPr>
          <p:cNvPr id="3" name="Content Placeholder 2"/>
          <p:cNvSpPr>
            <a:spLocks noGrp="1"/>
          </p:cNvSpPr>
          <p:nvPr>
            <p:ph idx="1"/>
          </p:nvPr>
        </p:nvSpPr>
        <p:spPr/>
        <p:txBody>
          <a:bodyPr/>
          <a:lstStyle/>
          <a:p>
            <a:r>
              <a:rPr lang="en-US" dirty="0"/>
              <a:t>The product shall have a power source </a:t>
            </a:r>
            <a:r>
              <a:rPr lang="en-US" dirty="0" smtClean="0"/>
              <a:t>interruption</a:t>
            </a:r>
          </a:p>
          <a:p>
            <a:r>
              <a:rPr lang="en-US" dirty="0"/>
              <a:t>The product shall have no sharp </a:t>
            </a:r>
            <a:r>
              <a:rPr lang="en-US" dirty="0" smtClean="0"/>
              <a:t>edges</a:t>
            </a:r>
          </a:p>
          <a:p>
            <a:r>
              <a:rPr lang="en-US" dirty="0"/>
              <a:t>The product shall have an electric shock protection</a:t>
            </a:r>
          </a:p>
        </p:txBody>
      </p:sp>
    </p:spTree>
    <p:extLst>
      <p:ext uri="{BB962C8B-B14F-4D97-AF65-F5344CB8AC3E}">
        <p14:creationId xmlns:p14="http://schemas.microsoft.com/office/powerpoint/2010/main" val="30947994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Maintenance and Support Requirements</a:t>
            </a:r>
            <a:endParaRPr lang="en-US" dirty="0"/>
          </a:p>
        </p:txBody>
      </p:sp>
      <p:sp>
        <p:nvSpPr>
          <p:cNvPr id="3" name="Content Placeholder 2"/>
          <p:cNvSpPr>
            <a:spLocks noGrp="1"/>
          </p:cNvSpPr>
          <p:nvPr>
            <p:ph idx="1"/>
          </p:nvPr>
        </p:nvSpPr>
        <p:spPr/>
        <p:txBody>
          <a:bodyPr/>
          <a:lstStyle/>
          <a:p>
            <a:r>
              <a:rPr lang="en-US" dirty="0"/>
              <a:t>The product shall be easy to </a:t>
            </a:r>
            <a:r>
              <a:rPr lang="en-US" dirty="0" smtClean="0"/>
              <a:t>clean</a:t>
            </a:r>
          </a:p>
          <a:p>
            <a:r>
              <a:rPr lang="en-US" dirty="0"/>
              <a:t>The product shall be returned to the supplier after a critical </a:t>
            </a:r>
            <a:r>
              <a:rPr lang="en-US" dirty="0" smtClean="0"/>
              <a:t>malfunction</a:t>
            </a:r>
          </a:p>
          <a:p>
            <a:r>
              <a:rPr lang="en-US" dirty="0"/>
              <a:t>The product shall come with a support manual</a:t>
            </a:r>
          </a:p>
        </p:txBody>
      </p:sp>
    </p:spTree>
    <p:extLst>
      <p:ext uri="{BB962C8B-B14F-4D97-AF65-F5344CB8AC3E}">
        <p14:creationId xmlns:p14="http://schemas.microsoft.com/office/powerpoint/2010/main" val="19073415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4648200"/>
            <a:ext cx="8382000" cy="1524000"/>
          </a:xfrm>
        </p:spPr>
        <p:txBody>
          <a:bodyPr/>
          <a:lstStyle/>
          <a:p>
            <a:r>
              <a:rPr lang="en-US" dirty="0" smtClean="0"/>
              <a:t>Other Customer Requirements</a:t>
            </a:r>
            <a:endParaRPr lang="en-US" dirty="0"/>
          </a:p>
        </p:txBody>
      </p:sp>
    </p:spTree>
    <p:extLst>
      <p:ext uri="{BB962C8B-B14F-4D97-AF65-F5344CB8AC3E}">
        <p14:creationId xmlns:p14="http://schemas.microsoft.com/office/powerpoint/2010/main" val="20104607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876800"/>
            <a:ext cx="7848600" cy="1295400"/>
          </a:xfrm>
        </p:spPr>
        <p:txBody>
          <a:bodyPr>
            <a:normAutofit/>
          </a:bodyPr>
          <a:lstStyle/>
          <a:p>
            <a:r>
              <a:rPr lang="en-US" dirty="0" smtClean="0"/>
              <a:t>High Priority Requirements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70582757"/>
              </p:ext>
            </p:extLst>
          </p:nvPr>
        </p:nvGraphicFramePr>
        <p:xfrm>
          <a:off x="270164" y="1447800"/>
          <a:ext cx="8416636" cy="2805549"/>
        </p:xfrm>
        <a:graphic>
          <a:graphicData uri="http://schemas.openxmlformats.org/drawingml/2006/table">
            <a:tbl>
              <a:tblPr firstRow="1" firstCol="1" bandRow="1">
                <a:tableStyleId>{5C22544A-7EE6-4342-B048-85BDC9FD1C3A}</a:tableStyleId>
              </a:tblPr>
              <a:tblGrid>
                <a:gridCol w="8416636"/>
              </a:tblGrid>
              <a:tr h="561109">
                <a:tc>
                  <a:txBody>
                    <a:bodyPr/>
                    <a:lstStyle/>
                    <a:p>
                      <a:pPr marL="285750" marR="0" indent="-285750">
                        <a:spcBef>
                          <a:spcPts val="600"/>
                        </a:spcBef>
                        <a:spcAft>
                          <a:spcPts val="0"/>
                        </a:spcAft>
                        <a:buFont typeface="Wingdings" pitchFamily="2" charset="2"/>
                        <a:buChar char="Ø"/>
                      </a:pPr>
                      <a:r>
                        <a:rPr lang="en-US" sz="1800" dirty="0">
                          <a:effectLst/>
                        </a:rPr>
                        <a:t>The Device shall be able to measure the internal temperature of the electronics housing.</a:t>
                      </a:r>
                      <a:endParaRPr lang="en-US" sz="1800" dirty="0">
                        <a:effectLst/>
                        <a:latin typeface="Times New Roman"/>
                        <a:ea typeface="Times New Roman"/>
                      </a:endParaRPr>
                    </a:p>
                  </a:txBody>
                  <a:tcPr marL="126250" marR="126250" marT="0" marB="0"/>
                </a:tc>
              </a:tr>
              <a:tr h="280555">
                <a:tc>
                  <a:txBody>
                    <a:bodyPr/>
                    <a:lstStyle/>
                    <a:p>
                      <a:pPr marL="285750" marR="0" indent="-285750">
                        <a:spcBef>
                          <a:spcPts val="600"/>
                        </a:spcBef>
                        <a:spcAft>
                          <a:spcPts val="0"/>
                        </a:spcAft>
                        <a:buFont typeface="Wingdings" pitchFamily="2" charset="2"/>
                        <a:buChar char="Ø"/>
                      </a:pPr>
                      <a:r>
                        <a:rPr lang="en-US" sz="1800" dirty="0">
                          <a:effectLst/>
                        </a:rPr>
                        <a:t>The Device shall visually indicate when it is operating.</a:t>
                      </a:r>
                      <a:endParaRPr lang="en-US" sz="1800" dirty="0">
                        <a:effectLst/>
                        <a:latin typeface="Times New Roman"/>
                        <a:ea typeface="Times New Roman"/>
                      </a:endParaRPr>
                    </a:p>
                  </a:txBody>
                  <a:tcPr marL="126250" marR="126250" marT="0" marB="0"/>
                </a:tc>
              </a:tr>
              <a:tr h="280555">
                <a:tc>
                  <a:txBody>
                    <a:bodyPr/>
                    <a:lstStyle/>
                    <a:p>
                      <a:pPr marL="285750" marR="0" indent="-285750">
                        <a:spcBef>
                          <a:spcPts val="600"/>
                        </a:spcBef>
                        <a:spcAft>
                          <a:spcPts val="0"/>
                        </a:spcAft>
                        <a:buFont typeface="Wingdings" pitchFamily="2" charset="2"/>
                        <a:buChar char="Ø"/>
                      </a:pPr>
                      <a:r>
                        <a:rPr lang="en-US" sz="1800" dirty="0">
                          <a:effectLst/>
                        </a:rPr>
                        <a:t>The Device shall visually indicate error conditions.</a:t>
                      </a:r>
                      <a:endParaRPr lang="en-US" sz="1800" dirty="0">
                        <a:effectLst/>
                        <a:latin typeface="Times New Roman"/>
                        <a:ea typeface="Times New Roman"/>
                      </a:endParaRPr>
                    </a:p>
                  </a:txBody>
                  <a:tcPr marL="126250" marR="126250" marT="0" marB="0"/>
                </a:tc>
              </a:tr>
              <a:tr h="280555">
                <a:tc>
                  <a:txBody>
                    <a:bodyPr/>
                    <a:lstStyle/>
                    <a:p>
                      <a:pPr marL="285750" marR="0" indent="-285750">
                        <a:spcBef>
                          <a:spcPts val="600"/>
                        </a:spcBef>
                        <a:spcAft>
                          <a:spcPts val="0"/>
                        </a:spcAft>
                        <a:buFont typeface="Wingdings" pitchFamily="2" charset="2"/>
                        <a:buChar char="Ø"/>
                      </a:pPr>
                      <a:r>
                        <a:rPr lang="en-US" sz="1800" dirty="0">
                          <a:effectLst/>
                        </a:rPr>
                        <a:t>The Device shall use an embedded </a:t>
                      </a:r>
                      <a:r>
                        <a:rPr lang="en-US" sz="1800" dirty="0" smtClean="0">
                          <a:effectLst/>
                        </a:rPr>
                        <a:t>PIC microcontroller w/</a:t>
                      </a:r>
                      <a:r>
                        <a:rPr lang="en-US" sz="1800" baseline="0" dirty="0" smtClean="0">
                          <a:effectLst/>
                        </a:rPr>
                        <a:t> networking</a:t>
                      </a:r>
                      <a:r>
                        <a:rPr lang="en-US" sz="1800" dirty="0" smtClean="0">
                          <a:effectLst/>
                        </a:rPr>
                        <a:t>.</a:t>
                      </a:r>
                      <a:endParaRPr lang="en-US" sz="1800" dirty="0">
                        <a:effectLst/>
                        <a:latin typeface="Times New Roman"/>
                        <a:ea typeface="Times New Roman"/>
                      </a:endParaRPr>
                    </a:p>
                  </a:txBody>
                  <a:tcPr marL="126250" marR="126250" marT="0" marB="0"/>
                </a:tc>
              </a:tr>
              <a:tr h="280555">
                <a:tc>
                  <a:txBody>
                    <a:bodyPr/>
                    <a:lstStyle/>
                    <a:p>
                      <a:pPr marL="285750" marR="0" indent="-285750">
                        <a:spcBef>
                          <a:spcPts val="600"/>
                        </a:spcBef>
                        <a:spcAft>
                          <a:spcPts val="0"/>
                        </a:spcAft>
                        <a:buFont typeface="Wingdings" pitchFamily="2" charset="2"/>
                        <a:buChar char="Ø"/>
                      </a:pPr>
                      <a:r>
                        <a:rPr lang="en-US" sz="1800">
                          <a:effectLst/>
                        </a:rPr>
                        <a:t>Configuration processes shall be obscured from the end-user.</a:t>
                      </a:r>
                      <a:endParaRPr lang="en-US" sz="1800">
                        <a:effectLst/>
                        <a:latin typeface="Times New Roman"/>
                        <a:ea typeface="Times New Roman"/>
                      </a:endParaRPr>
                    </a:p>
                  </a:txBody>
                  <a:tcPr marL="126250" marR="126250" marT="0" marB="0"/>
                </a:tc>
              </a:tr>
              <a:tr h="280555">
                <a:tc>
                  <a:txBody>
                    <a:bodyPr/>
                    <a:lstStyle/>
                    <a:p>
                      <a:pPr marL="285750" marR="0" indent="-285750">
                        <a:spcBef>
                          <a:spcPts val="600"/>
                        </a:spcBef>
                        <a:spcAft>
                          <a:spcPts val="0"/>
                        </a:spcAft>
                        <a:buFont typeface="Wingdings" pitchFamily="2" charset="2"/>
                        <a:buChar char="Ø"/>
                      </a:pPr>
                      <a:r>
                        <a:rPr lang="en-US" sz="1800">
                          <a:effectLst/>
                        </a:rPr>
                        <a:t>The Device must turn on/off easily.</a:t>
                      </a:r>
                      <a:endParaRPr lang="en-US" sz="1800">
                        <a:effectLst/>
                        <a:latin typeface="Times New Roman"/>
                        <a:ea typeface="Times New Roman"/>
                      </a:endParaRPr>
                    </a:p>
                  </a:txBody>
                  <a:tcPr marL="126250" marR="126250" marT="0" marB="0"/>
                </a:tc>
              </a:tr>
              <a:tr h="280555">
                <a:tc>
                  <a:txBody>
                    <a:bodyPr/>
                    <a:lstStyle/>
                    <a:p>
                      <a:pPr marL="285750" marR="0" indent="-285750">
                        <a:spcBef>
                          <a:spcPts val="600"/>
                        </a:spcBef>
                        <a:spcAft>
                          <a:spcPts val="0"/>
                        </a:spcAft>
                        <a:buFont typeface="Wingdings" pitchFamily="2" charset="2"/>
                        <a:buChar char="Ø"/>
                      </a:pPr>
                      <a:r>
                        <a:rPr lang="en-US" sz="1800">
                          <a:effectLst/>
                        </a:rPr>
                        <a:t>The Device shall store operational data.</a:t>
                      </a:r>
                      <a:endParaRPr lang="en-US" sz="1800">
                        <a:effectLst/>
                        <a:latin typeface="Times New Roman"/>
                        <a:ea typeface="Times New Roman"/>
                      </a:endParaRPr>
                    </a:p>
                  </a:txBody>
                  <a:tcPr marL="126250" marR="126250" marT="0" marB="0"/>
                </a:tc>
              </a:tr>
              <a:tr h="280555">
                <a:tc>
                  <a:txBody>
                    <a:bodyPr/>
                    <a:lstStyle/>
                    <a:p>
                      <a:pPr marL="285750" marR="0" indent="-285750">
                        <a:spcBef>
                          <a:spcPts val="600"/>
                        </a:spcBef>
                        <a:spcAft>
                          <a:spcPts val="0"/>
                        </a:spcAft>
                        <a:buFont typeface="Wingdings" pitchFamily="2" charset="2"/>
                        <a:buChar char="Ø"/>
                      </a:pPr>
                      <a:r>
                        <a:rPr lang="en-US" sz="1800">
                          <a:effectLst/>
                        </a:rPr>
                        <a:t>The Product shall have a user-friendly client application.</a:t>
                      </a:r>
                      <a:endParaRPr lang="en-US" sz="1800">
                        <a:effectLst/>
                        <a:latin typeface="Times New Roman"/>
                        <a:ea typeface="Times New Roman"/>
                      </a:endParaRPr>
                    </a:p>
                  </a:txBody>
                  <a:tcPr marL="126250" marR="126250" marT="0" marB="0"/>
                </a:tc>
              </a:tr>
              <a:tr h="280555">
                <a:tc>
                  <a:txBody>
                    <a:bodyPr/>
                    <a:lstStyle/>
                    <a:p>
                      <a:pPr marL="285750" marR="0" indent="-285750">
                        <a:spcBef>
                          <a:spcPts val="600"/>
                        </a:spcBef>
                        <a:spcAft>
                          <a:spcPts val="0"/>
                        </a:spcAft>
                        <a:buFont typeface="Wingdings" pitchFamily="2" charset="2"/>
                        <a:buChar char="Ø"/>
                      </a:pPr>
                      <a:r>
                        <a:rPr lang="en-US" sz="1800" dirty="0">
                          <a:effectLst/>
                        </a:rPr>
                        <a:t>The client application must run on a PC.</a:t>
                      </a:r>
                      <a:endParaRPr lang="en-US" sz="1800" dirty="0">
                        <a:effectLst/>
                        <a:latin typeface="Times New Roman"/>
                        <a:ea typeface="Times New Roman"/>
                      </a:endParaRPr>
                    </a:p>
                  </a:txBody>
                  <a:tcPr marL="126250" marR="126250" marT="0" marB="0"/>
                </a:tc>
              </a:tr>
            </a:tbl>
          </a:graphicData>
        </a:graphic>
      </p:graphicFrame>
    </p:spTree>
    <p:extLst>
      <p:ext uri="{BB962C8B-B14F-4D97-AF65-F5344CB8AC3E}">
        <p14:creationId xmlns:p14="http://schemas.microsoft.com/office/powerpoint/2010/main" val="13543073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Medium/Low Priority Requirements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42856413"/>
              </p:ext>
            </p:extLst>
          </p:nvPr>
        </p:nvGraphicFramePr>
        <p:xfrm>
          <a:off x="838200" y="1066800"/>
          <a:ext cx="6248400" cy="2606040"/>
        </p:xfrm>
        <a:graphic>
          <a:graphicData uri="http://schemas.openxmlformats.org/drawingml/2006/table">
            <a:tbl>
              <a:tblPr firstRow="1" firstCol="1" bandRow="1">
                <a:tableStyleId>{5C22544A-7EE6-4342-B048-85BDC9FD1C3A}</a:tableStyleId>
              </a:tblPr>
              <a:tblGrid>
                <a:gridCol w="6248400"/>
              </a:tblGrid>
              <a:tr h="411480">
                <a:tc>
                  <a:txBody>
                    <a:bodyPr/>
                    <a:lstStyle/>
                    <a:p>
                      <a:pPr marL="285750" marR="0" indent="-285750">
                        <a:spcBef>
                          <a:spcPts val="600"/>
                        </a:spcBef>
                        <a:spcAft>
                          <a:spcPts val="0"/>
                        </a:spcAft>
                        <a:buFont typeface="Wingdings" pitchFamily="2" charset="2"/>
                        <a:buChar char="Ø"/>
                      </a:pPr>
                      <a:r>
                        <a:rPr lang="en-US" sz="1800" dirty="0">
                          <a:effectLst/>
                        </a:rPr>
                        <a:t>The Product shall come with a storage solution.</a:t>
                      </a:r>
                      <a:endParaRPr lang="en-US" sz="1800" dirty="0">
                        <a:effectLst/>
                        <a:latin typeface="Times New Roman"/>
                        <a:ea typeface="Times New Roman"/>
                      </a:endParaRPr>
                    </a:p>
                  </a:txBody>
                  <a:tcPr marL="68580" marR="68580" marT="0" marB="0"/>
                </a:tc>
              </a:tr>
              <a:tr h="411480">
                <a:tc>
                  <a:txBody>
                    <a:bodyPr/>
                    <a:lstStyle/>
                    <a:p>
                      <a:pPr marL="285750" marR="0" indent="-285750">
                        <a:spcBef>
                          <a:spcPts val="600"/>
                        </a:spcBef>
                        <a:spcAft>
                          <a:spcPts val="0"/>
                        </a:spcAft>
                        <a:buFont typeface="Wingdings" pitchFamily="2" charset="2"/>
                        <a:buChar char="Ø"/>
                      </a:pPr>
                      <a:r>
                        <a:rPr lang="en-US" sz="1800">
                          <a:effectLst/>
                        </a:rPr>
                        <a:t>The Electronics shall be detachable from the Platform.</a:t>
                      </a:r>
                      <a:endParaRPr lang="en-US" sz="1800">
                        <a:effectLst/>
                        <a:latin typeface="Times New Roman"/>
                        <a:ea typeface="Times New Roman"/>
                      </a:endParaRPr>
                    </a:p>
                  </a:txBody>
                  <a:tcPr marL="68580" marR="68580" marT="0" marB="0"/>
                </a:tc>
              </a:tr>
              <a:tr h="411480">
                <a:tc>
                  <a:txBody>
                    <a:bodyPr/>
                    <a:lstStyle/>
                    <a:p>
                      <a:pPr marL="285750" marR="0" indent="-285750">
                        <a:spcBef>
                          <a:spcPts val="600"/>
                        </a:spcBef>
                        <a:spcAft>
                          <a:spcPts val="0"/>
                        </a:spcAft>
                        <a:buFont typeface="Wingdings" pitchFamily="2" charset="2"/>
                        <a:buChar char="Ø"/>
                      </a:pPr>
                      <a:r>
                        <a:rPr lang="en-US" sz="1800">
                          <a:effectLst/>
                        </a:rPr>
                        <a:t>The Device shall transfer operational data to the client application in real-time.</a:t>
                      </a:r>
                      <a:endParaRPr lang="en-US" sz="1800">
                        <a:effectLst/>
                        <a:latin typeface="Times New Roman"/>
                        <a:ea typeface="Times New Roman"/>
                      </a:endParaRPr>
                    </a:p>
                  </a:txBody>
                  <a:tcPr marL="68580" marR="68580" marT="0" marB="0"/>
                </a:tc>
              </a:tr>
              <a:tr h="411480">
                <a:tc>
                  <a:txBody>
                    <a:bodyPr/>
                    <a:lstStyle/>
                    <a:p>
                      <a:pPr marL="285750" marR="0" indent="-285750">
                        <a:spcBef>
                          <a:spcPts val="600"/>
                        </a:spcBef>
                        <a:spcAft>
                          <a:spcPts val="0"/>
                        </a:spcAft>
                        <a:buFont typeface="Wingdings" pitchFamily="2" charset="2"/>
                        <a:buChar char="Ø"/>
                      </a:pPr>
                      <a:r>
                        <a:rPr lang="en-US" sz="1800">
                          <a:effectLst/>
                        </a:rPr>
                        <a:t>The client application shall display operational data.</a:t>
                      </a:r>
                      <a:endParaRPr lang="en-US" sz="1800">
                        <a:effectLst/>
                        <a:latin typeface="Times New Roman"/>
                        <a:ea typeface="Times New Roman"/>
                      </a:endParaRPr>
                    </a:p>
                  </a:txBody>
                  <a:tcPr marL="68580" marR="68580" marT="0" marB="0"/>
                </a:tc>
              </a:tr>
              <a:tr h="411480">
                <a:tc>
                  <a:txBody>
                    <a:bodyPr/>
                    <a:lstStyle/>
                    <a:p>
                      <a:pPr marL="285750" marR="0" indent="-285750">
                        <a:spcBef>
                          <a:spcPts val="600"/>
                        </a:spcBef>
                        <a:spcAft>
                          <a:spcPts val="0"/>
                        </a:spcAft>
                        <a:buFont typeface="Wingdings" pitchFamily="2" charset="2"/>
                        <a:buChar char="Ø"/>
                      </a:pPr>
                      <a:r>
                        <a:rPr lang="en-US" sz="1800" dirty="0">
                          <a:effectLst/>
                        </a:rPr>
                        <a:t>The client application shall read stored data</a:t>
                      </a:r>
                      <a:r>
                        <a:rPr lang="en-US" sz="1800" dirty="0" smtClean="0">
                          <a:effectLst/>
                        </a:rPr>
                        <a:t>.</a:t>
                      </a:r>
                      <a:endParaRPr lang="en-US" sz="1800" dirty="0">
                        <a:effectLst/>
                        <a:latin typeface="Times New Roman"/>
                        <a:ea typeface="Times New Roman"/>
                      </a:endParaRPr>
                    </a:p>
                  </a:txBody>
                  <a:tcPr marL="68580" marR="68580" marT="0" marB="0"/>
                </a:tc>
              </a:tr>
              <a:tr h="411480">
                <a:tc>
                  <a:txBody>
                    <a:bodyPr/>
                    <a:lstStyle/>
                    <a:p>
                      <a:pPr marL="285750" marR="0" indent="-285750">
                        <a:spcBef>
                          <a:spcPts val="600"/>
                        </a:spcBef>
                        <a:spcAft>
                          <a:spcPts val="0"/>
                        </a:spcAft>
                        <a:buFont typeface="Wingdings" pitchFamily="2" charset="2"/>
                        <a:buChar char="Ø"/>
                      </a:pPr>
                      <a:r>
                        <a:rPr lang="en-US" sz="1800" b="1" kern="1200" dirty="0" smtClean="0">
                          <a:solidFill>
                            <a:schemeClr val="lt1"/>
                          </a:solidFill>
                          <a:effectLst/>
                          <a:latin typeface="+mn-lt"/>
                          <a:ea typeface="+mn-ea"/>
                          <a:cs typeface="+mn-cs"/>
                        </a:rPr>
                        <a:t>The product shall have GPS to track the bump location.</a:t>
                      </a:r>
                      <a:endParaRPr lang="en-US" sz="1800" dirty="0">
                        <a:effectLst/>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2001495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Acceptance Criteria</a:t>
            </a:r>
            <a:endParaRPr lang="en-US" dirty="0"/>
          </a:p>
        </p:txBody>
      </p:sp>
      <p:sp>
        <p:nvSpPr>
          <p:cNvPr id="3" name="Content Placeholder 2"/>
          <p:cNvSpPr>
            <a:spLocks noGrp="1"/>
          </p:cNvSpPr>
          <p:nvPr>
            <p:ph idx="1"/>
          </p:nvPr>
        </p:nvSpPr>
        <p:spPr/>
        <p:txBody>
          <a:bodyPr>
            <a:normAutofit/>
          </a:bodyPr>
          <a:lstStyle/>
          <a:p>
            <a:r>
              <a:rPr lang="en-US" dirty="0"/>
              <a:t>Before the Sliding Profiler can be fully accepted, each feature and function required by the sponsor must be demonstrated and or inspected. </a:t>
            </a:r>
            <a:endParaRPr lang="en-US" dirty="0" smtClean="0"/>
          </a:p>
          <a:p>
            <a:endParaRPr lang="en-US" dirty="0"/>
          </a:p>
          <a:p>
            <a:r>
              <a:rPr lang="en-US" dirty="0" smtClean="0"/>
              <a:t>Example: Verify </a:t>
            </a:r>
            <a:r>
              <a:rPr lang="en-US" dirty="0"/>
              <a:t>the device visually signals when a bump is detected by </a:t>
            </a:r>
            <a:r>
              <a:rPr lang="en-US" dirty="0" smtClean="0"/>
              <a:t>light</a:t>
            </a:r>
          </a:p>
          <a:p>
            <a:pPr lvl="1"/>
            <a:r>
              <a:rPr lang="en-US" dirty="0"/>
              <a:t>Verification Procedure:  The sponsor will verify the device signals by light when a bump is detected through a live demonstration under a controlled environment to produce a specific result</a:t>
            </a:r>
            <a:r>
              <a:rPr lang="en-US" dirty="0" smtClean="0"/>
              <a:t>.</a:t>
            </a:r>
          </a:p>
        </p:txBody>
      </p:sp>
    </p:spTree>
    <p:extLst>
      <p:ext uri="{BB962C8B-B14F-4D97-AF65-F5344CB8AC3E}">
        <p14:creationId xmlns:p14="http://schemas.microsoft.com/office/powerpoint/2010/main" val="32319951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4648200"/>
            <a:ext cx="7543800" cy="1524000"/>
          </a:xfrm>
        </p:spPr>
        <p:txBody>
          <a:bodyPr/>
          <a:lstStyle/>
          <a:p>
            <a:r>
              <a:rPr lang="en-US" dirty="0" smtClean="0"/>
              <a:t>Use Cases</a:t>
            </a:r>
            <a:endParaRPr lang="en-US" dirty="0"/>
          </a:p>
        </p:txBody>
      </p:sp>
    </p:spTree>
    <p:extLst>
      <p:ext uri="{BB962C8B-B14F-4D97-AF65-F5344CB8AC3E}">
        <p14:creationId xmlns:p14="http://schemas.microsoft.com/office/powerpoint/2010/main" val="22534133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4724400"/>
            <a:ext cx="7543800" cy="1524000"/>
          </a:xfrm>
        </p:spPr>
        <p:txBody>
          <a:bodyPr/>
          <a:lstStyle/>
          <a:p>
            <a:r>
              <a:rPr lang="en-US" sz="7200" dirty="0" smtClean="0"/>
              <a:t>Product Concept</a:t>
            </a:r>
            <a:endParaRPr lang="en-US" sz="7200" dirty="0"/>
          </a:p>
        </p:txBody>
      </p:sp>
    </p:spTree>
    <p:extLst>
      <p:ext uri="{BB962C8B-B14F-4D97-AF65-F5344CB8AC3E}">
        <p14:creationId xmlns:p14="http://schemas.microsoft.com/office/powerpoint/2010/main" val="28022547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76400" y="1143000"/>
            <a:ext cx="5605742" cy="4445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78885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Calibrating Sensors</a:t>
            </a:r>
            <a:endParaRPr lang="en-US" dirty="0"/>
          </a:p>
        </p:txBody>
      </p:sp>
      <p:pic>
        <p:nvPicPr>
          <p:cNvPr id="5122"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62000" y="1524000"/>
            <a:ext cx="7545954"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36572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Product</a:t>
            </a:r>
            <a:endParaRPr lang="en-US" dirty="0"/>
          </a:p>
        </p:txBody>
      </p:sp>
      <p:pic>
        <p:nvPicPr>
          <p:cNvPr id="614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143000"/>
            <a:ext cx="7382008"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8178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Retrieval</a:t>
            </a:r>
            <a:endParaRPr lang="en-US" dirty="0"/>
          </a:p>
        </p:txBody>
      </p:sp>
      <p:pic>
        <p:nvPicPr>
          <p:cNvPr id="717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62000" y="1371600"/>
            <a:ext cx="7588825"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29849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4724400"/>
            <a:ext cx="7543800" cy="1524000"/>
          </a:xfrm>
        </p:spPr>
        <p:txBody>
          <a:bodyPr/>
          <a:lstStyle/>
          <a:p>
            <a:r>
              <a:rPr lang="en-US" dirty="0" smtClean="0"/>
              <a:t>Feasibility Assessment</a:t>
            </a:r>
            <a:endParaRPr lang="en-US" dirty="0"/>
          </a:p>
        </p:txBody>
      </p:sp>
    </p:spTree>
    <p:extLst>
      <p:ext uri="{BB962C8B-B14F-4D97-AF65-F5344CB8AC3E}">
        <p14:creationId xmlns:p14="http://schemas.microsoft.com/office/powerpoint/2010/main" val="4294787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Analysis</a:t>
            </a:r>
            <a:endParaRPr lang="en-US" dirty="0"/>
          </a:p>
        </p:txBody>
      </p:sp>
      <p:sp>
        <p:nvSpPr>
          <p:cNvPr id="3" name="Content Placeholder 2"/>
          <p:cNvSpPr>
            <a:spLocks noGrp="1"/>
          </p:cNvSpPr>
          <p:nvPr>
            <p:ph idx="1"/>
          </p:nvPr>
        </p:nvSpPr>
        <p:spPr/>
        <p:txBody>
          <a:bodyPr/>
          <a:lstStyle/>
          <a:p>
            <a:r>
              <a:rPr lang="en-US" dirty="0" smtClean="0"/>
              <a:t>Scope Analysis: The </a:t>
            </a:r>
            <a:r>
              <a:rPr lang="en-US" dirty="0"/>
              <a:t>scope of work for all critical requirements is reasonable, and prototyping of these by the deadline date appears feasible. </a:t>
            </a:r>
            <a:endParaRPr lang="en-US" dirty="0" smtClean="0"/>
          </a:p>
        </p:txBody>
      </p:sp>
    </p:spTree>
    <p:extLst>
      <p:ext uri="{BB962C8B-B14F-4D97-AF65-F5344CB8AC3E}">
        <p14:creationId xmlns:p14="http://schemas.microsoft.com/office/powerpoint/2010/main" val="19098833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a:t>
            </a:r>
            <a:endParaRPr lang="en-US" dirty="0"/>
          </a:p>
        </p:txBody>
      </p:sp>
      <p:sp>
        <p:nvSpPr>
          <p:cNvPr id="3" name="Content Placeholder 2"/>
          <p:cNvSpPr>
            <a:spLocks noGrp="1"/>
          </p:cNvSpPr>
          <p:nvPr>
            <p:ph idx="1"/>
          </p:nvPr>
        </p:nvSpPr>
        <p:spPr/>
        <p:txBody>
          <a:bodyPr/>
          <a:lstStyle/>
          <a:p>
            <a:r>
              <a:rPr lang="en-US" dirty="0" smtClean="0"/>
              <a:t>Looked </a:t>
            </a:r>
            <a:r>
              <a:rPr lang="en-US" dirty="0"/>
              <a:t>at two previous projects on Sliding Profilers. Our sponsor, Dr. Walker, pointed out their </a:t>
            </a:r>
            <a:r>
              <a:rPr lang="en-US" dirty="0" smtClean="0"/>
              <a:t>mistakes.</a:t>
            </a:r>
          </a:p>
          <a:p>
            <a:r>
              <a:rPr lang="en-US" dirty="0" smtClean="0"/>
              <a:t>Bump detection algorithm</a:t>
            </a:r>
          </a:p>
          <a:p>
            <a:r>
              <a:rPr lang="en-US" dirty="0" smtClean="0"/>
              <a:t>Weight to surface area ratio</a:t>
            </a:r>
          </a:p>
          <a:p>
            <a:r>
              <a:rPr lang="en-US" dirty="0" smtClean="0"/>
              <a:t>Data acquisition and SP program procedure</a:t>
            </a:r>
          </a:p>
          <a:p>
            <a:r>
              <a:rPr lang="en-US" dirty="0" smtClean="0"/>
              <a:t>SP data server and client module</a:t>
            </a:r>
            <a:endParaRPr lang="en-US" dirty="0"/>
          </a:p>
          <a:p>
            <a:endParaRPr lang="en-US" dirty="0"/>
          </a:p>
        </p:txBody>
      </p:sp>
    </p:spTree>
    <p:extLst>
      <p:ext uri="{BB962C8B-B14F-4D97-AF65-F5344CB8AC3E}">
        <p14:creationId xmlns:p14="http://schemas.microsoft.com/office/powerpoint/2010/main" val="9934857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Analysis</a:t>
            </a:r>
            <a:endParaRPr lang="en-US" dirty="0"/>
          </a:p>
        </p:txBody>
      </p:sp>
      <p:sp>
        <p:nvSpPr>
          <p:cNvPr id="3" name="Content Placeholder 2"/>
          <p:cNvSpPr>
            <a:spLocks noGrp="1"/>
          </p:cNvSpPr>
          <p:nvPr>
            <p:ph idx="1"/>
          </p:nvPr>
        </p:nvSpPr>
        <p:spPr/>
        <p:txBody>
          <a:bodyPr/>
          <a:lstStyle/>
          <a:p>
            <a:r>
              <a:rPr lang="en-US" dirty="0"/>
              <a:t>C</a:t>
            </a:r>
            <a:r>
              <a:rPr lang="en-US" dirty="0" smtClean="0"/>
              <a:t>lient application</a:t>
            </a:r>
          </a:p>
          <a:p>
            <a:r>
              <a:rPr lang="en-US" dirty="0" smtClean="0"/>
              <a:t>Hardware design</a:t>
            </a:r>
          </a:p>
          <a:p>
            <a:r>
              <a:rPr lang="en-US" dirty="0" smtClean="0"/>
              <a:t>Mechanical </a:t>
            </a:r>
            <a:r>
              <a:rPr lang="en-US" dirty="0"/>
              <a:t>design of the </a:t>
            </a:r>
            <a:r>
              <a:rPr lang="en-US" dirty="0" smtClean="0"/>
              <a:t>platform</a:t>
            </a:r>
          </a:p>
          <a:p>
            <a:r>
              <a:rPr lang="en-US" dirty="0" smtClean="0"/>
              <a:t>Server-Client communications</a:t>
            </a:r>
          </a:p>
          <a:p>
            <a:r>
              <a:rPr lang="en-US" dirty="0" smtClean="0"/>
              <a:t>Algorithms</a:t>
            </a:r>
            <a:endParaRPr lang="en-US" dirty="0"/>
          </a:p>
          <a:p>
            <a:endParaRPr lang="en-US" dirty="0"/>
          </a:p>
        </p:txBody>
      </p:sp>
    </p:spTree>
    <p:extLst>
      <p:ext uri="{BB962C8B-B14F-4D97-AF65-F5344CB8AC3E}">
        <p14:creationId xmlns:p14="http://schemas.microsoft.com/office/powerpoint/2010/main" val="2271675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Cost Analysis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63025746"/>
              </p:ext>
            </p:extLst>
          </p:nvPr>
        </p:nvGraphicFramePr>
        <p:xfrm>
          <a:off x="762000" y="685800"/>
          <a:ext cx="7620000" cy="4370295"/>
        </p:xfrm>
        <a:graphic>
          <a:graphicData uri="http://schemas.openxmlformats.org/drawingml/2006/table">
            <a:tbl>
              <a:tblPr firstRow="1" bandRow="1">
                <a:tableStyleId>{5C22544A-7EE6-4342-B048-85BDC9FD1C3A}</a:tableStyleId>
              </a:tblPr>
              <a:tblGrid>
                <a:gridCol w="2540000"/>
                <a:gridCol w="2540000"/>
                <a:gridCol w="2540000"/>
              </a:tblGrid>
              <a:tr h="291353">
                <a:tc>
                  <a:txBody>
                    <a:bodyPr/>
                    <a:lstStyle/>
                    <a:p>
                      <a:r>
                        <a:rPr lang="en-US" sz="1200" dirty="0" smtClean="0"/>
                        <a:t>Components</a:t>
                      </a:r>
                      <a:endParaRPr lang="en-US" sz="1200" dirty="0"/>
                    </a:p>
                  </a:txBody>
                  <a:tcPr/>
                </a:tc>
                <a:tc>
                  <a:txBody>
                    <a:bodyPr/>
                    <a:lstStyle/>
                    <a:p>
                      <a:r>
                        <a:rPr lang="en-US" sz="1200" dirty="0" smtClean="0"/>
                        <a:t>Low</a:t>
                      </a:r>
                      <a:r>
                        <a:rPr lang="en-US" sz="1200" baseline="0" dirty="0" smtClean="0"/>
                        <a:t> Price ($)</a:t>
                      </a:r>
                      <a:endParaRPr lang="en-US" sz="1200" dirty="0"/>
                    </a:p>
                  </a:txBody>
                  <a:tcPr/>
                </a:tc>
                <a:tc>
                  <a:txBody>
                    <a:bodyPr/>
                    <a:lstStyle/>
                    <a:p>
                      <a:r>
                        <a:rPr lang="en-US" sz="1200" dirty="0" smtClean="0"/>
                        <a:t>High Price ($)</a:t>
                      </a:r>
                      <a:endParaRPr lang="en-US" sz="1200" dirty="0"/>
                    </a:p>
                  </a:txBody>
                  <a:tcPr/>
                </a:tc>
              </a:tr>
              <a:tr h="291353">
                <a:tc>
                  <a:txBody>
                    <a:bodyPr/>
                    <a:lstStyle/>
                    <a:p>
                      <a:r>
                        <a:rPr lang="en-US" sz="1200" dirty="0" smtClean="0"/>
                        <a:t>Inclinometer</a:t>
                      </a:r>
                      <a:endParaRPr lang="en-US" sz="1200" dirty="0"/>
                    </a:p>
                  </a:txBody>
                  <a:tcPr/>
                </a:tc>
                <a:tc>
                  <a:txBody>
                    <a:bodyPr/>
                    <a:lstStyle/>
                    <a:p>
                      <a:pPr algn="ctr"/>
                      <a:r>
                        <a:rPr lang="en-US" sz="1200" dirty="0" smtClean="0"/>
                        <a:t>0</a:t>
                      </a:r>
                      <a:endParaRPr lang="en-US" sz="1200" dirty="0"/>
                    </a:p>
                  </a:txBody>
                  <a:tcPr/>
                </a:tc>
                <a:tc>
                  <a:txBody>
                    <a:bodyPr/>
                    <a:lstStyle/>
                    <a:p>
                      <a:pPr algn="ctr"/>
                      <a:r>
                        <a:rPr lang="en-US" sz="1200" dirty="0" smtClean="0"/>
                        <a:t>900</a:t>
                      </a:r>
                      <a:endParaRPr lang="en-US" sz="1200" dirty="0"/>
                    </a:p>
                  </a:txBody>
                  <a:tcPr/>
                </a:tc>
              </a:tr>
              <a:tr h="291353">
                <a:tc>
                  <a:txBody>
                    <a:bodyPr/>
                    <a:lstStyle/>
                    <a:p>
                      <a:r>
                        <a:rPr lang="en-US" sz="1200" dirty="0" smtClean="0"/>
                        <a:t>Temperature Sensors</a:t>
                      </a:r>
                      <a:endParaRPr lang="en-US" sz="1200" dirty="0"/>
                    </a:p>
                  </a:txBody>
                  <a:tcPr/>
                </a:tc>
                <a:tc>
                  <a:txBody>
                    <a:bodyPr/>
                    <a:lstStyle/>
                    <a:p>
                      <a:pPr algn="ctr"/>
                      <a:r>
                        <a:rPr lang="en-US" sz="1200" dirty="0" smtClean="0"/>
                        <a:t>0</a:t>
                      </a:r>
                      <a:endParaRPr lang="en-US" sz="1200" dirty="0"/>
                    </a:p>
                  </a:txBody>
                  <a:tcPr/>
                </a:tc>
                <a:tc>
                  <a:txBody>
                    <a:bodyPr/>
                    <a:lstStyle/>
                    <a:p>
                      <a:pPr algn="ctr"/>
                      <a:r>
                        <a:rPr lang="en-US" sz="1200" dirty="0" smtClean="0"/>
                        <a:t>5</a:t>
                      </a:r>
                      <a:endParaRPr lang="en-US" sz="1200" dirty="0"/>
                    </a:p>
                  </a:txBody>
                  <a:tcPr/>
                </a:tc>
              </a:tr>
              <a:tr h="291353">
                <a:tc>
                  <a:txBody>
                    <a:bodyPr/>
                    <a:lstStyle/>
                    <a:p>
                      <a:r>
                        <a:rPr lang="en-US" sz="1200" dirty="0" smtClean="0"/>
                        <a:t>Encoder</a:t>
                      </a:r>
                      <a:endParaRPr lang="en-US" sz="1200" dirty="0"/>
                    </a:p>
                  </a:txBody>
                  <a:tcPr/>
                </a:tc>
                <a:tc>
                  <a:txBody>
                    <a:bodyPr/>
                    <a:lstStyle/>
                    <a:p>
                      <a:pPr algn="ctr"/>
                      <a:r>
                        <a:rPr lang="en-US" sz="1200" dirty="0" smtClean="0"/>
                        <a:t>0</a:t>
                      </a:r>
                      <a:endParaRPr lang="en-US" sz="1200" dirty="0"/>
                    </a:p>
                  </a:txBody>
                  <a:tcPr/>
                </a:tc>
                <a:tc>
                  <a:txBody>
                    <a:bodyPr/>
                    <a:lstStyle/>
                    <a:p>
                      <a:pPr algn="ctr"/>
                      <a:r>
                        <a:rPr lang="en-US" sz="1200" dirty="0" smtClean="0"/>
                        <a:t>5</a:t>
                      </a:r>
                      <a:endParaRPr lang="en-US" sz="1200" dirty="0"/>
                    </a:p>
                  </a:txBody>
                  <a:tcPr/>
                </a:tc>
              </a:tr>
              <a:tr h="291353">
                <a:tc>
                  <a:txBody>
                    <a:bodyPr/>
                    <a:lstStyle/>
                    <a:p>
                      <a:r>
                        <a:rPr lang="en-US" sz="1200" dirty="0" smtClean="0"/>
                        <a:t>Microcontroller Unit</a:t>
                      </a:r>
                      <a:endParaRPr lang="en-US" sz="1200" dirty="0"/>
                    </a:p>
                  </a:txBody>
                  <a:tcPr/>
                </a:tc>
                <a:tc>
                  <a:txBody>
                    <a:bodyPr/>
                    <a:lstStyle/>
                    <a:p>
                      <a:pPr algn="ctr"/>
                      <a:r>
                        <a:rPr lang="en-US" sz="1200" dirty="0" smtClean="0"/>
                        <a:t>0</a:t>
                      </a:r>
                      <a:endParaRPr lang="en-US" sz="1200" dirty="0"/>
                    </a:p>
                  </a:txBody>
                  <a:tcPr/>
                </a:tc>
                <a:tc>
                  <a:txBody>
                    <a:bodyPr/>
                    <a:lstStyle/>
                    <a:p>
                      <a:pPr algn="ctr"/>
                      <a:r>
                        <a:rPr lang="en-US" sz="1200" dirty="0" smtClean="0"/>
                        <a:t>5</a:t>
                      </a:r>
                      <a:endParaRPr lang="en-US" sz="1200" dirty="0"/>
                    </a:p>
                  </a:txBody>
                  <a:tcPr/>
                </a:tc>
              </a:tr>
              <a:tr h="291353">
                <a:tc>
                  <a:txBody>
                    <a:bodyPr/>
                    <a:lstStyle/>
                    <a:p>
                      <a:r>
                        <a:rPr lang="en-US" sz="1200" dirty="0" smtClean="0"/>
                        <a:t>A/D Convertor</a:t>
                      </a:r>
                      <a:endParaRPr lang="en-US" sz="1200" dirty="0"/>
                    </a:p>
                  </a:txBody>
                  <a:tcPr/>
                </a:tc>
                <a:tc>
                  <a:txBody>
                    <a:bodyPr/>
                    <a:lstStyle/>
                    <a:p>
                      <a:pPr algn="ctr"/>
                      <a:r>
                        <a:rPr lang="en-US" sz="1200" dirty="0" smtClean="0"/>
                        <a:t>0</a:t>
                      </a:r>
                      <a:endParaRPr lang="en-US" sz="1200" dirty="0"/>
                    </a:p>
                  </a:txBody>
                  <a:tcPr/>
                </a:tc>
                <a:tc>
                  <a:txBody>
                    <a:bodyPr/>
                    <a:lstStyle/>
                    <a:p>
                      <a:pPr algn="ctr"/>
                      <a:r>
                        <a:rPr lang="en-US" sz="1200" dirty="0" smtClean="0"/>
                        <a:t>250</a:t>
                      </a:r>
                      <a:endParaRPr lang="en-US" sz="1200" dirty="0"/>
                    </a:p>
                  </a:txBody>
                  <a:tcPr/>
                </a:tc>
              </a:tr>
              <a:tr h="291353">
                <a:tc>
                  <a:txBody>
                    <a:bodyPr/>
                    <a:lstStyle/>
                    <a:p>
                      <a:r>
                        <a:rPr lang="en-US" sz="1200" dirty="0" smtClean="0"/>
                        <a:t>GPS</a:t>
                      </a:r>
                      <a:endParaRPr lang="en-US" sz="1200" dirty="0"/>
                    </a:p>
                  </a:txBody>
                  <a:tcPr/>
                </a:tc>
                <a:tc>
                  <a:txBody>
                    <a:bodyPr/>
                    <a:lstStyle/>
                    <a:p>
                      <a:pPr algn="ctr"/>
                      <a:r>
                        <a:rPr lang="en-US" sz="1200" dirty="0" smtClean="0"/>
                        <a:t>40</a:t>
                      </a:r>
                      <a:endParaRPr lang="en-US" sz="1200" dirty="0"/>
                    </a:p>
                  </a:txBody>
                  <a:tcPr/>
                </a:tc>
                <a:tc>
                  <a:txBody>
                    <a:bodyPr/>
                    <a:lstStyle/>
                    <a:p>
                      <a:pPr algn="ctr"/>
                      <a:r>
                        <a:rPr lang="en-US" sz="1200" dirty="0" smtClean="0"/>
                        <a:t>100</a:t>
                      </a:r>
                      <a:endParaRPr lang="en-US" sz="1200" dirty="0"/>
                    </a:p>
                  </a:txBody>
                  <a:tcPr/>
                </a:tc>
              </a:tr>
              <a:tr h="291353">
                <a:tc>
                  <a:txBody>
                    <a:bodyPr/>
                    <a:lstStyle/>
                    <a:p>
                      <a:r>
                        <a:rPr lang="en-US" sz="1200" dirty="0" smtClean="0"/>
                        <a:t>PCB</a:t>
                      </a:r>
                      <a:r>
                        <a:rPr lang="en-US" sz="1200" baseline="0" dirty="0" smtClean="0"/>
                        <a:t> + RS232 Interface</a:t>
                      </a:r>
                      <a:endParaRPr lang="en-US" sz="1200" dirty="0"/>
                    </a:p>
                  </a:txBody>
                  <a:tcPr/>
                </a:tc>
                <a:tc>
                  <a:txBody>
                    <a:bodyPr/>
                    <a:lstStyle/>
                    <a:p>
                      <a:pPr algn="ctr"/>
                      <a:r>
                        <a:rPr lang="en-US" sz="1200" dirty="0" smtClean="0"/>
                        <a:t>15</a:t>
                      </a:r>
                      <a:endParaRPr lang="en-US" sz="1200" dirty="0"/>
                    </a:p>
                  </a:txBody>
                  <a:tcPr/>
                </a:tc>
                <a:tc>
                  <a:txBody>
                    <a:bodyPr/>
                    <a:lstStyle/>
                    <a:p>
                      <a:pPr algn="ctr"/>
                      <a:r>
                        <a:rPr lang="en-US" sz="1200" dirty="0" smtClean="0"/>
                        <a:t>35</a:t>
                      </a:r>
                      <a:endParaRPr lang="en-US" sz="1200" dirty="0"/>
                    </a:p>
                  </a:txBody>
                  <a:tcPr/>
                </a:tc>
              </a:tr>
              <a:tr h="291353">
                <a:tc>
                  <a:txBody>
                    <a:bodyPr/>
                    <a:lstStyle/>
                    <a:p>
                      <a:r>
                        <a:rPr lang="en-US" sz="1200" dirty="0" smtClean="0"/>
                        <a:t>Network chip</a:t>
                      </a:r>
                      <a:endParaRPr lang="en-US" sz="1200" dirty="0"/>
                    </a:p>
                  </a:txBody>
                  <a:tcPr/>
                </a:tc>
                <a:tc>
                  <a:txBody>
                    <a:bodyPr/>
                    <a:lstStyle/>
                    <a:p>
                      <a:pPr algn="ctr"/>
                      <a:r>
                        <a:rPr lang="en-US" sz="1200" dirty="0" smtClean="0"/>
                        <a:t>10</a:t>
                      </a:r>
                      <a:endParaRPr lang="en-US" sz="1200" dirty="0"/>
                    </a:p>
                  </a:txBody>
                  <a:tcPr/>
                </a:tc>
                <a:tc>
                  <a:txBody>
                    <a:bodyPr/>
                    <a:lstStyle/>
                    <a:p>
                      <a:pPr algn="ctr"/>
                      <a:r>
                        <a:rPr lang="en-US" sz="1200" dirty="0" smtClean="0"/>
                        <a:t>45</a:t>
                      </a:r>
                      <a:endParaRPr lang="en-US" sz="1200" dirty="0"/>
                    </a:p>
                  </a:txBody>
                  <a:tcPr/>
                </a:tc>
              </a:tr>
              <a:tr h="291353">
                <a:tc>
                  <a:txBody>
                    <a:bodyPr/>
                    <a:lstStyle/>
                    <a:p>
                      <a:r>
                        <a:rPr lang="en-US" sz="1200" dirty="0" smtClean="0"/>
                        <a:t>SD Card</a:t>
                      </a:r>
                      <a:endParaRPr lang="en-US" sz="1200" dirty="0"/>
                    </a:p>
                  </a:txBody>
                  <a:tcPr/>
                </a:tc>
                <a:tc>
                  <a:txBody>
                    <a:bodyPr/>
                    <a:lstStyle/>
                    <a:p>
                      <a:pPr algn="ctr"/>
                      <a:r>
                        <a:rPr lang="en-US" sz="1200" dirty="0" smtClean="0"/>
                        <a:t>3</a:t>
                      </a:r>
                      <a:endParaRPr lang="en-US" sz="1200" dirty="0"/>
                    </a:p>
                  </a:txBody>
                  <a:tcPr/>
                </a:tc>
                <a:tc>
                  <a:txBody>
                    <a:bodyPr/>
                    <a:lstStyle/>
                    <a:p>
                      <a:pPr algn="ctr"/>
                      <a:r>
                        <a:rPr lang="en-US" sz="1200" dirty="0" smtClean="0"/>
                        <a:t>20</a:t>
                      </a:r>
                      <a:endParaRPr lang="en-US" sz="1200" dirty="0"/>
                    </a:p>
                  </a:txBody>
                  <a:tcPr/>
                </a:tc>
              </a:tr>
              <a:tr h="291353">
                <a:tc>
                  <a:txBody>
                    <a:bodyPr/>
                    <a:lstStyle/>
                    <a:p>
                      <a:r>
                        <a:rPr lang="en-US" sz="1200" dirty="0" smtClean="0"/>
                        <a:t>Enclosure</a:t>
                      </a:r>
                      <a:endParaRPr lang="en-US" sz="1200" dirty="0"/>
                    </a:p>
                  </a:txBody>
                  <a:tcPr/>
                </a:tc>
                <a:tc>
                  <a:txBody>
                    <a:bodyPr/>
                    <a:lstStyle/>
                    <a:p>
                      <a:pPr algn="ctr"/>
                      <a:r>
                        <a:rPr lang="en-US" sz="1200" dirty="0" smtClean="0"/>
                        <a:t>0</a:t>
                      </a:r>
                      <a:endParaRPr lang="en-US" sz="1200" dirty="0"/>
                    </a:p>
                  </a:txBody>
                  <a:tcPr/>
                </a:tc>
                <a:tc>
                  <a:txBody>
                    <a:bodyPr/>
                    <a:lstStyle/>
                    <a:p>
                      <a:pPr algn="ctr"/>
                      <a:r>
                        <a:rPr lang="en-US" sz="1200" dirty="0" smtClean="0"/>
                        <a:t>50</a:t>
                      </a:r>
                      <a:endParaRPr lang="en-US" sz="1200" dirty="0"/>
                    </a:p>
                  </a:txBody>
                  <a:tcPr/>
                </a:tc>
              </a:tr>
              <a:tr h="291353">
                <a:tc>
                  <a:txBody>
                    <a:bodyPr/>
                    <a:lstStyle/>
                    <a:p>
                      <a:r>
                        <a:rPr lang="en-US" sz="1200" dirty="0" smtClean="0"/>
                        <a:t>Platform</a:t>
                      </a:r>
                      <a:endParaRPr lang="en-US" sz="1200" dirty="0"/>
                    </a:p>
                  </a:txBody>
                  <a:tcPr/>
                </a:tc>
                <a:tc>
                  <a:txBody>
                    <a:bodyPr/>
                    <a:lstStyle/>
                    <a:p>
                      <a:pPr algn="ctr"/>
                      <a:r>
                        <a:rPr lang="en-US" sz="1200" dirty="0" smtClean="0"/>
                        <a:t>40</a:t>
                      </a:r>
                      <a:endParaRPr lang="en-US" sz="1200" dirty="0"/>
                    </a:p>
                  </a:txBody>
                  <a:tcPr/>
                </a:tc>
                <a:tc>
                  <a:txBody>
                    <a:bodyPr/>
                    <a:lstStyle/>
                    <a:p>
                      <a:pPr algn="ctr"/>
                      <a:r>
                        <a:rPr lang="en-US" sz="1200" dirty="0" smtClean="0"/>
                        <a:t>150</a:t>
                      </a:r>
                      <a:endParaRPr lang="en-US" sz="1200" dirty="0"/>
                    </a:p>
                  </a:txBody>
                  <a:tcPr/>
                </a:tc>
              </a:tr>
              <a:tr h="291353">
                <a:tc>
                  <a:txBody>
                    <a:bodyPr/>
                    <a:lstStyle/>
                    <a:p>
                      <a:r>
                        <a:rPr lang="en-US" sz="1200" dirty="0" smtClean="0"/>
                        <a:t>Distance Wheel</a:t>
                      </a:r>
                      <a:endParaRPr lang="en-US" sz="1200" dirty="0"/>
                    </a:p>
                  </a:txBody>
                  <a:tcPr/>
                </a:tc>
                <a:tc>
                  <a:txBody>
                    <a:bodyPr/>
                    <a:lstStyle/>
                    <a:p>
                      <a:pPr algn="ctr"/>
                      <a:r>
                        <a:rPr lang="en-US" sz="1200" dirty="0" smtClean="0"/>
                        <a:t>0</a:t>
                      </a:r>
                      <a:endParaRPr lang="en-US" sz="1200" dirty="0"/>
                    </a:p>
                  </a:txBody>
                  <a:tcPr/>
                </a:tc>
                <a:tc>
                  <a:txBody>
                    <a:bodyPr/>
                    <a:lstStyle/>
                    <a:p>
                      <a:pPr algn="ctr"/>
                      <a:r>
                        <a:rPr lang="en-US" sz="1200" dirty="0" smtClean="0"/>
                        <a:t>20</a:t>
                      </a:r>
                      <a:endParaRPr lang="en-US" sz="1200" dirty="0"/>
                    </a:p>
                  </a:txBody>
                  <a:tcPr/>
                </a:tc>
              </a:tr>
              <a:tr h="291353">
                <a:tc>
                  <a:txBody>
                    <a:bodyPr/>
                    <a:lstStyle/>
                    <a:p>
                      <a:r>
                        <a:rPr lang="en-US" sz="1200" dirty="0" smtClean="0"/>
                        <a:t>PC Client</a:t>
                      </a:r>
                      <a:endParaRPr lang="en-US" sz="1200" dirty="0"/>
                    </a:p>
                  </a:txBody>
                  <a:tcPr/>
                </a:tc>
                <a:tc>
                  <a:txBody>
                    <a:bodyPr/>
                    <a:lstStyle/>
                    <a:p>
                      <a:pPr algn="ctr"/>
                      <a:r>
                        <a:rPr lang="en-US" sz="1200" dirty="0" smtClean="0"/>
                        <a:t>0</a:t>
                      </a:r>
                      <a:endParaRPr lang="en-US" sz="1200" dirty="0"/>
                    </a:p>
                  </a:txBody>
                  <a:tcPr/>
                </a:tc>
                <a:tc>
                  <a:txBody>
                    <a:bodyPr/>
                    <a:lstStyle/>
                    <a:p>
                      <a:pPr algn="ctr"/>
                      <a:r>
                        <a:rPr lang="en-US" sz="1200" dirty="0" smtClean="0"/>
                        <a:t>250</a:t>
                      </a:r>
                      <a:endParaRPr lang="en-US" sz="1200" dirty="0"/>
                    </a:p>
                  </a:txBody>
                  <a:tcPr/>
                </a:tc>
              </a:tr>
              <a:tr h="291353">
                <a:tc>
                  <a:txBody>
                    <a:bodyPr/>
                    <a:lstStyle/>
                    <a:p>
                      <a:r>
                        <a:rPr lang="en-US" sz="1200" dirty="0" smtClean="0"/>
                        <a:t>Total</a:t>
                      </a:r>
                      <a:endParaRPr lang="en-US" sz="1200" dirty="0"/>
                    </a:p>
                  </a:txBody>
                  <a:tcPr/>
                </a:tc>
                <a:tc>
                  <a:txBody>
                    <a:bodyPr/>
                    <a:lstStyle/>
                    <a:p>
                      <a:pPr algn="ctr"/>
                      <a:r>
                        <a:rPr lang="en-US" sz="1200" dirty="0" smtClean="0"/>
                        <a:t>108</a:t>
                      </a:r>
                      <a:endParaRPr lang="en-US" sz="1200" dirty="0"/>
                    </a:p>
                  </a:txBody>
                  <a:tcPr/>
                </a:tc>
                <a:tc>
                  <a:txBody>
                    <a:bodyPr/>
                    <a:lstStyle/>
                    <a:p>
                      <a:pPr algn="ctr"/>
                      <a:r>
                        <a:rPr lang="en-US" sz="1200" dirty="0" smtClean="0"/>
                        <a:t>1515</a:t>
                      </a:r>
                      <a:endParaRPr lang="en-US" sz="1200" dirty="0"/>
                    </a:p>
                  </a:txBody>
                  <a:tcPr/>
                </a:tc>
              </a:tr>
            </a:tbl>
          </a:graphicData>
        </a:graphic>
      </p:graphicFrame>
      <p:sp>
        <p:nvSpPr>
          <p:cNvPr id="5" name="TextBox 4"/>
          <p:cNvSpPr txBox="1"/>
          <p:nvPr/>
        </p:nvSpPr>
        <p:spPr>
          <a:xfrm>
            <a:off x="762000" y="6292334"/>
            <a:ext cx="7467600" cy="369332"/>
          </a:xfrm>
          <a:prstGeom prst="rect">
            <a:avLst/>
          </a:prstGeom>
          <a:noFill/>
        </p:spPr>
        <p:txBody>
          <a:bodyPr wrap="square" rtlCol="0">
            <a:spAutoFit/>
          </a:bodyPr>
          <a:lstStyle/>
          <a:p>
            <a:r>
              <a:rPr lang="en-US" dirty="0" smtClean="0">
                <a:solidFill>
                  <a:srgbClr val="FF0000"/>
                </a:solidFill>
              </a:rPr>
              <a:t>* These costs include the option of re-using parts from previous project</a:t>
            </a:r>
            <a:endParaRPr lang="en-US" dirty="0">
              <a:solidFill>
                <a:srgbClr val="FF0000"/>
              </a:solidFill>
            </a:endParaRPr>
          </a:p>
        </p:txBody>
      </p:sp>
    </p:spTree>
    <p:extLst>
      <p:ext uri="{BB962C8B-B14F-4D97-AF65-F5344CB8AC3E}">
        <p14:creationId xmlns:p14="http://schemas.microsoft.com/office/powerpoint/2010/main" val="18520136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Analysis</a:t>
            </a:r>
            <a:endParaRPr lang="en-US" dirty="0"/>
          </a:p>
        </p:txBody>
      </p:sp>
      <p:sp>
        <p:nvSpPr>
          <p:cNvPr id="3" name="Content Placeholder 2"/>
          <p:cNvSpPr>
            <a:spLocks noGrp="1"/>
          </p:cNvSpPr>
          <p:nvPr>
            <p:ph idx="1"/>
          </p:nvPr>
        </p:nvSpPr>
        <p:spPr/>
        <p:txBody>
          <a:bodyPr/>
          <a:lstStyle/>
          <a:p>
            <a:r>
              <a:rPr lang="en-US" dirty="0" smtClean="0"/>
              <a:t>Team Structure</a:t>
            </a:r>
          </a:p>
          <a:p>
            <a:pPr lvl="1"/>
            <a:r>
              <a:rPr lang="en-US" dirty="0" smtClean="0"/>
              <a:t>Two </a:t>
            </a:r>
            <a:r>
              <a:rPr lang="en-US" dirty="0" err="1" smtClean="0"/>
              <a:t>CpE</a:t>
            </a:r>
            <a:r>
              <a:rPr lang="en-US" dirty="0" smtClean="0"/>
              <a:t> and two CS students</a:t>
            </a:r>
            <a:endParaRPr lang="en-US" dirty="0"/>
          </a:p>
          <a:p>
            <a:r>
              <a:rPr lang="en-US" dirty="0" smtClean="0"/>
              <a:t>Resource Allocation</a:t>
            </a:r>
          </a:p>
          <a:p>
            <a:pPr lvl="1"/>
            <a:r>
              <a:rPr lang="en-US" dirty="0" smtClean="0"/>
              <a:t>Hardware Design - Two </a:t>
            </a:r>
            <a:r>
              <a:rPr lang="en-US" dirty="0" err="1" smtClean="0"/>
              <a:t>CpE</a:t>
            </a:r>
            <a:endParaRPr lang="en-US" dirty="0" smtClean="0"/>
          </a:p>
          <a:p>
            <a:pPr lvl="1"/>
            <a:r>
              <a:rPr lang="en-US" dirty="0" smtClean="0"/>
              <a:t>Algorithms - Two CS</a:t>
            </a:r>
          </a:p>
          <a:p>
            <a:pPr lvl="1"/>
            <a:r>
              <a:rPr lang="en-US" dirty="0" smtClean="0"/>
              <a:t>Client Application - All Members</a:t>
            </a:r>
          </a:p>
          <a:p>
            <a:pPr lvl="1"/>
            <a:r>
              <a:rPr lang="en-US" dirty="0" smtClean="0"/>
              <a:t>Server-Client Application - All Members</a:t>
            </a:r>
          </a:p>
          <a:p>
            <a:pPr lvl="1"/>
            <a:r>
              <a:rPr lang="en-US" dirty="0" smtClean="0"/>
              <a:t>Platform Design - All Members + Sponsor</a:t>
            </a:r>
          </a:p>
          <a:p>
            <a:pPr lvl="2"/>
            <a:endParaRPr lang="en-US" dirty="0" smtClean="0"/>
          </a:p>
        </p:txBody>
      </p:sp>
    </p:spTree>
    <p:extLst>
      <p:ext uri="{BB962C8B-B14F-4D97-AF65-F5344CB8AC3E}">
        <p14:creationId xmlns:p14="http://schemas.microsoft.com/office/powerpoint/2010/main" val="3859889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493" y="5933525"/>
            <a:ext cx="7125113" cy="924475"/>
          </a:xfrm>
        </p:spPr>
        <p:txBody>
          <a:bodyPr>
            <a:normAutofit fontScale="90000"/>
          </a:bodyPr>
          <a:lstStyle/>
          <a:p>
            <a:r>
              <a:rPr lang="en-US" dirty="0"/>
              <a:t>Rear view of a typical paver </a:t>
            </a:r>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81000"/>
            <a:ext cx="6324600" cy="421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1869" y="4191000"/>
            <a:ext cx="7011662" cy="1922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65324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 Analysis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Comparison of various estimation methods</a:t>
            </a:r>
            <a:endParaRPr lang="en-US" dirty="0"/>
          </a:p>
          <a:p>
            <a:pPr marL="0" indent="0">
              <a:buNone/>
            </a:pPr>
            <a:r>
              <a:rPr lang="en-US" dirty="0"/>
              <a:t>				</a:t>
            </a:r>
            <a:r>
              <a:rPr lang="en-US" b="1" u="sng" dirty="0"/>
              <a:t>Aggressive</a:t>
            </a:r>
            <a:r>
              <a:rPr lang="en-US" dirty="0"/>
              <a:t>	</a:t>
            </a:r>
            <a:r>
              <a:rPr lang="en-US" b="1" u="sng" dirty="0"/>
              <a:t>Conservative</a:t>
            </a:r>
            <a:endParaRPr lang="en-US" dirty="0"/>
          </a:p>
          <a:p>
            <a:r>
              <a:rPr lang="en-US" dirty="0"/>
              <a:t>Size and Productivity		6 months	</a:t>
            </a:r>
            <a:r>
              <a:rPr lang="en-US" dirty="0" smtClean="0"/>
              <a:t>	8 </a:t>
            </a:r>
            <a:r>
              <a:rPr lang="en-US" dirty="0"/>
              <a:t>months</a:t>
            </a:r>
          </a:p>
          <a:p>
            <a:r>
              <a:rPr lang="en-US" dirty="0"/>
              <a:t>McConnell Tables		7 months	</a:t>
            </a:r>
            <a:r>
              <a:rPr lang="en-US" dirty="0" smtClean="0"/>
              <a:t>	9 </a:t>
            </a:r>
            <a:r>
              <a:rPr lang="en-US" dirty="0"/>
              <a:t>months	</a:t>
            </a:r>
          </a:p>
          <a:p>
            <a:r>
              <a:rPr lang="en-US" dirty="0"/>
              <a:t>Rule of Thumb		</a:t>
            </a:r>
            <a:r>
              <a:rPr lang="en-US" dirty="0" smtClean="0"/>
              <a:t>	8 </a:t>
            </a:r>
            <a:r>
              <a:rPr lang="en-US" dirty="0"/>
              <a:t>months	</a:t>
            </a:r>
            <a:r>
              <a:rPr lang="en-US" dirty="0" smtClean="0"/>
              <a:t>	9 </a:t>
            </a:r>
            <a:r>
              <a:rPr lang="en-US" dirty="0"/>
              <a:t>months</a:t>
            </a:r>
          </a:p>
          <a:p>
            <a:r>
              <a:rPr lang="en-US" dirty="0" err="1"/>
              <a:t>CoCoMo</a:t>
            </a:r>
            <a:r>
              <a:rPr lang="en-US" dirty="0"/>
              <a:t>			8 months	</a:t>
            </a:r>
            <a:r>
              <a:rPr lang="en-US" dirty="0" smtClean="0"/>
              <a:t>	9 </a:t>
            </a:r>
            <a:r>
              <a:rPr lang="en-US" dirty="0"/>
              <a:t>months</a:t>
            </a:r>
          </a:p>
          <a:p>
            <a:r>
              <a:rPr lang="en-US" dirty="0"/>
              <a:t>Function Points/Jones’s	</a:t>
            </a:r>
            <a:r>
              <a:rPr lang="en-US" dirty="0" smtClean="0"/>
              <a:t>	Not </a:t>
            </a:r>
            <a:r>
              <a:rPr lang="en-US" dirty="0"/>
              <a:t>Used</a:t>
            </a:r>
          </a:p>
          <a:p>
            <a:endParaRPr lang="en-US" dirty="0" smtClean="0"/>
          </a:p>
          <a:p>
            <a:r>
              <a:rPr lang="en-US" b="1" dirty="0" smtClean="0"/>
              <a:t>Sanity </a:t>
            </a:r>
            <a:r>
              <a:rPr lang="en-US" b="1" dirty="0"/>
              <a:t>Test (Weiss &amp; </a:t>
            </a:r>
            <a:r>
              <a:rPr lang="en-US" b="1" dirty="0" err="1"/>
              <a:t>Wysocki</a:t>
            </a:r>
            <a:r>
              <a:rPr lang="en-US" b="1" dirty="0"/>
              <a:t>, 1992) </a:t>
            </a:r>
            <a:endParaRPr lang="en-US" dirty="0"/>
          </a:p>
          <a:p>
            <a:r>
              <a:rPr lang="en-US" dirty="0"/>
              <a:t>E = (O + 4M + P) / 6, where O = optimistic, M = Nominal, P = Pessimistic</a:t>
            </a:r>
          </a:p>
          <a:p>
            <a:r>
              <a:rPr lang="en-US" dirty="0"/>
              <a:t>Therefore, our E = (6 + 32 + 9) / 6 =  47/6  = </a:t>
            </a:r>
            <a:r>
              <a:rPr lang="en-US" b="1" dirty="0"/>
              <a:t>7.8 months</a:t>
            </a:r>
            <a:endParaRPr lang="en-US" dirty="0"/>
          </a:p>
          <a:p>
            <a:endParaRPr lang="en-US" dirty="0"/>
          </a:p>
        </p:txBody>
      </p:sp>
    </p:spTree>
    <p:extLst>
      <p:ext uri="{BB962C8B-B14F-4D97-AF65-F5344CB8AC3E}">
        <p14:creationId xmlns:p14="http://schemas.microsoft.com/office/powerpoint/2010/main" val="35157757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4648200"/>
            <a:ext cx="7543800" cy="1524000"/>
          </a:xfrm>
        </p:spPr>
        <p:txBody>
          <a:bodyPr/>
          <a:lstStyle/>
          <a:p>
            <a:r>
              <a:rPr lang="en-US" dirty="0" smtClean="0"/>
              <a:t>Questions?</a:t>
            </a:r>
            <a:endParaRPr lang="en-US" dirty="0"/>
          </a:p>
        </p:txBody>
      </p:sp>
    </p:spTree>
    <p:extLst>
      <p:ext uri="{BB962C8B-B14F-4D97-AF65-F5344CB8AC3E}">
        <p14:creationId xmlns:p14="http://schemas.microsoft.com/office/powerpoint/2010/main" val="3596758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Definition</a:t>
            </a:r>
            <a:endParaRPr lang="en-US" dirty="0"/>
          </a:p>
        </p:txBody>
      </p:sp>
      <p:sp>
        <p:nvSpPr>
          <p:cNvPr id="3" name="Content Placeholder 2"/>
          <p:cNvSpPr>
            <a:spLocks noGrp="1"/>
          </p:cNvSpPr>
          <p:nvPr>
            <p:ph idx="1"/>
          </p:nvPr>
        </p:nvSpPr>
        <p:spPr/>
        <p:txBody>
          <a:bodyPr/>
          <a:lstStyle/>
          <a:p>
            <a:r>
              <a:rPr lang="en-US" dirty="0"/>
              <a:t>The Sliding Profiler is a wet concrete bump detection product that aggregates data from many sensors to determine the probable smoothness of the freshly laid road. Before the concrete has dried, the operators will know if the concrete has met the state requirement for smoothness of concrete roads.</a:t>
            </a:r>
          </a:p>
        </p:txBody>
      </p:sp>
    </p:spTree>
    <p:extLst>
      <p:ext uri="{BB962C8B-B14F-4D97-AF65-F5344CB8AC3E}">
        <p14:creationId xmlns:p14="http://schemas.microsoft.com/office/powerpoint/2010/main" val="34030735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7086600" cy="1600200"/>
          </a:xfrm>
        </p:spPr>
        <p:txBody>
          <a:bodyPr>
            <a:normAutofit/>
          </a:bodyPr>
          <a:lstStyle/>
          <a:p>
            <a:r>
              <a:rPr lang="en-US" dirty="0" smtClean="0"/>
              <a:t>Previous Product</a:t>
            </a:r>
            <a:endParaRPr lang="en-US" dirty="0"/>
          </a:p>
        </p:txBody>
      </p:sp>
      <p:pic>
        <p:nvPicPr>
          <p:cNvPr id="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53091" y="685800"/>
            <a:ext cx="4761617"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98597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7239000" cy="1600200"/>
          </a:xfrm>
        </p:spPr>
        <p:txBody>
          <a:bodyPr>
            <a:normAutofit fontScale="90000"/>
          </a:bodyPr>
          <a:lstStyle/>
          <a:p>
            <a:r>
              <a:rPr lang="en-US" dirty="0" smtClean="0"/>
              <a:t>Key Critical Requirements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251350362"/>
              </p:ext>
            </p:extLst>
          </p:nvPr>
        </p:nvGraphicFramePr>
        <p:xfrm>
          <a:off x="457200" y="914400"/>
          <a:ext cx="8153400" cy="3704497"/>
        </p:xfrm>
        <a:graphic>
          <a:graphicData uri="http://schemas.openxmlformats.org/drawingml/2006/table">
            <a:tbl>
              <a:tblPr>
                <a:tableStyleId>{5C22544A-7EE6-4342-B048-85BDC9FD1C3A}</a:tableStyleId>
              </a:tblPr>
              <a:tblGrid>
                <a:gridCol w="8153400"/>
              </a:tblGrid>
              <a:tr h="286070">
                <a:tc>
                  <a:txBody>
                    <a:bodyPr/>
                    <a:lstStyle/>
                    <a:p>
                      <a:pPr algn="l" fontAlgn="b"/>
                      <a:r>
                        <a:rPr lang="x-none" sz="1600" u="none" strike="noStrike">
                          <a:effectLst/>
                        </a:rPr>
                        <a:t>The device shall not operate after a critical error</a:t>
                      </a:r>
                      <a:endParaRPr lang="en-US" sz="1600" b="0" i="0" u="none" strike="noStrike">
                        <a:solidFill>
                          <a:srgbClr val="000000"/>
                        </a:solidFill>
                        <a:effectLst/>
                        <a:latin typeface="Times New Roman"/>
                      </a:endParaRPr>
                    </a:p>
                  </a:txBody>
                  <a:tcPr marL="9525" marR="9525" marT="9525" marB="0" anchor="b"/>
                </a:tc>
              </a:tr>
              <a:tr h="286070">
                <a:tc>
                  <a:txBody>
                    <a:bodyPr/>
                    <a:lstStyle/>
                    <a:p>
                      <a:pPr algn="l" fontAlgn="b"/>
                      <a:r>
                        <a:rPr lang="en-US" sz="1600" u="none" strike="noStrike">
                          <a:effectLst/>
                        </a:rPr>
                        <a:t>The device shall be able to measure the travel distance of the platform</a:t>
                      </a:r>
                      <a:endParaRPr lang="en-US" sz="1600" b="0" i="0" u="none" strike="noStrike">
                        <a:solidFill>
                          <a:srgbClr val="000000"/>
                        </a:solidFill>
                        <a:effectLst/>
                        <a:latin typeface="Times New Roman"/>
                      </a:endParaRPr>
                    </a:p>
                  </a:txBody>
                  <a:tcPr marL="9525" marR="9525" marT="9525" marB="0" anchor="b"/>
                </a:tc>
              </a:tr>
              <a:tr h="282411">
                <a:tc>
                  <a:txBody>
                    <a:bodyPr/>
                    <a:lstStyle/>
                    <a:p>
                      <a:pPr algn="l" fontAlgn="b"/>
                      <a:r>
                        <a:rPr lang="en-US" sz="1600" u="none" strike="noStrike">
                          <a:effectLst/>
                        </a:rPr>
                        <a:t>The device shall be able to measure the inclination of the platform from a calibration point</a:t>
                      </a:r>
                      <a:endParaRPr lang="en-US" sz="1600" b="0" i="0" u="none" strike="noStrike">
                        <a:solidFill>
                          <a:srgbClr val="000000"/>
                        </a:solidFill>
                        <a:effectLst/>
                        <a:latin typeface="Times New Roman"/>
                      </a:endParaRPr>
                    </a:p>
                  </a:txBody>
                  <a:tcPr marL="9525" marR="9525" marT="9525" marB="0" anchor="b"/>
                </a:tc>
              </a:tr>
              <a:tr h="286070">
                <a:tc>
                  <a:txBody>
                    <a:bodyPr/>
                    <a:lstStyle/>
                    <a:p>
                      <a:pPr algn="l" fontAlgn="b"/>
                      <a:r>
                        <a:rPr lang="en-US" sz="1600" u="none" strike="noStrike">
                          <a:effectLst/>
                        </a:rPr>
                        <a:t>The device shall generate operational data from the raw data of the sensors</a:t>
                      </a:r>
                      <a:endParaRPr lang="en-US" sz="1600" b="0" i="0" u="none" strike="noStrike">
                        <a:solidFill>
                          <a:srgbClr val="000000"/>
                        </a:solidFill>
                        <a:effectLst/>
                        <a:latin typeface="Times New Roman"/>
                      </a:endParaRPr>
                    </a:p>
                  </a:txBody>
                  <a:tcPr marL="9525" marR="9525" marT="9525" marB="0" anchor="b"/>
                </a:tc>
              </a:tr>
              <a:tr h="561386">
                <a:tc>
                  <a:txBody>
                    <a:bodyPr/>
                    <a:lstStyle/>
                    <a:p>
                      <a:pPr algn="l" fontAlgn="b"/>
                      <a:r>
                        <a:rPr lang="x-none" sz="1600" u="none" strike="noStrike">
                          <a:effectLst/>
                        </a:rPr>
                        <a:t>The device shall detect bumps in concrete pavement while the product is floating on the freshly poured concrete surface</a:t>
                      </a:r>
                      <a:endParaRPr lang="en-US" sz="1600" b="0" i="0" u="none" strike="noStrike">
                        <a:solidFill>
                          <a:srgbClr val="000000"/>
                        </a:solidFill>
                        <a:effectLst/>
                        <a:latin typeface="Times New Roman"/>
                      </a:endParaRPr>
                    </a:p>
                  </a:txBody>
                  <a:tcPr marL="9525" marR="9525" marT="9525" marB="0" anchor="b"/>
                </a:tc>
              </a:tr>
              <a:tr h="286070">
                <a:tc>
                  <a:txBody>
                    <a:bodyPr/>
                    <a:lstStyle/>
                    <a:p>
                      <a:pPr algn="l" fontAlgn="b"/>
                      <a:r>
                        <a:rPr lang="en-US" sz="1600" u="none" strike="noStrike" dirty="0">
                          <a:effectLst/>
                        </a:rPr>
                        <a:t>The device shall be able to operate in extreme temperatures</a:t>
                      </a:r>
                      <a:endParaRPr lang="en-US" sz="1600" b="0" i="0" u="none" strike="noStrike" dirty="0">
                        <a:solidFill>
                          <a:srgbClr val="000000"/>
                        </a:solidFill>
                        <a:effectLst/>
                        <a:latin typeface="Times New Roman"/>
                      </a:endParaRPr>
                    </a:p>
                  </a:txBody>
                  <a:tcPr marL="9525" marR="9525" marT="9525" marB="0" anchor="b"/>
                </a:tc>
              </a:tr>
              <a:tr h="286070">
                <a:tc>
                  <a:txBody>
                    <a:bodyPr/>
                    <a:lstStyle/>
                    <a:p>
                      <a:pPr algn="l" fontAlgn="b"/>
                      <a:r>
                        <a:rPr lang="en-US" sz="1600" u="none" strike="noStrike">
                          <a:effectLst/>
                        </a:rPr>
                        <a:t>The client application shall calibrate sensors</a:t>
                      </a:r>
                      <a:endParaRPr lang="en-US" sz="1600" b="0" i="0" u="none" strike="noStrike">
                        <a:solidFill>
                          <a:srgbClr val="000000"/>
                        </a:solidFill>
                        <a:effectLst/>
                        <a:latin typeface="Times New Roman"/>
                      </a:endParaRPr>
                    </a:p>
                  </a:txBody>
                  <a:tcPr marL="9525" marR="9525" marT="9525" marB="0" anchor="b"/>
                </a:tc>
              </a:tr>
              <a:tr h="286070">
                <a:tc>
                  <a:txBody>
                    <a:bodyPr/>
                    <a:lstStyle/>
                    <a:p>
                      <a:pPr algn="l" fontAlgn="b"/>
                      <a:r>
                        <a:rPr lang="en-US" sz="1600" u="none" strike="noStrike">
                          <a:effectLst/>
                        </a:rPr>
                        <a:t>The client application shall configure the PIC microcontroller</a:t>
                      </a:r>
                      <a:endParaRPr lang="en-US" sz="1600" b="0" i="0" u="none" strike="noStrike">
                        <a:solidFill>
                          <a:srgbClr val="000000"/>
                        </a:solidFill>
                        <a:effectLst/>
                        <a:latin typeface="Times New Roman"/>
                      </a:endParaRPr>
                    </a:p>
                  </a:txBody>
                  <a:tcPr marL="9525" marR="9525" marT="9525" marB="0" anchor="b"/>
                </a:tc>
              </a:tr>
              <a:tr h="286070">
                <a:tc>
                  <a:txBody>
                    <a:bodyPr/>
                    <a:lstStyle/>
                    <a:p>
                      <a:pPr algn="l" fontAlgn="b"/>
                      <a:r>
                        <a:rPr lang="en-US" sz="1600" u="none" strike="noStrike">
                          <a:effectLst/>
                        </a:rPr>
                        <a:t>The product shall visually indicate a bump using a beacon light</a:t>
                      </a:r>
                      <a:endParaRPr lang="en-US" sz="1600" b="0" i="0" u="none" strike="noStrike">
                        <a:solidFill>
                          <a:srgbClr val="000000"/>
                        </a:solidFill>
                        <a:effectLst/>
                        <a:latin typeface="Times New Roman"/>
                      </a:endParaRPr>
                    </a:p>
                  </a:txBody>
                  <a:tcPr marL="9525" marR="9525" marT="9525" marB="0" anchor="b"/>
                </a:tc>
              </a:tr>
              <a:tr h="286070">
                <a:tc>
                  <a:txBody>
                    <a:bodyPr/>
                    <a:lstStyle/>
                    <a:p>
                      <a:pPr algn="l" fontAlgn="b"/>
                      <a:r>
                        <a:rPr lang="en-US" sz="1600" u="none" strike="noStrike">
                          <a:effectLst/>
                        </a:rPr>
                        <a:t>The product shall be light enough to float on top of the concrete pavement</a:t>
                      </a:r>
                      <a:endParaRPr lang="en-US" sz="1600" b="0" i="0" u="none" strike="noStrike">
                        <a:solidFill>
                          <a:srgbClr val="000000"/>
                        </a:solidFill>
                        <a:effectLst/>
                        <a:latin typeface="Times New Roman"/>
                      </a:endParaRPr>
                    </a:p>
                  </a:txBody>
                  <a:tcPr marL="9525" marR="9525" marT="9525" marB="0" anchor="b"/>
                </a:tc>
              </a:tr>
              <a:tr h="286070">
                <a:tc>
                  <a:txBody>
                    <a:bodyPr/>
                    <a:lstStyle/>
                    <a:p>
                      <a:pPr algn="l" fontAlgn="b"/>
                      <a:r>
                        <a:rPr lang="en-US" sz="1600" u="none" strike="noStrike">
                          <a:effectLst/>
                        </a:rPr>
                        <a:t>The product shall not disturb the wet concrete</a:t>
                      </a:r>
                      <a:endParaRPr lang="en-US" sz="1600" b="0" i="0" u="none" strike="noStrike">
                        <a:solidFill>
                          <a:srgbClr val="000000"/>
                        </a:solidFill>
                        <a:effectLst/>
                        <a:latin typeface="Times New Roman"/>
                      </a:endParaRPr>
                    </a:p>
                  </a:txBody>
                  <a:tcPr marL="9525" marR="9525" marT="9525" marB="0" anchor="b"/>
                </a:tc>
              </a:tr>
              <a:tr h="286070">
                <a:tc>
                  <a:txBody>
                    <a:bodyPr/>
                    <a:lstStyle/>
                    <a:p>
                      <a:pPr algn="l" fontAlgn="b"/>
                      <a:r>
                        <a:rPr lang="x-none" sz="1600" u="none" strike="noStrike">
                          <a:effectLst/>
                        </a:rPr>
                        <a:t>The slider shall not accumulate cement</a:t>
                      </a:r>
                      <a:endParaRPr lang="en-US" sz="1600" b="0" i="0" u="none" strike="noStrike" dirty="0">
                        <a:solidFill>
                          <a:srgbClr val="000000"/>
                        </a:solidFill>
                        <a:effectLst/>
                        <a:latin typeface="Times New Roman"/>
                      </a:endParaRPr>
                    </a:p>
                  </a:txBody>
                  <a:tcPr marL="9525" marR="9525" marT="9525" marB="0" anchor="b"/>
                </a:tc>
              </a:tr>
            </a:tbl>
          </a:graphicData>
        </a:graphic>
      </p:graphicFrame>
    </p:spTree>
    <p:extLst>
      <p:ext uri="{BB962C8B-B14F-4D97-AF65-F5344CB8AC3E}">
        <p14:creationId xmlns:p14="http://schemas.microsoft.com/office/powerpoint/2010/main" val="40437670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4724400"/>
            <a:ext cx="7543800" cy="1524000"/>
          </a:xfrm>
        </p:spPr>
        <p:txBody>
          <a:bodyPr/>
          <a:lstStyle/>
          <a:p>
            <a:r>
              <a:rPr lang="en-US" dirty="0" smtClean="0"/>
              <a:t>User Interface Requirements</a:t>
            </a:r>
            <a:endParaRPr lang="en-US" dirty="0"/>
          </a:p>
        </p:txBody>
      </p:sp>
    </p:spTree>
    <p:extLst>
      <p:ext uri="{BB962C8B-B14F-4D97-AF65-F5344CB8AC3E}">
        <p14:creationId xmlns:p14="http://schemas.microsoft.com/office/powerpoint/2010/main" val="31198184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Interfaces</a:t>
            </a:r>
            <a:endParaRPr lang="en-US"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724400" y="1219200"/>
            <a:ext cx="3760777" cy="2763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781" y="2362200"/>
            <a:ext cx="4357688" cy="161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1217426" y="1992868"/>
            <a:ext cx="1973617" cy="369332"/>
          </a:xfrm>
          <a:prstGeom prst="rect">
            <a:avLst/>
          </a:prstGeom>
          <a:noFill/>
        </p:spPr>
        <p:txBody>
          <a:bodyPr wrap="none" rtlCol="0">
            <a:spAutoFit/>
          </a:bodyPr>
          <a:lstStyle/>
          <a:p>
            <a:r>
              <a:rPr lang="en-US" dirty="0" smtClean="0"/>
              <a:t>Hardware Interface</a:t>
            </a:r>
            <a:endParaRPr lang="en-US" dirty="0"/>
          </a:p>
        </p:txBody>
      </p:sp>
      <p:sp>
        <p:nvSpPr>
          <p:cNvPr id="5" name="TextBox 4"/>
          <p:cNvSpPr txBox="1"/>
          <p:nvPr/>
        </p:nvSpPr>
        <p:spPr>
          <a:xfrm>
            <a:off x="5867400" y="885678"/>
            <a:ext cx="1883914" cy="369332"/>
          </a:xfrm>
          <a:prstGeom prst="rect">
            <a:avLst/>
          </a:prstGeom>
          <a:noFill/>
        </p:spPr>
        <p:txBody>
          <a:bodyPr wrap="none" rtlCol="0">
            <a:spAutoFit/>
          </a:bodyPr>
          <a:lstStyle/>
          <a:p>
            <a:r>
              <a:rPr lang="en-US" dirty="0" smtClean="0"/>
              <a:t>Client Application</a:t>
            </a:r>
            <a:endParaRPr lang="en-US" dirty="0"/>
          </a:p>
        </p:txBody>
      </p:sp>
    </p:spTree>
    <p:extLst>
      <p:ext uri="{BB962C8B-B14F-4D97-AF65-F5344CB8AC3E}">
        <p14:creationId xmlns:p14="http://schemas.microsoft.com/office/powerpoint/2010/main" val="20158263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Requirements</a:t>
            </a:r>
            <a:endParaRPr lang="en-US" dirty="0"/>
          </a:p>
        </p:txBody>
      </p:sp>
      <p:sp>
        <p:nvSpPr>
          <p:cNvPr id="3" name="Content Placeholder 2"/>
          <p:cNvSpPr>
            <a:spLocks noGrp="1"/>
          </p:cNvSpPr>
          <p:nvPr>
            <p:ph idx="1"/>
          </p:nvPr>
        </p:nvSpPr>
        <p:spPr/>
        <p:txBody>
          <a:bodyPr/>
          <a:lstStyle/>
          <a:p>
            <a:r>
              <a:rPr lang="en-US" dirty="0"/>
              <a:t>The device must turn on/off </a:t>
            </a:r>
            <a:r>
              <a:rPr lang="en-US" dirty="0" smtClean="0"/>
              <a:t>easily</a:t>
            </a:r>
          </a:p>
          <a:p>
            <a:r>
              <a:rPr lang="en-US" dirty="0"/>
              <a:t>The device shall visually indicate error conditions </a:t>
            </a:r>
            <a:endParaRPr lang="en-US" dirty="0" smtClean="0"/>
          </a:p>
          <a:p>
            <a:r>
              <a:rPr lang="en-US" dirty="0"/>
              <a:t>The device shall visually indicate when it is operating </a:t>
            </a:r>
            <a:r>
              <a:rPr lang="en-US" dirty="0" smtClean="0"/>
              <a:t>normally</a:t>
            </a:r>
          </a:p>
          <a:p>
            <a:r>
              <a:rPr lang="en-US" dirty="0"/>
              <a:t>The product shall visually indicate a bump using a beacon light</a:t>
            </a:r>
          </a:p>
          <a:p>
            <a:r>
              <a:rPr lang="en-US" dirty="0" smtClean="0"/>
              <a:t>The </a:t>
            </a:r>
            <a:r>
              <a:rPr lang="en-US" dirty="0"/>
              <a:t>client application must run on a </a:t>
            </a:r>
            <a:r>
              <a:rPr lang="en-US" dirty="0" smtClean="0"/>
              <a:t>PC</a:t>
            </a:r>
          </a:p>
          <a:p>
            <a:r>
              <a:rPr lang="en-US" dirty="0"/>
              <a:t>The client application shall display operational </a:t>
            </a:r>
            <a:r>
              <a:rPr lang="en-US" dirty="0" smtClean="0"/>
              <a:t>data</a:t>
            </a:r>
          </a:p>
          <a:p>
            <a:r>
              <a:rPr lang="en-US" dirty="0"/>
              <a:t>The product shall have a user-friendly client application</a:t>
            </a:r>
          </a:p>
        </p:txBody>
      </p:sp>
    </p:spTree>
    <p:extLst>
      <p:ext uri="{BB962C8B-B14F-4D97-AF65-F5344CB8AC3E}">
        <p14:creationId xmlns:p14="http://schemas.microsoft.com/office/powerpoint/2010/main" val="37302972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662</TotalTime>
  <Words>1031</Words>
  <Application>Microsoft Office PowerPoint</Application>
  <PresentationFormat>On-screen Show (4:3)</PresentationFormat>
  <Paragraphs>243</Paragraphs>
  <Slides>31</Slides>
  <Notes>30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NewsPrint</vt:lpstr>
      <vt:lpstr>PowerPoint Presentation</vt:lpstr>
      <vt:lpstr>Product Concept</vt:lpstr>
      <vt:lpstr>Rear view of a typical paver </vt:lpstr>
      <vt:lpstr>Product Definition</vt:lpstr>
      <vt:lpstr>Previous Product</vt:lpstr>
      <vt:lpstr>Key Critical Requirements</vt:lpstr>
      <vt:lpstr>User Interface Requirements</vt:lpstr>
      <vt:lpstr>User Interfaces</vt:lpstr>
      <vt:lpstr>UI Requirements</vt:lpstr>
      <vt:lpstr>Inputs and Outputs</vt:lpstr>
      <vt:lpstr>Packaging Requirements</vt:lpstr>
      <vt:lpstr>Performance Requirements</vt:lpstr>
      <vt:lpstr>Safety Requirements</vt:lpstr>
      <vt:lpstr>Maintenance and Support Requirements</vt:lpstr>
      <vt:lpstr>Other Customer Requirements</vt:lpstr>
      <vt:lpstr>High Priority Requirements</vt:lpstr>
      <vt:lpstr>Medium/Low Priority Requirements</vt:lpstr>
      <vt:lpstr>Acceptance Criteria</vt:lpstr>
      <vt:lpstr>Use Cases</vt:lpstr>
      <vt:lpstr>PowerPoint Presentation</vt:lpstr>
      <vt:lpstr>Calibrating Sensors</vt:lpstr>
      <vt:lpstr>Configure Product</vt:lpstr>
      <vt:lpstr>Data Retrieval</vt:lpstr>
      <vt:lpstr>Feasibility Assessment</vt:lpstr>
      <vt:lpstr>Scope Analysis</vt:lpstr>
      <vt:lpstr>Research</vt:lpstr>
      <vt:lpstr>Technical Analysis</vt:lpstr>
      <vt:lpstr>Cost Analysis</vt:lpstr>
      <vt:lpstr>Resource Analysis</vt:lpstr>
      <vt:lpstr>Schedule Analysis</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Builders Group Ltd.</dc:title>
  <dc:creator>senior design</dc:creator>
  <cp:lastModifiedBy>Jelly</cp:lastModifiedBy>
  <cp:revision>55</cp:revision>
  <dcterms:created xsi:type="dcterms:W3CDTF">2012-07-05T16:44:53Z</dcterms:created>
  <dcterms:modified xsi:type="dcterms:W3CDTF">2012-07-23T20:50:49Z</dcterms:modified>
</cp:coreProperties>
</file>