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40"/>
  </p:notesMasterIdLst>
  <p:sldIdLst>
    <p:sldId id="262" r:id="rId2"/>
    <p:sldId id="289" r:id="rId3"/>
    <p:sldId id="290" r:id="rId4"/>
    <p:sldId id="292" r:id="rId5"/>
    <p:sldId id="294" r:id="rId6"/>
    <p:sldId id="295" r:id="rId7"/>
    <p:sldId id="296" r:id="rId8"/>
    <p:sldId id="264" r:id="rId9"/>
    <p:sldId id="317" r:id="rId10"/>
    <p:sldId id="304" r:id="rId11"/>
    <p:sldId id="268" r:id="rId12"/>
    <p:sldId id="305" r:id="rId13"/>
    <p:sldId id="318" r:id="rId14"/>
    <p:sldId id="314" r:id="rId15"/>
    <p:sldId id="285" r:id="rId16"/>
    <p:sldId id="319" r:id="rId17"/>
    <p:sldId id="297" r:id="rId18"/>
    <p:sldId id="298" r:id="rId19"/>
    <p:sldId id="301" r:id="rId20"/>
    <p:sldId id="302" r:id="rId21"/>
    <p:sldId id="303" r:id="rId22"/>
    <p:sldId id="321" r:id="rId23"/>
    <p:sldId id="299" r:id="rId24"/>
    <p:sldId id="300" r:id="rId25"/>
    <p:sldId id="266" r:id="rId26"/>
    <p:sldId id="309" r:id="rId27"/>
    <p:sldId id="310" r:id="rId28"/>
    <p:sldId id="311" r:id="rId29"/>
    <p:sldId id="312" r:id="rId30"/>
    <p:sldId id="283" r:id="rId31"/>
    <p:sldId id="313" r:id="rId32"/>
    <p:sldId id="322" r:id="rId33"/>
    <p:sldId id="267" r:id="rId34"/>
    <p:sldId id="306" r:id="rId35"/>
    <p:sldId id="307" r:id="rId36"/>
    <p:sldId id="308" r:id="rId37"/>
    <p:sldId id="315" r:id="rId38"/>
    <p:sldId id="316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523" autoAdjust="0"/>
  </p:normalViewPr>
  <p:slideViewPr>
    <p:cSldViewPr>
      <p:cViewPr>
        <p:scale>
          <a:sx n="90" d="100"/>
          <a:sy n="90" d="100"/>
        </p:scale>
        <p:origin x="-588" y="-2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-2490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8D6D9A-8D7D-4F7D-B011-118AF81EF946}" type="datetimeFigureOut">
              <a:rPr lang="en-US" smtClean="0"/>
              <a:t>7/19/2012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5BAAFA-8569-4F3A-B5A8-377F352D7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7160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5BAAFA-8569-4F3A-B5A8-377F352D775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311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Lloyd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5BAAFA-8569-4F3A-B5A8-377F352D775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9443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Lloyd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5BAAFA-8569-4F3A-B5A8-377F352D775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688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Lloyd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5BAAFA-8569-4F3A-B5A8-377F352D775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7643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Lloyd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5BAAFA-8569-4F3A-B5A8-377F352D775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4595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Lloyd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5BAAFA-8569-4F3A-B5A8-377F352D775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5851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Lloyd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5BAAFA-8569-4F3A-B5A8-377F352D775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1297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Lloyd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5BAAFA-8569-4F3A-B5A8-377F352D775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4840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5BAAFA-8569-4F3A-B5A8-377F352D775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9818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5BAAFA-8569-4F3A-B5A8-377F352D775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1076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5BAAFA-8569-4F3A-B5A8-377F352D775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5246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Lloyd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5BAAFA-8569-4F3A-B5A8-377F352D775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80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5BAAFA-8569-4F3A-B5A8-377F352D775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32749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5BAAFA-8569-4F3A-B5A8-377F352D775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41815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5BAAFA-8569-4F3A-B5A8-377F352D775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22469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Jeff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5BAAFA-8569-4F3A-B5A8-377F352D775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87482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Jeff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5BAAFA-8569-4F3A-B5A8-377F352D775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49105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Jeff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5BAAFA-8569-4F3A-B5A8-377F352D775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72522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Jeff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5BAAFA-8569-4F3A-B5A8-377F352D775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07271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Jeff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5BAAFA-8569-4F3A-B5A8-377F352D775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95046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Jeff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5BAAFA-8569-4F3A-B5A8-377F352D775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54001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Jeff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5BAAFA-8569-4F3A-B5A8-377F352D775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175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Lloyd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5BAAFA-8569-4F3A-B5A8-377F352D775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48599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Jeff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5BAAFA-8569-4F3A-B5A8-377F352D7750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49375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Jeff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5BAAFA-8569-4F3A-B5A8-377F352D7750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66259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Jeff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5BAAFA-8569-4F3A-B5A8-377F352D7750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21823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Tyler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5BAAFA-8569-4F3A-B5A8-377F352D7750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32777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Tyler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5BAAFA-8569-4F3A-B5A8-377F352D7750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8339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Tyler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5BAAFA-8569-4F3A-B5A8-377F352D7750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60974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Tyler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5BAAFA-8569-4F3A-B5A8-377F352D7750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72937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Tyler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5BAAFA-8569-4F3A-B5A8-377F352D7750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40347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Tyler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5BAAFA-8569-4F3A-B5A8-377F352D7750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3185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Lloyd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5BAAFA-8569-4F3A-B5A8-377F352D775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9650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Lloyd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5BAAFA-8569-4F3A-B5A8-377F352D775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5167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Lloyd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5BAAFA-8569-4F3A-B5A8-377F352D775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8130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Lloyd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5BAAFA-8569-4F3A-B5A8-377F352D775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7926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Lloyd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5BAAFA-8569-4F3A-B5A8-377F352D775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693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Lloyd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5BAAFA-8569-4F3A-B5A8-377F352D775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3925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eaLnBrk="1" latinLnBrk="0" hangingPunct="1"/>
            <a:fld id="{48D92626-37D2-4832-BF7A-BC283494A20D}" type="datetimeFigureOut">
              <a:rPr lang="en-US" smtClean="0"/>
              <a:t>7/19/2012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eaLnBrk="1" latinLnBrk="0" hangingPunct="1"/>
            <a:fld id="{8C592886-E571-45D5-8B56-343DC94F8FA6}" type="slidenum">
              <a:rPr kumimoji="0" lang="en-US" smtClean="0"/>
              <a:t>‹#›</a:t>
            </a:fld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92626-37D2-4832-BF7A-BC283494A20D}" type="datetimeFigureOut">
              <a:rPr lang="en-US" smtClean="0"/>
              <a:t>7/19/2012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92886-E571-45D5-8B56-343DC94F8FA6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92626-37D2-4832-BF7A-BC283494A20D}" type="datetimeFigureOut">
              <a:rPr lang="en-US" smtClean="0"/>
              <a:t>7/19/2012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92886-E571-45D5-8B56-343DC94F8FA6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92626-37D2-4832-BF7A-BC283494A20D}" type="datetimeFigureOut">
              <a:rPr lang="en-US" smtClean="0"/>
              <a:t>7/19/2012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92886-E571-45D5-8B56-343DC94F8FA6}" type="slidenum">
              <a:rPr kumimoji="0" lang="en-US" smtClean="0"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eaLnBrk="1" latinLnBrk="0" hangingPunct="1"/>
            <a:fld id="{48D92626-37D2-4832-BF7A-BC283494A20D}" type="datetimeFigureOut">
              <a:rPr lang="en-US" smtClean="0"/>
              <a:t>7/19/2012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eaLnBrk="1" latinLnBrk="0" hangingPunct="1"/>
            <a:fld id="{8C592886-E571-45D5-8B56-343DC94F8FA6}" type="slidenum">
              <a:rPr kumimoji="0" lang="en-US" smtClean="0"/>
              <a:t>‹#›</a:t>
            </a:fld>
            <a:endParaRPr kumimoji="0" lang="en-US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92626-37D2-4832-BF7A-BC283494A20D}" type="datetimeFigureOut">
              <a:rPr lang="en-US" smtClean="0"/>
              <a:t>7/19/2012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92886-E571-45D5-8B56-343DC94F8FA6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92626-37D2-4832-BF7A-BC283494A20D}" type="datetimeFigureOut">
              <a:rPr lang="en-US" smtClean="0"/>
              <a:t>7/19/2012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92886-E571-45D5-8B56-343DC94F8FA6}" type="slidenum">
              <a:rPr kumimoji="0" lang="en-US" smtClean="0"/>
              <a:t>‹#›</a:t>
            </a:fld>
            <a:endParaRPr kumimoji="0"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92626-37D2-4832-BF7A-BC283494A20D}" type="datetimeFigureOut">
              <a:rPr lang="en-US" smtClean="0"/>
              <a:t>7/19/2012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92886-E571-45D5-8B56-343DC94F8FA6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92626-37D2-4832-BF7A-BC283494A20D}" type="datetimeFigureOut">
              <a:rPr lang="en-US" smtClean="0"/>
              <a:t>7/19/2012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92886-E571-45D5-8B56-343DC94F8FA6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eaLnBrk="1" latinLnBrk="0" hangingPunct="1"/>
            <a:fld id="{48D92626-37D2-4832-BF7A-BC283494A20D}" type="datetimeFigureOut">
              <a:rPr lang="en-US" smtClean="0"/>
              <a:t>7/19/2012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eaLnBrk="1" latinLnBrk="0" hangingPunct="1"/>
            <a:fld id="{8C592886-E571-45D5-8B56-343DC94F8FA6}" type="slidenum">
              <a:rPr kumimoji="0" lang="en-US" smtClean="0"/>
              <a:t>‹#›</a:t>
            </a:fld>
            <a:endParaRPr kumimoji="0" lang="en-US">
              <a:solidFill>
                <a:schemeClr val="tx2">
                  <a:shade val="90000"/>
                </a:schemeClr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eaLnBrk="1" latinLnBrk="0" hangingPunct="1"/>
            <a:fld id="{48D92626-37D2-4832-BF7A-BC283494A20D}" type="datetimeFigureOut">
              <a:rPr lang="en-US" smtClean="0"/>
              <a:t>7/19/2012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eaLnBrk="1" latinLnBrk="0" hangingPunct="1"/>
            <a:fld id="{8C592886-E571-45D5-8B56-343DC94F8FA6}" type="slidenum">
              <a:rPr kumimoji="0" lang="en-US" smtClean="0"/>
              <a:t>‹#›</a:t>
            </a:fld>
            <a:endParaRPr kumimoji="0" lang="en-US">
              <a:solidFill>
                <a:schemeClr val="tx2">
                  <a:shade val="90000"/>
                </a:schemeClr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 algn="l" eaLnBrk="1" latinLnBrk="0" hangingPunct="1"/>
            <a:fld id="{48D92626-37D2-4832-BF7A-BC283494A20D}" type="datetimeFigureOut">
              <a:rPr lang="en-US" smtClean="0"/>
              <a:t>7/19/2012</a:t>
            </a:fld>
            <a:endParaRPr lang="en-US" sz="1300" dirty="0">
              <a:solidFill>
                <a:schemeClr val="bg2">
                  <a:tint val="60000"/>
                  <a:satMod val="155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pPr algn="r" eaLnBrk="1" latinLnBrk="0" hangingPunct="1"/>
            <a:endParaRPr kumimoji="0" lang="en-US" sz="1300" dirty="0">
              <a:solidFill>
                <a:schemeClr val="bg2">
                  <a:tint val="60000"/>
                  <a:satMod val="155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algn="r" eaLnBrk="1" latinLnBrk="0" hangingPunct="1"/>
            <a:fld id="{8C592886-E571-45D5-8B56-343DC94F8FA6}" type="slidenum">
              <a:rPr kumimoji="0" lang="en-US" smtClean="0"/>
              <a:t>‹#›</a:t>
            </a:fld>
            <a:endParaRPr kumimoji="0" lang="en-US" sz="1600" b="1" dirty="0">
              <a:solidFill>
                <a:schemeClr val="tx2">
                  <a:shade val="90000"/>
                </a:schemeClr>
              </a:solidFill>
              <a:effectLst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95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81936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4724400"/>
            <a:ext cx="7543800" cy="1524000"/>
          </a:xfrm>
        </p:spPr>
        <p:txBody>
          <a:bodyPr/>
          <a:lstStyle/>
          <a:p>
            <a:r>
              <a:rPr lang="en-US" sz="7200" dirty="0" smtClean="0"/>
              <a:t>Quality Management Plan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3373408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Component Testing</a:t>
            </a:r>
          </a:p>
          <a:p>
            <a:pPr lvl="0"/>
            <a:r>
              <a:rPr lang="en-US" dirty="0"/>
              <a:t>Integration Testing</a:t>
            </a:r>
          </a:p>
          <a:p>
            <a:pPr lvl="0"/>
            <a:r>
              <a:rPr lang="en-US" dirty="0"/>
              <a:t>Formal &amp; Informal Test Plans</a:t>
            </a:r>
          </a:p>
          <a:p>
            <a:pPr lvl="0"/>
            <a:r>
              <a:rPr lang="en-US" dirty="0"/>
              <a:t>Access to Previous Test Results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999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334000"/>
            <a:ext cx="8153400" cy="924475"/>
          </a:xfrm>
        </p:spPr>
        <p:txBody>
          <a:bodyPr>
            <a:noAutofit/>
          </a:bodyPr>
          <a:lstStyle/>
          <a:p>
            <a:r>
              <a:rPr lang="en-US" dirty="0" smtClean="0"/>
              <a:t>Roles and Responsibilities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7861732"/>
              </p:ext>
            </p:extLst>
          </p:nvPr>
        </p:nvGraphicFramePr>
        <p:xfrm>
          <a:off x="381000" y="1447800"/>
          <a:ext cx="8382002" cy="361312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61763"/>
                <a:gridCol w="2858476"/>
                <a:gridCol w="2761763"/>
              </a:tblGrid>
              <a:tr h="199361"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Role</a:t>
                      </a:r>
                      <a:endParaRPr lang="en-US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6743" marR="5674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Responsibilities</a:t>
                      </a:r>
                      <a:endParaRPr lang="en-US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6743" marR="5674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Assigned Personnel</a:t>
                      </a:r>
                      <a:endParaRPr lang="en-US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6743" marR="56743" marT="0" marB="0"/>
                </a:tc>
              </a:tr>
              <a:tr h="3229639"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Quality manager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6743" marR="56743" marT="0" marB="0"/>
                </a:tc>
                <a:tc>
                  <a:txBody>
                    <a:bodyPr/>
                    <a:lstStyle/>
                    <a:p>
                      <a:pPr marL="342900" marR="0" lvl="0" indent="-342900">
                        <a:spcBef>
                          <a:spcPts val="60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1400" dirty="0">
                          <a:effectLst/>
                        </a:rPr>
                        <a:t>Inquire about testing progress/issues of completed components</a:t>
                      </a:r>
                    </a:p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1400" dirty="0">
                          <a:effectLst/>
                        </a:rPr>
                        <a:t>Help generate formal and informal test plans</a:t>
                      </a:r>
                    </a:p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1400" dirty="0">
                          <a:effectLst/>
                        </a:rPr>
                        <a:t>Track component testing results for future reference</a:t>
                      </a:r>
                    </a:p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1400" dirty="0">
                          <a:effectLst/>
                        </a:rPr>
                        <a:t>Report any findings and keep the group apprised of known bugs and flaws</a:t>
                      </a:r>
                    </a:p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1400" dirty="0">
                          <a:effectLst/>
                        </a:rPr>
                        <a:t>Ensure product development continues to take into account the acceptance criteria</a:t>
                      </a:r>
                    </a:p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1400" dirty="0">
                          <a:effectLst/>
                        </a:rPr>
                        <a:t>Assess priority of findings and allocate resources to address as necessary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6743" marR="5674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Lloyd Bond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6743" marR="56743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1610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648200"/>
            <a:ext cx="7696200" cy="1600200"/>
          </a:xfrm>
        </p:spPr>
        <p:txBody>
          <a:bodyPr>
            <a:normAutofit/>
          </a:bodyPr>
          <a:lstStyle/>
          <a:p>
            <a:r>
              <a:rPr lang="en-US" dirty="0"/>
              <a:t>Roles and Responsibilities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2369677"/>
              </p:ext>
            </p:extLst>
          </p:nvPr>
        </p:nvGraphicFramePr>
        <p:xfrm>
          <a:off x="381000" y="1524000"/>
          <a:ext cx="8382002" cy="327659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61763"/>
                <a:gridCol w="2858476"/>
                <a:gridCol w="2761763"/>
              </a:tblGrid>
              <a:tr h="202259"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Role</a:t>
                      </a:r>
                      <a:endParaRPr lang="en-US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6743" marR="5674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Responsibilities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6743" marR="5674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Assigned Personnel</a:t>
                      </a:r>
                      <a:endParaRPr lang="en-US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6743" marR="56743" marT="0" marB="0"/>
                </a:tc>
              </a:tr>
              <a:tr h="1779881"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Hardware, Software, Platform Developers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6743" marR="56743" marT="0" marB="0"/>
                </a:tc>
                <a:tc>
                  <a:txBody>
                    <a:bodyPr/>
                    <a:lstStyle/>
                    <a:p>
                      <a:pPr marL="342900" marR="0" lvl="0" indent="-342900">
                        <a:spcBef>
                          <a:spcPts val="60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1400">
                          <a:effectLst/>
                        </a:rPr>
                        <a:t>Generate informal test plans with Quality Manager’s assistance as necessary</a:t>
                      </a:r>
                    </a:p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1400">
                          <a:effectLst/>
                        </a:rPr>
                        <a:t>Test individual components before submission as complete</a:t>
                      </a:r>
                    </a:p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1400">
                          <a:effectLst/>
                        </a:rPr>
                        <a:t>Inform Quality Manager of testing generalities and any issues encountered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6743" marR="5674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Team  Members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6743" marR="56743" marT="0" marB="0"/>
                </a:tc>
              </a:tr>
              <a:tr h="1294459"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Test Engineers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6743" marR="56743" marT="0" marB="0"/>
                </a:tc>
                <a:tc>
                  <a:txBody>
                    <a:bodyPr/>
                    <a:lstStyle/>
                    <a:p>
                      <a:pPr marL="342900" marR="0" lvl="0" indent="-342900">
                        <a:spcBef>
                          <a:spcPts val="60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1400" dirty="0">
                          <a:effectLst/>
                        </a:rPr>
                        <a:t>Follow formal test plans </a:t>
                      </a:r>
                    </a:p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1400" dirty="0">
                          <a:effectLst/>
                        </a:rPr>
                        <a:t>Perform integration testing </a:t>
                      </a:r>
                    </a:p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1400" dirty="0">
                          <a:effectLst/>
                        </a:rPr>
                        <a:t>Inform Quality Manager of results of testing and any issues encountered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6743" marR="5674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Team Members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6743" marR="56743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9848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0600" y="4876800"/>
            <a:ext cx="7448758" cy="1470025"/>
          </a:xfrm>
        </p:spPr>
        <p:txBody>
          <a:bodyPr/>
          <a:lstStyle/>
          <a:p>
            <a:r>
              <a:rPr lang="en-US" sz="7200" dirty="0" smtClean="0"/>
              <a:t>Procurement Management Plan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3949083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Roles and Responsibilities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891692"/>
              </p:ext>
            </p:extLst>
          </p:nvPr>
        </p:nvGraphicFramePr>
        <p:xfrm>
          <a:off x="609600" y="914400"/>
          <a:ext cx="8153399" cy="313970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86440"/>
                <a:gridCol w="2780519"/>
                <a:gridCol w="2686440"/>
              </a:tblGrid>
              <a:tr h="226739"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Role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Responsibilities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Assigned Personnel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416476"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Project Sponsor</a:t>
                      </a:r>
                      <a:endParaRPr lang="en-US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marR="0" lvl="0" indent="-342900">
                        <a:spcBef>
                          <a:spcPts val="60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1400">
                          <a:effectLst/>
                        </a:rPr>
                        <a:t>Make purchasing approvals</a:t>
                      </a:r>
                      <a:endParaRPr lang="en-US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Roger Walker</a:t>
                      </a:r>
                      <a:endParaRPr lang="en-US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418050"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Team Supervisor</a:t>
                      </a:r>
                      <a:endParaRPr lang="en-US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marR="0" lvl="0" indent="-342900">
                        <a:spcBef>
                          <a:spcPts val="60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1400">
                          <a:effectLst/>
                        </a:rPr>
                        <a:t>Make purchasing approvals</a:t>
                      </a:r>
                      <a:endParaRPr lang="en-US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Michael O’Dell</a:t>
                      </a:r>
                      <a:endParaRPr lang="en-US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078442"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Procurement Manager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marR="0" lvl="0" indent="-342900">
                        <a:spcBef>
                          <a:spcPts val="60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1400">
                          <a:effectLst/>
                        </a:rPr>
                        <a:t>Work with Lead Architect to identify project procurement needs</a:t>
                      </a:r>
                      <a:endParaRPr lang="en-US" sz="2000">
                        <a:effectLst/>
                      </a:endParaRPr>
                    </a:p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1400">
                          <a:effectLst/>
                        </a:rPr>
                        <a:t>Perform procurement cost analysis</a:t>
                      </a:r>
                      <a:endParaRPr lang="en-US" sz="2000">
                        <a:effectLst/>
                      </a:endParaRPr>
                    </a:p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1400">
                          <a:effectLst/>
                        </a:rPr>
                        <a:t>Obtain procurement approval</a:t>
                      </a:r>
                      <a:endParaRPr lang="en-US" sz="2000">
                        <a:effectLst/>
                      </a:endParaRPr>
                    </a:p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1400">
                          <a:effectLst/>
                        </a:rPr>
                        <a:t>Track purchase orders</a:t>
                      </a:r>
                      <a:endParaRPr lang="en-US" sz="2000">
                        <a:effectLst/>
                      </a:endParaRPr>
                    </a:p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1400">
                          <a:effectLst/>
                        </a:rPr>
                        <a:t>Report completed purchases</a:t>
                      </a:r>
                      <a:endParaRPr lang="en-US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Lloyd Bond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3895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Roles and Responsibilities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04732380"/>
              </p:ext>
            </p:extLst>
          </p:nvPr>
        </p:nvGraphicFramePr>
        <p:xfrm>
          <a:off x="609600" y="1981200"/>
          <a:ext cx="8153399" cy="211623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86440"/>
                <a:gridCol w="2780519"/>
                <a:gridCol w="2686440"/>
              </a:tblGrid>
              <a:tr h="226739"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Role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Responsibilities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Assigned Personnel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1133696"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Integration Lead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marR="0" lvl="0" indent="-342900">
                        <a:spcBef>
                          <a:spcPts val="60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1400">
                          <a:effectLst/>
                        </a:rPr>
                        <a:t>Work with Procurement Manager, Hardware Architect, Software Architect, Platform Architect to identify purchasing needs</a:t>
                      </a:r>
                      <a:endParaRPr lang="en-US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Chudamani Aryal</a:t>
                      </a:r>
                      <a:endParaRPr lang="en-US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755797"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Team Members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marR="0" lvl="0" indent="-342900">
                        <a:spcBef>
                          <a:spcPts val="60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1400">
                          <a:effectLst/>
                        </a:rPr>
                        <a:t>Perform procurement identification as necessary according to role</a:t>
                      </a:r>
                      <a:endParaRPr lang="en-US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Chudamani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Aryal</a:t>
                      </a:r>
                      <a:r>
                        <a:rPr lang="en-US" sz="1400" dirty="0">
                          <a:effectLst/>
                        </a:rPr>
                        <a:t>, Tyler Buchanan, Jefferson White, Lloyd Bond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0940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4724400"/>
            <a:ext cx="7543800" cy="1524000"/>
          </a:xfrm>
        </p:spPr>
        <p:txBody>
          <a:bodyPr/>
          <a:lstStyle/>
          <a:p>
            <a:r>
              <a:rPr lang="en-US" sz="7200" dirty="0" smtClean="0"/>
              <a:t>Cost Management Plan</a:t>
            </a:r>
            <a:endParaRPr lang="en-US" sz="7200" dirty="0"/>
          </a:p>
        </p:txBody>
      </p:sp>
      <p:pic>
        <p:nvPicPr>
          <p:cNvPr id="2050" name="Picture 2" descr="http://crazy-frankenstein.com/entertainment-files/story-files/the-chip-that-is-changing-our-lives_files/xm-connect-and-play-chip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0050" y="1066800"/>
            <a:ext cx="3638550" cy="2557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2501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9443" y="685801"/>
            <a:ext cx="7125112" cy="5172998"/>
          </a:xfrm>
        </p:spPr>
        <p:txBody>
          <a:bodyPr>
            <a:normAutofit/>
          </a:bodyPr>
          <a:lstStyle/>
          <a:p>
            <a:endParaRPr lang="en-US" sz="2400" dirty="0" smtClean="0"/>
          </a:p>
          <a:p>
            <a:r>
              <a:rPr lang="en-US" sz="2400" dirty="0" smtClean="0"/>
              <a:t>Labor Management</a:t>
            </a:r>
          </a:p>
          <a:p>
            <a:pPr lvl="1"/>
            <a:r>
              <a:rPr lang="en-US" sz="2000" dirty="0" smtClean="0"/>
              <a:t>Breakdown </a:t>
            </a:r>
            <a:r>
              <a:rPr lang="en-US" sz="2000" dirty="0" smtClean="0"/>
              <a:t>of Schedule</a:t>
            </a:r>
          </a:p>
          <a:p>
            <a:pPr lvl="1"/>
            <a:r>
              <a:rPr lang="en-US" sz="2000" dirty="0" smtClean="0"/>
              <a:t>Work Allocation</a:t>
            </a:r>
          </a:p>
          <a:p>
            <a:pPr lvl="1"/>
            <a:r>
              <a:rPr lang="en-US" sz="2000" dirty="0" smtClean="0"/>
              <a:t>Team Meetings</a:t>
            </a:r>
          </a:p>
          <a:p>
            <a:pPr lvl="1"/>
            <a:r>
              <a:rPr lang="en-US" sz="2000" dirty="0" smtClean="0"/>
              <a:t>Internal </a:t>
            </a:r>
            <a:r>
              <a:rPr lang="en-US" sz="2000" dirty="0" smtClean="0"/>
              <a:t>Deadlines</a:t>
            </a:r>
          </a:p>
          <a:p>
            <a:endParaRPr lang="en-US" sz="2400" dirty="0" smtClean="0"/>
          </a:p>
          <a:p>
            <a:r>
              <a:rPr lang="en-US" sz="2400" dirty="0"/>
              <a:t>Material </a:t>
            </a:r>
            <a:r>
              <a:rPr lang="en-US" sz="2400" dirty="0" smtClean="0"/>
              <a:t>Management</a:t>
            </a:r>
          </a:p>
          <a:p>
            <a:pPr lvl="1"/>
            <a:r>
              <a:rPr lang="en-US" sz="2000" dirty="0"/>
              <a:t>Approval of Purchase Order</a:t>
            </a:r>
          </a:p>
          <a:p>
            <a:pPr lvl="1"/>
            <a:r>
              <a:rPr lang="en-US" sz="2000" dirty="0"/>
              <a:t>Response to Cost Variances</a:t>
            </a:r>
          </a:p>
          <a:p>
            <a:pPr lvl="1"/>
            <a:r>
              <a:rPr lang="en-US" sz="2000" dirty="0"/>
              <a:t>Use of Re-Useable </a:t>
            </a:r>
            <a:r>
              <a:rPr lang="en-US" sz="2000" dirty="0" smtClean="0"/>
              <a:t>Materials</a:t>
            </a:r>
            <a:endParaRPr lang="en-US" sz="2000" dirty="0" smtClean="0"/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716129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4800600"/>
            <a:ext cx="7543800" cy="1524000"/>
          </a:xfrm>
        </p:spPr>
        <p:txBody>
          <a:bodyPr/>
          <a:lstStyle/>
          <a:p>
            <a:r>
              <a:rPr lang="en-US" sz="7200" dirty="0" smtClean="0"/>
              <a:t>Work Breakdown Structure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1662554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4724400"/>
            <a:ext cx="7543800" cy="1524000"/>
          </a:xfrm>
        </p:spPr>
        <p:txBody>
          <a:bodyPr/>
          <a:lstStyle/>
          <a:p>
            <a:r>
              <a:rPr lang="en-US" sz="7200" dirty="0"/>
              <a:t>General </a:t>
            </a:r>
            <a:r>
              <a:rPr lang="en-US" sz="7200" dirty="0" smtClean="0"/>
              <a:t>Organization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1587542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457200">
              <a:buFont typeface="Arial" pitchFamily="34" charset="0"/>
              <a:buChar char="•"/>
            </a:pPr>
            <a:r>
              <a:rPr lang="en-US" dirty="0"/>
              <a:t>SRS</a:t>
            </a:r>
          </a:p>
          <a:p>
            <a:pPr marL="514350" indent="-457200">
              <a:buFont typeface="Arial" pitchFamily="34" charset="0"/>
              <a:buChar char="•"/>
            </a:pPr>
            <a:r>
              <a:rPr lang="en-US" dirty="0"/>
              <a:t>Project Charter</a:t>
            </a:r>
          </a:p>
          <a:p>
            <a:pPr marL="514350" indent="-457200">
              <a:buFont typeface="Arial" pitchFamily="34" charset="0"/>
              <a:buChar char="•"/>
            </a:pPr>
            <a:r>
              <a:rPr lang="en-US" dirty="0"/>
              <a:t>Team Meetings</a:t>
            </a:r>
          </a:p>
          <a:p>
            <a:pPr marL="514350" indent="-457200">
              <a:buFont typeface="Arial" pitchFamily="34" charset="0"/>
              <a:buChar char="•"/>
            </a:pPr>
            <a:r>
              <a:rPr lang="en-US" dirty="0"/>
              <a:t>Sponsor Meetings</a:t>
            </a:r>
          </a:p>
          <a:p>
            <a:pPr marL="514350" indent="-457200">
              <a:buFont typeface="Arial" pitchFamily="34" charset="0"/>
              <a:buChar char="•"/>
            </a:pPr>
            <a:r>
              <a:rPr lang="en-US" dirty="0"/>
              <a:t>R&amp;D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781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ADS</a:t>
            </a:r>
          </a:p>
          <a:p>
            <a:r>
              <a:rPr lang="en-US" dirty="0"/>
              <a:t>DDS</a:t>
            </a:r>
          </a:p>
          <a:p>
            <a:r>
              <a:rPr lang="en-US" dirty="0"/>
              <a:t>Test Plan</a:t>
            </a:r>
          </a:p>
          <a:p>
            <a:r>
              <a:rPr lang="en-US" dirty="0"/>
              <a:t>Implementation</a:t>
            </a:r>
          </a:p>
          <a:p>
            <a:r>
              <a:rPr lang="en-US" dirty="0"/>
              <a:t>Team Meetings</a:t>
            </a:r>
          </a:p>
          <a:p>
            <a:r>
              <a:rPr lang="en-US" dirty="0"/>
              <a:t>Sponsor Meetings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4870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MS Project Sample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472610"/>
            <a:ext cx="8800794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46313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4800600"/>
            <a:ext cx="7543800" cy="1524000"/>
          </a:xfrm>
        </p:spPr>
        <p:txBody>
          <a:bodyPr/>
          <a:lstStyle/>
          <a:p>
            <a:r>
              <a:rPr lang="en-US" sz="7200" dirty="0" smtClean="0"/>
              <a:t>Earned Value Management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2335282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Measurement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Budgeted Cost of Work Scheduled (BCWS)</a:t>
            </a:r>
          </a:p>
          <a:p>
            <a:r>
              <a:rPr lang="en-US" dirty="0" smtClean="0"/>
              <a:t>Actual Cost of Work Performed (ACWP)</a:t>
            </a:r>
          </a:p>
          <a:p>
            <a:r>
              <a:rPr lang="en-US" dirty="0" smtClean="0"/>
              <a:t>Budgeted Cost of Work Performed (BCWP)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237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Reporting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Cost Performance Index</a:t>
            </a:r>
          </a:p>
          <a:p>
            <a:r>
              <a:rPr lang="en-US" dirty="0"/>
              <a:t>CPI = BCWP/ACWP</a:t>
            </a:r>
          </a:p>
          <a:p>
            <a:r>
              <a:rPr lang="en-US" dirty="0"/>
              <a:t>Schedule Performance Index</a:t>
            </a:r>
          </a:p>
          <a:p>
            <a:r>
              <a:rPr lang="en-US" dirty="0"/>
              <a:t>SPI = </a:t>
            </a:r>
            <a:r>
              <a:rPr lang="en-US" dirty="0" smtClean="0"/>
              <a:t>BCWP/BCWS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Analysis</a:t>
            </a:r>
          </a:p>
          <a:p>
            <a:r>
              <a:rPr lang="en-US" dirty="0"/>
              <a:t>CPI &gt; 1.0 </a:t>
            </a:r>
            <a:r>
              <a:rPr lang="en-US" dirty="0" smtClean="0"/>
              <a:t> = exceptional </a:t>
            </a:r>
            <a:r>
              <a:rPr lang="en-US" dirty="0"/>
              <a:t>performance</a:t>
            </a:r>
          </a:p>
          <a:p>
            <a:r>
              <a:rPr lang="en-US" dirty="0"/>
              <a:t>CPI &lt; 1.0 </a:t>
            </a:r>
            <a:r>
              <a:rPr lang="en-US" dirty="0" smtClean="0"/>
              <a:t> = </a:t>
            </a:r>
            <a:r>
              <a:rPr lang="en-US" dirty="0"/>
              <a:t>poor performance</a:t>
            </a:r>
          </a:p>
          <a:p>
            <a:r>
              <a:rPr lang="en-US" dirty="0"/>
              <a:t>Similar for SPI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813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4800600"/>
            <a:ext cx="7543800" cy="1524000"/>
          </a:xfrm>
        </p:spPr>
        <p:txBody>
          <a:bodyPr/>
          <a:lstStyle/>
          <a:p>
            <a:r>
              <a:rPr lang="en-US" sz="7200" dirty="0" smtClean="0"/>
              <a:t>Change Management Plan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1062827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Roles and Responsibilities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Project Sponsor</a:t>
            </a:r>
          </a:p>
          <a:p>
            <a:r>
              <a:rPr lang="en-US" dirty="0" smtClean="0"/>
              <a:t>Project Manager</a:t>
            </a:r>
          </a:p>
          <a:p>
            <a:r>
              <a:rPr lang="en-US" dirty="0" smtClean="0"/>
              <a:t>Change Manager</a:t>
            </a:r>
          </a:p>
          <a:p>
            <a:r>
              <a:rPr lang="en-US" dirty="0" smtClean="0"/>
              <a:t>Project Team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438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Review &amp; Approval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Analysis of Impact</a:t>
            </a:r>
          </a:p>
          <a:p>
            <a:r>
              <a:rPr lang="en-US" dirty="0" smtClean="0"/>
              <a:t>Discussion </a:t>
            </a:r>
          </a:p>
          <a:p>
            <a:r>
              <a:rPr lang="en-US" dirty="0"/>
              <a:t>Approval</a:t>
            </a:r>
          </a:p>
          <a:p>
            <a:r>
              <a:rPr lang="en-US" dirty="0" smtClean="0"/>
              <a:t>Plan of Action</a:t>
            </a:r>
          </a:p>
        </p:txBody>
      </p:sp>
    </p:spTree>
    <p:extLst>
      <p:ext uri="{BB962C8B-B14F-4D97-AF65-F5344CB8AC3E}">
        <p14:creationId xmlns:p14="http://schemas.microsoft.com/office/powerpoint/2010/main" val="1439222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4800600"/>
            <a:ext cx="7543800" cy="1524000"/>
          </a:xfrm>
        </p:spPr>
        <p:txBody>
          <a:bodyPr/>
          <a:lstStyle/>
          <a:p>
            <a:r>
              <a:rPr lang="en-US" sz="7200" dirty="0" smtClean="0"/>
              <a:t>Risk Management Plan</a:t>
            </a:r>
            <a:endParaRPr lang="en-US" sz="7200" dirty="0"/>
          </a:p>
        </p:txBody>
      </p:sp>
      <p:pic>
        <p:nvPicPr>
          <p:cNvPr id="6146" name="Picture 2" descr="http://l.yimg.com/ea/img/-/120204/030212genheights6a_17ip3ts-17ip3tu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-914400"/>
            <a:ext cx="6843562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775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Status </a:t>
            </a:r>
            <a:r>
              <a:rPr lang="en-US" dirty="0" smtClean="0"/>
              <a:t>Monitoring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Internal</a:t>
            </a:r>
          </a:p>
          <a:p>
            <a:pPr lvl="1"/>
            <a:r>
              <a:rPr lang="en-US" dirty="0"/>
              <a:t>W</a:t>
            </a:r>
            <a:r>
              <a:rPr lang="en-US" dirty="0" smtClean="0"/>
              <a:t>ork </a:t>
            </a:r>
            <a:r>
              <a:rPr lang="en-US" dirty="0"/>
              <a:t>Breakdown Structure</a:t>
            </a:r>
          </a:p>
          <a:p>
            <a:pPr lvl="1"/>
            <a:r>
              <a:rPr lang="en-US" dirty="0"/>
              <a:t>Status Reports</a:t>
            </a:r>
          </a:p>
          <a:p>
            <a:pPr lvl="1"/>
            <a:r>
              <a:rPr lang="en-US" dirty="0"/>
              <a:t>Immediate Task Status Reporting</a:t>
            </a:r>
          </a:p>
          <a:p>
            <a:pPr lvl="1"/>
            <a:r>
              <a:rPr lang="en-US" dirty="0"/>
              <a:t>Scheduled </a:t>
            </a:r>
            <a:r>
              <a:rPr lang="en-US" dirty="0" smtClean="0"/>
              <a:t>Meetings</a:t>
            </a:r>
          </a:p>
          <a:p>
            <a:r>
              <a:rPr lang="en-US" dirty="0" smtClean="0"/>
              <a:t>External</a:t>
            </a:r>
          </a:p>
          <a:p>
            <a:pPr lvl="1"/>
            <a:r>
              <a:rPr lang="en-US" dirty="0"/>
              <a:t>Team Status Reports</a:t>
            </a:r>
          </a:p>
          <a:p>
            <a:pPr lvl="1"/>
            <a:r>
              <a:rPr lang="en-US" dirty="0"/>
              <a:t>Team Status Update </a:t>
            </a:r>
            <a:r>
              <a:rPr lang="en-US" dirty="0" smtClean="0"/>
              <a:t>Presentations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065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Roles and Responsibilities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Project Sponsor</a:t>
            </a:r>
          </a:p>
          <a:p>
            <a:r>
              <a:rPr lang="en-US" dirty="0" smtClean="0"/>
              <a:t>Project Manager</a:t>
            </a:r>
          </a:p>
          <a:p>
            <a:r>
              <a:rPr lang="en-US" dirty="0" smtClean="0"/>
              <a:t>Risk Manager</a:t>
            </a:r>
          </a:p>
          <a:p>
            <a:r>
              <a:rPr lang="en-US" dirty="0" smtClean="0"/>
              <a:t>Project Team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2711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Risk Management Steps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990600"/>
            <a:ext cx="8145463" cy="301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TextBox 27"/>
          <p:cNvSpPr txBox="1"/>
          <p:nvPr/>
        </p:nvSpPr>
        <p:spPr>
          <a:xfrm>
            <a:off x="1905000" y="4343400"/>
            <a:ext cx="419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Source: Mr. Mike O’Dell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404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Risk Analysis Sample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6596036"/>
              </p:ext>
            </p:extLst>
          </p:nvPr>
        </p:nvGraphicFramePr>
        <p:xfrm>
          <a:off x="685800" y="914400"/>
          <a:ext cx="7620001" cy="3722028"/>
        </p:xfrm>
        <a:graphic>
          <a:graphicData uri="http://schemas.openxmlformats.org/drawingml/2006/table">
            <a:tbl>
              <a:tblPr>
                <a:tableStyleId>{B301B821-A1FF-4177-AEE7-76D212191A09}</a:tableStyleId>
              </a:tblPr>
              <a:tblGrid>
                <a:gridCol w="1975557"/>
                <a:gridCol w="1301043"/>
                <a:gridCol w="1371600"/>
                <a:gridCol w="1143000"/>
                <a:gridCol w="1828801"/>
              </a:tblGrid>
              <a:tr h="53443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Name 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98" marR="6598" marT="6598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Priority(1-5) 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98" marR="6598" marT="6598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Likelihood</a:t>
                      </a:r>
                      <a:r>
                        <a:rPr lang="en-US" sz="1600" u="none" strike="noStrike" dirty="0" smtClean="0">
                          <a:effectLst/>
                        </a:rPr>
                        <a:t>(%)</a:t>
                      </a:r>
                      <a:r>
                        <a:rPr lang="en-US" sz="1600" u="none" strike="noStrike" dirty="0">
                          <a:effectLst/>
                        </a:rPr>
                        <a:t> 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98" marR="6598" marT="6598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Size of loss (weeks) 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98" marR="6598" marT="6598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Severity (likelihood x size of loss)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98" marR="6598" marT="6598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7051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Burnout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98" marR="6598" marT="6598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1-2 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98" marR="6598" marT="6598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95 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98" marR="6598" marT="6598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2 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98" marR="6598" marT="6598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1.9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98" marR="6598" marT="6598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53443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Personnel Availability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98" marR="6598" marT="6598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4 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98" marR="6598" marT="6598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80 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98" marR="6598" marT="6598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2 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98" marR="6598" marT="6598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1.6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98" marR="6598" marT="6598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0247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Doesn't float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98" marR="6598" marT="6598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1 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98" marR="6598" marT="6598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40 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98" marR="6598" marT="6598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3 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98" marR="6598" marT="6598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1.2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98" marR="6598" marT="6598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0247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Extreme Temp Failure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98" marR="6598" marT="6598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1 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98" marR="6598" marT="6598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40 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98" marR="6598" marT="6598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3 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98" marR="6598" marT="6598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1.2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98" marR="6598" marT="6598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26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Project Failure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98" marR="6598" marT="6598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1 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98" marR="6598" marT="6598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30 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98" marR="6598" marT="6598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4 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98" marR="6598" marT="6598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1.2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98" marR="6598" marT="6598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0247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Sponsor Availability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98" marR="6598" marT="6598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5 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98" marR="6598" marT="6598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50 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98" marR="6598" marT="6598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2 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98" marR="6598" marT="6598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98" marR="6598" marT="6598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0247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Frame Resilience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98" marR="6598" marT="6598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4 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98" marR="6598" marT="6598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30 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98" marR="6598" marT="6598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2 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98" marR="6598" marT="6598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0.6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98" marR="6598" marT="6598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0247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Lack of Buy-in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98" marR="6598" marT="6598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5 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98" marR="6598" marT="6598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20 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98" marR="6598" marT="6598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3 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98" marR="6598" marT="6598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0.6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98" marR="6598" marT="6598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1189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Scope Management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scope of this project will be defined by the baseline requirement </a:t>
            </a:r>
            <a:r>
              <a:rPr lang="en-US" dirty="0" smtClean="0"/>
              <a:t>specification</a:t>
            </a:r>
          </a:p>
          <a:p>
            <a:r>
              <a:rPr lang="en-US" dirty="0"/>
              <a:t>Any possible changes to the scope will be discussed with the team and project sponsor</a:t>
            </a:r>
          </a:p>
        </p:txBody>
      </p:sp>
    </p:spTree>
    <p:extLst>
      <p:ext uri="{BB962C8B-B14F-4D97-AF65-F5344CB8AC3E}">
        <p14:creationId xmlns:p14="http://schemas.microsoft.com/office/powerpoint/2010/main" val="1507827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4800600"/>
            <a:ext cx="7543800" cy="1524000"/>
          </a:xfrm>
        </p:spPr>
        <p:txBody>
          <a:bodyPr/>
          <a:lstStyle/>
          <a:p>
            <a:r>
              <a:rPr lang="en-US" sz="7200" dirty="0" smtClean="0"/>
              <a:t>Communications Plan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1689790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Internal Communications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Meetings</a:t>
            </a:r>
          </a:p>
          <a:p>
            <a:r>
              <a:rPr lang="en-US" dirty="0" smtClean="0"/>
              <a:t>Phone</a:t>
            </a:r>
          </a:p>
          <a:p>
            <a:r>
              <a:rPr lang="en-US" dirty="0" smtClean="0"/>
              <a:t>Emails</a:t>
            </a:r>
          </a:p>
          <a:p>
            <a:r>
              <a:rPr lang="en-US" dirty="0" err="1" smtClean="0"/>
              <a:t>GitHub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182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External Communications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Includes Sponsor and Team Supervisor</a:t>
            </a:r>
          </a:p>
          <a:p>
            <a:pPr lvl="1"/>
            <a:r>
              <a:rPr lang="en-US" dirty="0" smtClean="0"/>
              <a:t>Emails</a:t>
            </a:r>
          </a:p>
          <a:p>
            <a:pPr lvl="1"/>
            <a:r>
              <a:rPr lang="en-US" dirty="0" smtClean="0"/>
              <a:t>Personal Meetings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708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4800600"/>
            <a:ext cx="7543800" cy="1524000"/>
          </a:xfrm>
        </p:spPr>
        <p:txBody>
          <a:bodyPr/>
          <a:lstStyle/>
          <a:p>
            <a:r>
              <a:rPr lang="en-US" sz="7200" dirty="0" smtClean="0"/>
              <a:t>Project Closeout Report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349548500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Administrative Closure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Objectives Met</a:t>
            </a:r>
          </a:p>
          <a:p>
            <a:r>
              <a:rPr lang="en-US" dirty="0" smtClean="0"/>
              <a:t>Archiving Project Artifacts</a:t>
            </a:r>
          </a:p>
          <a:p>
            <a:r>
              <a:rPr lang="en-US" dirty="0" smtClean="0"/>
              <a:t>Lessons Learned Sessions</a:t>
            </a:r>
          </a:p>
          <a:p>
            <a:r>
              <a:rPr lang="en-US" dirty="0" smtClean="0"/>
              <a:t>Post Review</a:t>
            </a:r>
          </a:p>
          <a:p>
            <a:r>
              <a:rPr lang="en-US" dirty="0" smtClean="0"/>
              <a:t>Final Customer Acceptance</a:t>
            </a:r>
          </a:p>
          <a:p>
            <a:r>
              <a:rPr lang="en-US" dirty="0" smtClean="0"/>
              <a:t>Final Project Performance Report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677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Roles and Responsibilities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935550"/>
              </p:ext>
            </p:extLst>
          </p:nvPr>
        </p:nvGraphicFramePr>
        <p:xfrm>
          <a:off x="304800" y="685800"/>
          <a:ext cx="8305800" cy="39084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52900"/>
                <a:gridCol w="4152900"/>
              </a:tblGrid>
              <a:tr h="781685">
                <a:tc>
                  <a:txBody>
                    <a:bodyPr/>
                    <a:lstStyle/>
                    <a:p>
                      <a:r>
                        <a:rPr lang="en-US" dirty="0" smtClean="0"/>
                        <a:t>Team Members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Responsibilities</a:t>
                      </a:r>
                      <a:endParaRPr lang="en-US" dirty="0"/>
                    </a:p>
                  </a:txBody>
                  <a:tcPr/>
                </a:tc>
              </a:tr>
              <a:tr h="781685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Chudamani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Aryal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Project Manager, Project planner, Integration</a:t>
                      </a:r>
                      <a:r>
                        <a:rPr lang="en-US" baseline="0" dirty="0" smtClean="0"/>
                        <a:t> lead, Schedule</a:t>
                      </a:r>
                      <a:endParaRPr lang="en-US" dirty="0"/>
                    </a:p>
                  </a:txBody>
                  <a:tcPr/>
                </a:tc>
              </a:tr>
              <a:tr h="781685">
                <a:tc>
                  <a:txBody>
                    <a:bodyPr/>
                    <a:lstStyle/>
                    <a:p>
                      <a:r>
                        <a:rPr lang="en-US" dirty="0" smtClean="0"/>
                        <a:t>Tyler Buchanan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Change</a:t>
                      </a:r>
                      <a:r>
                        <a:rPr lang="en-US" baseline="0" dirty="0" smtClean="0"/>
                        <a:t> manager, Collaborator, Document Manager</a:t>
                      </a:r>
                      <a:endParaRPr lang="en-US" dirty="0"/>
                    </a:p>
                  </a:txBody>
                  <a:tcPr/>
                </a:tc>
              </a:tr>
              <a:tr h="781685">
                <a:tc>
                  <a:txBody>
                    <a:bodyPr/>
                    <a:lstStyle/>
                    <a:p>
                      <a:r>
                        <a:rPr lang="en-US" dirty="0" smtClean="0"/>
                        <a:t>Jefferson White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Presentation, Risk Manager</a:t>
                      </a:r>
                      <a:endParaRPr lang="en-US" dirty="0"/>
                    </a:p>
                  </a:txBody>
                  <a:tcPr/>
                </a:tc>
              </a:tr>
              <a:tr h="781685">
                <a:tc>
                  <a:txBody>
                    <a:bodyPr/>
                    <a:lstStyle/>
                    <a:p>
                      <a:r>
                        <a:rPr lang="en-US" dirty="0" smtClean="0"/>
                        <a:t>Lloyd Bond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Procurement Manager, Quality Manager,</a:t>
                      </a:r>
                      <a:r>
                        <a:rPr lang="en-US" baseline="0" dirty="0" smtClean="0"/>
                        <a:t> Meeting scribe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1420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410200"/>
            <a:ext cx="7296358" cy="92447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Project Constraints &amp; Assumptions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838200"/>
            <a:ext cx="7543800" cy="3886200"/>
          </a:xfrm>
        </p:spPr>
        <p:txBody>
          <a:bodyPr/>
          <a:lstStyle/>
          <a:p>
            <a:r>
              <a:rPr lang="en-US" dirty="0" smtClean="0"/>
              <a:t>Constraints</a:t>
            </a:r>
          </a:p>
          <a:p>
            <a:pPr lvl="1"/>
            <a:r>
              <a:rPr lang="en-US" dirty="0" smtClean="0"/>
              <a:t>Time Limit</a:t>
            </a:r>
          </a:p>
          <a:p>
            <a:pPr lvl="1"/>
            <a:r>
              <a:rPr lang="en-US" dirty="0" smtClean="0"/>
              <a:t>4-person </a:t>
            </a:r>
            <a:r>
              <a:rPr lang="en-US" dirty="0" smtClean="0"/>
              <a:t>team</a:t>
            </a:r>
          </a:p>
          <a:p>
            <a:pPr lvl="1"/>
            <a:r>
              <a:rPr lang="en-US" dirty="0" smtClean="0"/>
              <a:t>Limited Budget</a:t>
            </a:r>
          </a:p>
          <a:p>
            <a:r>
              <a:rPr lang="en-US" dirty="0" smtClean="0"/>
              <a:t>Assumptions</a:t>
            </a:r>
          </a:p>
          <a:p>
            <a:pPr lvl="1"/>
            <a:r>
              <a:rPr lang="en-US" dirty="0" smtClean="0"/>
              <a:t>Weather</a:t>
            </a:r>
          </a:p>
          <a:p>
            <a:pPr lvl="1"/>
            <a:r>
              <a:rPr lang="en-US" dirty="0" smtClean="0"/>
              <a:t>Maintenance</a:t>
            </a:r>
          </a:p>
          <a:p>
            <a:pPr lvl="1"/>
            <a:r>
              <a:rPr lang="en-US" dirty="0" smtClean="0"/>
              <a:t>Power Availability</a:t>
            </a:r>
          </a:p>
        </p:txBody>
      </p:sp>
    </p:spTree>
    <p:extLst>
      <p:ext uri="{BB962C8B-B14F-4D97-AF65-F5344CB8AC3E}">
        <p14:creationId xmlns:p14="http://schemas.microsoft.com/office/powerpoint/2010/main" val="3527553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Schedule &amp; Cost Estimates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Checkpoints</a:t>
            </a:r>
          </a:p>
          <a:p>
            <a:pPr lvl="1"/>
            <a:r>
              <a:rPr lang="en-US" dirty="0"/>
              <a:t>Requirement Review Gate	</a:t>
            </a:r>
            <a:r>
              <a:rPr lang="en-US" dirty="0" smtClean="0"/>
              <a:t>	24 </a:t>
            </a:r>
            <a:r>
              <a:rPr lang="en-US" dirty="0"/>
              <a:t>July, 2012</a:t>
            </a:r>
          </a:p>
          <a:p>
            <a:pPr lvl="1"/>
            <a:r>
              <a:rPr lang="en-US" dirty="0"/>
              <a:t>Architectural Design Gate	</a:t>
            </a:r>
            <a:r>
              <a:rPr lang="en-US" dirty="0" smtClean="0"/>
              <a:t>	September</a:t>
            </a:r>
            <a:r>
              <a:rPr lang="en-US" dirty="0"/>
              <a:t>, 2012</a:t>
            </a:r>
          </a:p>
          <a:p>
            <a:pPr lvl="1"/>
            <a:r>
              <a:rPr lang="en-US" dirty="0"/>
              <a:t>Detailed Design Gate		October, 2012</a:t>
            </a:r>
          </a:p>
          <a:p>
            <a:pPr lvl="1"/>
            <a:r>
              <a:rPr lang="en-US" dirty="0"/>
              <a:t>Test Plan Gate			</a:t>
            </a:r>
            <a:r>
              <a:rPr lang="en-US" dirty="0" smtClean="0"/>
              <a:t>November</a:t>
            </a:r>
            <a:r>
              <a:rPr lang="en-US" dirty="0"/>
              <a:t>, 2012</a:t>
            </a:r>
          </a:p>
          <a:p>
            <a:pPr lvl="1"/>
            <a:r>
              <a:rPr lang="en-US" dirty="0"/>
              <a:t>Prototype Delivery		</a:t>
            </a:r>
            <a:r>
              <a:rPr lang="en-US" dirty="0" smtClean="0"/>
              <a:t>	December 2012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Cost Estimates</a:t>
            </a:r>
          </a:p>
          <a:p>
            <a:pPr lvl="1"/>
            <a:r>
              <a:rPr lang="en-US" dirty="0" smtClean="0"/>
              <a:t>$ 800 Budget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928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648200"/>
            <a:ext cx="7543800" cy="1524000"/>
          </a:xfrm>
        </p:spPr>
        <p:txBody>
          <a:bodyPr/>
          <a:lstStyle/>
          <a:p>
            <a:r>
              <a:rPr lang="en-US" sz="7200" dirty="0" smtClean="0"/>
              <a:t>Scope Statement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134082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609600"/>
            <a:ext cx="8153400" cy="59435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The </a:t>
            </a:r>
            <a:r>
              <a:rPr lang="en-US" sz="2000" dirty="0" smtClean="0"/>
              <a:t>goal of </a:t>
            </a:r>
            <a:r>
              <a:rPr lang="en-US" sz="2000" dirty="0"/>
              <a:t>this </a:t>
            </a:r>
            <a:r>
              <a:rPr lang="en-US" sz="2000" dirty="0" smtClean="0"/>
              <a:t>project is </a:t>
            </a:r>
            <a:r>
              <a:rPr lang="en-US" sz="2000" dirty="0"/>
              <a:t>to determine if early detection of inadequate ride </a:t>
            </a:r>
            <a:r>
              <a:rPr lang="en-US" sz="2000" dirty="0" smtClean="0"/>
              <a:t>or </a:t>
            </a:r>
            <a:r>
              <a:rPr lang="en-US" sz="2000" dirty="0"/>
              <a:t>smoothness in Portland cement concrete (PCC) pavements can be determined and, if </a:t>
            </a:r>
            <a:r>
              <a:rPr lang="en-US" sz="2000" dirty="0" smtClean="0"/>
              <a:t>so</a:t>
            </a:r>
            <a:r>
              <a:rPr lang="en-US" sz="2000" dirty="0"/>
              <a:t>, identify the appropriate correction device or procedures that can be applied before the </a:t>
            </a:r>
            <a:r>
              <a:rPr lang="en-US" sz="2000" dirty="0" smtClean="0"/>
              <a:t>concrete </a:t>
            </a:r>
            <a:r>
              <a:rPr lang="en-US" sz="2000" dirty="0"/>
              <a:t>has hardened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dirty="0"/>
              <a:t>The upgrade will feature</a:t>
            </a:r>
          </a:p>
          <a:p>
            <a:pPr lvl="0"/>
            <a:r>
              <a:rPr lang="en-US" dirty="0"/>
              <a:t>PIC Microcontroller instead of an Embedded PC</a:t>
            </a:r>
          </a:p>
          <a:p>
            <a:pPr lvl="0"/>
            <a:r>
              <a:rPr lang="en-US" dirty="0"/>
              <a:t>GPS location tracking</a:t>
            </a:r>
          </a:p>
          <a:p>
            <a:pPr lvl="0"/>
            <a:r>
              <a:rPr lang="en-US" dirty="0"/>
              <a:t>More Friendly UI</a:t>
            </a:r>
          </a:p>
          <a:p>
            <a:pPr lvl="0"/>
            <a:r>
              <a:rPr lang="en-US" dirty="0"/>
              <a:t>Improved platform (floating capability, light weight, better mechanical design)</a:t>
            </a:r>
          </a:p>
          <a:p>
            <a:pPr lvl="0"/>
            <a:r>
              <a:rPr lang="en-US" dirty="0"/>
              <a:t>More tolerant components for extreme weather conditions applicable to laying concrete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288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493" y="5933525"/>
            <a:ext cx="7125113" cy="924475"/>
          </a:xfrm>
        </p:spPr>
        <p:txBody>
          <a:bodyPr>
            <a:normAutofit fontScale="90000"/>
          </a:bodyPr>
          <a:lstStyle/>
          <a:p>
            <a:r>
              <a:rPr lang="en-US" dirty="0"/>
              <a:t>Rear view of a typical paver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381000"/>
            <a:ext cx="6324600" cy="421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869" y="4191000"/>
            <a:ext cx="7011662" cy="1922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76253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Newsprint</Template>
  <TotalTime>385</TotalTime>
  <Words>815</Words>
  <Application>Microsoft Office PowerPoint</Application>
  <PresentationFormat>On-screen Show (4:3)</PresentationFormat>
  <Paragraphs>313</Paragraphs>
  <Slides>38</Slides>
  <Notes>38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NewsPrint</vt:lpstr>
      <vt:lpstr>PowerPoint Presentation</vt:lpstr>
      <vt:lpstr>General Organization</vt:lpstr>
      <vt:lpstr>Status Monitoring</vt:lpstr>
      <vt:lpstr>Roles and Responsibilities</vt:lpstr>
      <vt:lpstr>Project Constraints &amp; Assumptions</vt:lpstr>
      <vt:lpstr>Schedule &amp; Cost Estimates</vt:lpstr>
      <vt:lpstr>Scope Statement</vt:lpstr>
      <vt:lpstr>PowerPoint Presentation</vt:lpstr>
      <vt:lpstr>Rear view of a typical paver </vt:lpstr>
      <vt:lpstr>Quality Management Plan</vt:lpstr>
      <vt:lpstr>Overview</vt:lpstr>
      <vt:lpstr>Roles and Responsibilities</vt:lpstr>
      <vt:lpstr>Roles and Responsibilities</vt:lpstr>
      <vt:lpstr>Procurement Management Plan</vt:lpstr>
      <vt:lpstr>Roles and Responsibilities</vt:lpstr>
      <vt:lpstr>Roles and Responsibilities</vt:lpstr>
      <vt:lpstr>Cost Management Plan</vt:lpstr>
      <vt:lpstr>PowerPoint Presentation</vt:lpstr>
      <vt:lpstr>Work Breakdown Structure</vt:lpstr>
      <vt:lpstr>Phase 1</vt:lpstr>
      <vt:lpstr>Phase 2</vt:lpstr>
      <vt:lpstr>MS Project Sample</vt:lpstr>
      <vt:lpstr>Earned Value Management</vt:lpstr>
      <vt:lpstr>Measurement</vt:lpstr>
      <vt:lpstr>Reporting</vt:lpstr>
      <vt:lpstr>Change Management Plan</vt:lpstr>
      <vt:lpstr>Roles and Responsibilities</vt:lpstr>
      <vt:lpstr>Review &amp; Approval Process</vt:lpstr>
      <vt:lpstr>Risk Management Plan</vt:lpstr>
      <vt:lpstr>Roles and Responsibilities</vt:lpstr>
      <vt:lpstr>Risk Management Steps</vt:lpstr>
      <vt:lpstr>Risk Analysis Sample</vt:lpstr>
      <vt:lpstr>Scope Management Plan</vt:lpstr>
      <vt:lpstr>Communications Plan</vt:lpstr>
      <vt:lpstr>Internal Communications</vt:lpstr>
      <vt:lpstr>External Communications</vt:lpstr>
      <vt:lpstr>Project Closeout Report</vt:lpstr>
      <vt:lpstr>Administrative Closure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Builders Group Ltd.</dc:title>
  <dc:creator>senior design</dc:creator>
  <cp:lastModifiedBy>senior design</cp:lastModifiedBy>
  <cp:revision>34</cp:revision>
  <dcterms:created xsi:type="dcterms:W3CDTF">2012-07-05T16:44:53Z</dcterms:created>
  <dcterms:modified xsi:type="dcterms:W3CDTF">2012-07-19T18:36:40Z</dcterms:modified>
</cp:coreProperties>
</file>