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8" r:id="rId3"/>
    <p:sldId id="291" r:id="rId4"/>
    <p:sldId id="292" r:id="rId5"/>
    <p:sldId id="281" r:id="rId6"/>
    <p:sldId id="271" r:id="rId7"/>
    <p:sldId id="279" r:id="rId8"/>
    <p:sldId id="294" r:id="rId9"/>
    <p:sldId id="261" r:id="rId10"/>
    <p:sldId id="268" r:id="rId11"/>
    <p:sldId id="260" r:id="rId12"/>
    <p:sldId id="283" r:id="rId13"/>
    <p:sldId id="296" r:id="rId14"/>
    <p:sldId id="310" r:id="rId15"/>
    <p:sldId id="311" r:id="rId16"/>
    <p:sldId id="312" r:id="rId17"/>
    <p:sldId id="267" r:id="rId18"/>
    <p:sldId id="276" r:id="rId19"/>
    <p:sldId id="313" r:id="rId20"/>
    <p:sldId id="314" r:id="rId21"/>
    <p:sldId id="315" r:id="rId22"/>
    <p:sldId id="270" r:id="rId23"/>
    <p:sldId id="316" r:id="rId24"/>
    <p:sldId id="317" r:id="rId25"/>
    <p:sldId id="318" r:id="rId26"/>
    <p:sldId id="319" r:id="rId2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96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F8F28-578D-54B3-0856-632206A84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4BA9C1-319F-A3FB-19FA-26B48200E8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DB09F5-F058-FF4E-7B53-E3C7FB89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BA814-0A6B-BD02-D1B4-39E65B563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44213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547D5-1AEF-6F9A-01F3-BC7C9EC99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F86DCB-B819-8B0F-05BF-78E33B345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0FB989-DAD9-A1EB-3B5A-0243D6555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E3114-881A-2843-449D-46366DA2D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902880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CE07D-8A3B-7C9B-016E-2C368F84A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279F35-D3CD-869F-07F6-CA7706DE5F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C48DB-E402-4613-91B5-CAAEC0781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C8DAF-062F-01E8-5E70-3F1022C7E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94118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0E21E-6FAC-1A14-27A0-E55BB3BB1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64C4C-FE4B-397F-DA5D-6213ABD337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4AB96A-2E31-21FD-AE20-CF73975A6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7C6C6-C1D9-B3E6-AD82-D2099B11B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885262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EA221-FC49-671F-73C4-17EEFDE8D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F2D74-816A-503A-EAC1-538F28B476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BF0D23-6F62-1466-6ECE-14E6DAB3D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AAAB-14EC-363E-4780-E3FAB7E6A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737990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B239C-3237-7EB3-4050-AF0D0F973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886873-1234-3AEF-7297-E84C071A5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E00118-B661-D979-7972-767AFCD5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91E9-BBB2-18D0-AFD7-FB2F5B9C0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247971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B7745-C090-8BA2-12BF-CED3AA9FE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0D7F2E-CDA5-7CF9-5ECB-75BAE54406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652B1-0FA8-361A-2B8E-45CE9036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E5537-6D95-8655-A332-49F3A22B4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50000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2B3E8-406D-615A-26FD-B7CBD4ACF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AF1ED-43ED-6EB0-C1EE-E4548B3A6B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CFC9C5-5BAC-BEB8-529E-39D49CDE8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7BE0B-6085-0C96-630E-9A3E77D92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81799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6CBDD-0DAC-1B1B-736F-781A59337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05C840-8A39-66E4-2E54-62D6F4C580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C7416-2F9C-A868-6212-3249C075D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7622F-C301-D3CC-0FAC-7B4EC84AF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922487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17F0C-39D5-9E2F-8057-380955D45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EB5809-8043-6410-CE78-EEB4D19040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07F520-DB48-8FF5-E6A0-06260A647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ECBAD-0F18-6BB7-8135-6F1C8A0E4A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18389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4D72B-31CD-2DCB-1508-60AF76378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0CA8EB-A556-48BB-43DC-8499FF8B87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E26714-3A09-91CA-BFE4-414100CA1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61D32-5878-2142-579E-AE3D410B2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61655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54969-40BF-EC62-0DAF-2ED2A2103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301D32-C226-685A-89A4-333CD1694B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63E14E-EE75-2266-EF53-6C7F376BB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867D8-23A7-0151-6536-B0293B4ECA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0992202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D5D8A-80D6-17CE-8AE9-E7BE10285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FA58A6-4EE0-1E88-D368-0AB921A2E6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A52EF1-E683-CEB3-18A9-4B9C270BE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27544-8367-4621-2320-342E87F0E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264321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8A46B-AF08-2654-9526-2A0A76BBB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C61226-2367-AE61-5F3C-0804D2024A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5D0592-92CA-5A1E-066D-A89E66814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AB4E9-4A2B-7C69-7E5F-9C94A8651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677914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00F63-35B6-8D55-569E-AB0343B7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7F6A6-38DB-5005-AC70-D4FB0404C9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65F76A-A8A5-0121-C10D-70A4A23DC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F7031-CA76-17D8-6746-419F1F8E8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3930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CCAE3-4410-C7D4-EBCD-104A636E5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CF934B-381C-4683-D09E-EA637A4FAE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15A20-B361-D704-D3D6-EEE311F89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2DA8-EFBA-E134-1048-6907B446E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85698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D006F-8852-162A-B98D-D12ACF3B7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214AA-766D-5F0B-FF7F-2EEBBA937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BAB047-8344-AE0E-98EE-26A673A83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CC434-1642-AE04-561C-AB36DFE7D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45583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41826-9071-000A-0FCA-3C313AC86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F78D6-1DA9-F855-EFC0-FACDFCEF6D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E4C692-A40B-700C-BE02-4D51EA5A4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6B27-B609-A263-1C91-16FBE6C66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581970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FD903-D344-5EDA-45D6-F27D77200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C033E-D629-071F-857A-C149F782AB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E963AA-1464-828D-7159-21738324E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2BD1C-81A6-CC72-8CF6-0DC3ADD05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00123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EF8E4-F0C3-F655-1F74-7AB185F89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85CE5-132A-F8BA-4E2C-2F888B3507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7BFAA9-AB0E-04C6-EE46-DB30F46B0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0D03-26EB-B597-5B3A-846FE4CC9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637363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198" y="2443740"/>
            <a:ext cx="7630427" cy="21453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err="1"/>
              <a:t>Valutazione</a:t>
            </a:r>
            <a:r>
              <a:rPr lang="en-US" sz="3200" dirty="0"/>
              <a:t> </a:t>
            </a:r>
            <a:r>
              <a:rPr lang="en-US" sz="3200" dirty="0" err="1"/>
              <a:t>Metodologica</a:t>
            </a:r>
            <a:r>
              <a:rPr lang="en-US" sz="3200" dirty="0"/>
              <a:t> ed </a:t>
            </a:r>
            <a:r>
              <a:rPr lang="en-US" sz="3200" dirty="0" err="1"/>
              <a:t>Applicativa</a:t>
            </a:r>
            <a:r>
              <a:rPr lang="en-US" sz="3200" dirty="0"/>
              <a:t> di KAN, MLP, Random Forest e </a:t>
            </a:r>
            <a:r>
              <a:rPr lang="en-US" sz="3200" dirty="0" err="1"/>
              <a:t>XGBoost</a:t>
            </a:r>
            <a:r>
              <a:rPr lang="en-US" sz="3200" dirty="0"/>
              <a:t> con </a:t>
            </a:r>
            <a:r>
              <a:rPr lang="en-US" sz="3200" dirty="0" err="1"/>
              <a:t>Tecniche</a:t>
            </a:r>
            <a:r>
              <a:rPr lang="en-US" sz="3200" dirty="0"/>
              <a:t> di </a:t>
            </a:r>
            <a:r>
              <a:rPr lang="en-US" sz="3200" dirty="0" err="1"/>
              <a:t>Ottimizzazione</a:t>
            </a:r>
            <a:r>
              <a:rPr lang="en-US" sz="3200" dirty="0"/>
              <a:t>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differenti</a:t>
            </a:r>
            <a:r>
              <a:rPr lang="en-US" sz="3200" dirty="0"/>
              <a:t> </a:t>
            </a:r>
            <a:r>
              <a:rPr lang="en-US" sz="3200" dirty="0" err="1"/>
              <a:t>casi</a:t>
            </a:r>
            <a:r>
              <a:rPr lang="en-US" sz="3200" dirty="0"/>
              <a:t> di studio</a:t>
            </a:r>
          </a:p>
        </p:txBody>
      </p:sp>
      <p:pic>
        <p:nvPicPr>
          <p:cNvPr id="6" name="Immagine 5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89669C81-FC44-8354-5C45-091E5B2BF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42" y="70985"/>
            <a:ext cx="2968740" cy="214537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DAD229-2192-2774-E091-4FBB38752B35}"/>
              </a:ext>
            </a:extLst>
          </p:cNvPr>
          <p:cNvSpPr txBox="1"/>
          <p:nvPr/>
        </p:nvSpPr>
        <p:spPr>
          <a:xfrm>
            <a:off x="4518274" y="4816495"/>
            <a:ext cx="3152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Relatore: Prof. Damiana Lazzaro</a:t>
            </a:r>
          </a:p>
          <a:p>
            <a:pPr algn="ctr"/>
            <a:r>
              <a:rPr lang="it-IT" dirty="0"/>
              <a:t>Presentata da: Martin Tomassi 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Sessione Unica </a:t>
            </a:r>
          </a:p>
          <a:p>
            <a:pPr algn="ctr"/>
            <a:r>
              <a:rPr lang="it-IT" dirty="0"/>
              <a:t>Anno Accademico 2024/2025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CNN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2478024"/>
            <a:ext cx="5256431" cy="3694176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it-IT" sz="2200" dirty="0"/>
              <a:t>L'architettura classica delle CNN include blocchi </a:t>
            </a:r>
            <a:r>
              <a:rPr lang="it-IT" sz="2200" dirty="0" err="1"/>
              <a:t>convoluzionali</a:t>
            </a:r>
            <a:r>
              <a:rPr lang="it-IT" sz="2200" dirty="0"/>
              <a:t> per l'estrazione delle feature, seguiti da strati completamente connessi (</a:t>
            </a:r>
            <a:r>
              <a:rPr lang="it-IT" sz="2200" dirty="0" err="1"/>
              <a:t>fully</a:t>
            </a:r>
            <a:r>
              <a:rPr lang="it-IT" sz="2200" dirty="0"/>
              <a:t> </a:t>
            </a:r>
            <a:r>
              <a:rPr lang="it-IT" sz="2200" dirty="0" err="1"/>
              <a:t>connected</a:t>
            </a:r>
            <a:r>
              <a:rPr lang="it-IT" sz="2200" dirty="0"/>
              <a:t>) per la classificazione finale.</a:t>
            </a:r>
          </a:p>
          <a:p>
            <a:pPr>
              <a:defRPr sz="1800"/>
            </a:pPr>
            <a:r>
              <a:rPr lang="it-IT" sz="2200" dirty="0"/>
              <a:t>Modifica applicata: i </a:t>
            </a:r>
            <a:r>
              <a:rPr lang="it-IT" sz="2200" b="1" dirty="0"/>
              <a:t>classificatori standard </a:t>
            </a:r>
            <a:r>
              <a:rPr lang="it-IT" sz="2200" b="1" dirty="0" err="1"/>
              <a:t>fully</a:t>
            </a:r>
            <a:r>
              <a:rPr lang="it-IT" sz="2200" b="1" dirty="0"/>
              <a:t> </a:t>
            </a:r>
            <a:r>
              <a:rPr lang="it-IT" sz="2200" b="1" dirty="0" err="1"/>
              <a:t>connected</a:t>
            </a:r>
            <a:r>
              <a:rPr lang="it-IT" sz="2200" dirty="0"/>
              <a:t> sono stati </a:t>
            </a:r>
            <a:r>
              <a:rPr lang="it-IT" sz="2200" b="1" dirty="0"/>
              <a:t>sostituiti da una KAN </a:t>
            </a:r>
            <a:r>
              <a:rPr lang="it-IT" sz="2200" dirty="0"/>
              <a:t>per confrontare questa architettura con una CNN standard.</a:t>
            </a:r>
          </a:p>
        </p:txBody>
      </p:sp>
      <p:pic>
        <p:nvPicPr>
          <p:cNvPr id="5" name="Immagine 4" descr="Immagine che contiene diagramma, testo, linea, Piano&#10;&#10;Il contenuto generato dall'IA potrebbe non essere corretto.">
            <a:extLst>
              <a:ext uri="{FF2B5EF4-FFF2-40B4-BE49-F238E27FC236}">
                <a16:creationId xmlns:a16="http://schemas.microsoft.com/office/drawing/2014/main" id="{703620C1-9634-66AC-0588-109FA77D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19" y="2680396"/>
            <a:ext cx="5362524" cy="264895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CDBD9CB-9EF0-4F39-FE8A-5CC7CD776261}"/>
              </a:ext>
            </a:extLst>
          </p:cNvPr>
          <p:cNvSpPr/>
          <p:nvPr/>
        </p:nvSpPr>
        <p:spPr>
          <a:xfrm>
            <a:off x="10029371" y="2680396"/>
            <a:ext cx="1569072" cy="2065775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000" dirty="0"/>
              <a:t>Random </a:t>
            </a:r>
            <a:r>
              <a:rPr lang="it-IT" sz="4000" dirty="0" err="1"/>
              <a:t>Search</a:t>
            </a:r>
            <a:r>
              <a:rPr lang="it-IT" sz="4000" dirty="0"/>
              <a:t> per l’Ottimizzazione degli </a:t>
            </a:r>
            <a:r>
              <a:rPr lang="it-IT" sz="4000" dirty="0" err="1"/>
              <a:t>iperparametri</a:t>
            </a:r>
            <a:endParaRPr lang="it-IT" sz="4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58" y="2709650"/>
            <a:ext cx="5087060" cy="305955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400" dirty="0"/>
              <a:t>Per i casi di studio, è stato scelto il </a:t>
            </a:r>
            <a:r>
              <a:rPr lang="it-IT" sz="2400" b="1" dirty="0"/>
              <a:t>Random </a:t>
            </a:r>
            <a:r>
              <a:rPr lang="it-IT" sz="2400" b="1" dirty="0" err="1"/>
              <a:t>Search</a:t>
            </a:r>
            <a:r>
              <a:rPr lang="it-IT" sz="2400" dirty="0"/>
              <a:t>, rispetto a </a:t>
            </a:r>
            <a:r>
              <a:rPr lang="it-IT" sz="2400" dirty="0" err="1"/>
              <a:t>Grid</a:t>
            </a:r>
            <a:r>
              <a:rPr lang="it-IT" sz="2400" dirty="0"/>
              <a:t> </a:t>
            </a:r>
            <a:r>
              <a:rPr lang="it-IT" sz="2400" dirty="0" err="1"/>
              <a:t>Search</a:t>
            </a:r>
            <a:r>
              <a:rPr lang="it-IT" sz="2400" dirty="0"/>
              <a:t>, </a:t>
            </a:r>
            <a:r>
              <a:rPr lang="it-IT" sz="2400" dirty="0" err="1"/>
              <a:t>Bayesian</a:t>
            </a:r>
            <a:r>
              <a:rPr lang="it-IT" sz="2400" dirty="0"/>
              <a:t> </a:t>
            </a:r>
            <a:r>
              <a:rPr lang="it-IT" sz="2400" dirty="0" err="1"/>
              <a:t>Optimization</a:t>
            </a:r>
            <a:r>
              <a:rPr lang="it-IT" sz="2400" dirty="0"/>
              <a:t> ed Algoritmi Genetici. 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400" dirty="0"/>
              <a:t>Le motivazioni principali sono: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400" b="1" dirty="0"/>
              <a:t>Efficienza su spazi ampi.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400" b="1" dirty="0"/>
              <a:t>Scalabilità.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400" b="1" dirty="0"/>
              <a:t>Semplicità e parallelizzazione.</a:t>
            </a:r>
          </a:p>
        </p:txBody>
      </p:sp>
      <p:pic>
        <p:nvPicPr>
          <p:cNvPr id="9" name="Immagine 8" descr="Immagine che contiene testo, diagramma, modello&#10;&#10;Il contenuto generato dall'IA potrebbe non essere corretto.">
            <a:extLst>
              <a:ext uri="{FF2B5EF4-FFF2-40B4-BE49-F238E27FC236}">
                <a16:creationId xmlns:a16="http://schemas.microsoft.com/office/drawing/2014/main" id="{B63ED3E6-58BC-DB78-B9C4-3D871171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7" y="2169979"/>
            <a:ext cx="5860609" cy="2069448"/>
          </a:xfrm>
          <a:prstGeom prst="rect">
            <a:avLst/>
          </a:prstGeom>
        </p:spPr>
      </p:pic>
      <p:pic>
        <p:nvPicPr>
          <p:cNvPr id="15" name="Immagine 14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46C57C11-B0D8-1449-B566-21827961AA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631"/>
          <a:stretch>
            <a:fillRect/>
          </a:stretch>
        </p:blipFill>
        <p:spPr>
          <a:xfrm>
            <a:off x="6819291" y="4374616"/>
            <a:ext cx="4185440" cy="101931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C5A5667-FED9-9386-EFF0-5A209C2D3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176" y="5516281"/>
            <a:ext cx="5087060" cy="12193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28D8F-D6E7-81B6-D644-CA39FDDA2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2D6E9B8-2091-CAA1-4DE0-24F46CF7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01AEF-6418-0A84-45CC-37B7FC06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5400" dirty="0"/>
              <a:t>Progettazione e Ambiente di Sviluppo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1BC0E5C3-AAA0-0D99-7B47-11D8DEFD1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73973E-A064-E7ED-6D97-C879B2AA3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542" y="2292804"/>
            <a:ext cx="875114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b="1" dirty="0"/>
              <a:t>Tecnologie e Librerie: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Analisi Dati: </a:t>
            </a:r>
            <a:r>
              <a:rPr lang="it-IT" altLang="it-IT" sz="2400" dirty="0" err="1"/>
              <a:t>NumPy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pandas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Machine Learning: </a:t>
            </a:r>
            <a:r>
              <a:rPr lang="it-IT" altLang="it-IT" sz="2400" dirty="0" err="1"/>
              <a:t>PyTorch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pykan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scikit-learn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XGBoost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Visualizzazione: </a:t>
            </a:r>
            <a:r>
              <a:rPr lang="it-IT" altLang="it-IT" sz="2400" dirty="0" err="1"/>
              <a:t>matplotlib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seaborn</a:t>
            </a:r>
            <a:r>
              <a:rPr lang="it-IT" altLang="it-IT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b="1" dirty="0"/>
              <a:t>Infrastruttura: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Prototipazione: è stata effettuata su Google </a:t>
            </a:r>
            <a:r>
              <a:rPr lang="it-IT" altLang="it-IT" sz="2400" dirty="0" err="1"/>
              <a:t>Colab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Sperimentazione su larga scala: </a:t>
            </a:r>
            <a:r>
              <a:rPr lang="it-IT" altLang="it-IT" sz="2400" dirty="0"/>
              <a:t>è stato utilizzato il </a:t>
            </a:r>
            <a:r>
              <a:rPr lang="it-IT" altLang="it-IT" sz="2400" b="1" dirty="0"/>
              <a:t>Cluster HPC</a:t>
            </a:r>
            <a:r>
              <a:rPr lang="it-IT" altLang="it-IT" sz="2400" dirty="0"/>
              <a:t> dell'Università di Bologna con gestione delle GPU </a:t>
            </a:r>
            <a:r>
              <a:rPr lang="it-IT" altLang="it-IT" sz="2400" b="1" dirty="0"/>
              <a:t>tramite SLURM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Riproducibilità: ambienti virtuali dedicati (</a:t>
            </a:r>
            <a:r>
              <a:rPr lang="it-IT" altLang="it-IT" sz="2400" dirty="0" err="1"/>
              <a:t>venv</a:t>
            </a:r>
            <a:r>
              <a:rPr lang="it-IT" altLang="it-IT" sz="2400" dirty="0"/>
              <a:t>) con un file requirements.txt.</a:t>
            </a:r>
          </a:p>
        </p:txBody>
      </p:sp>
    </p:spTree>
    <p:extLst>
      <p:ext uri="{BB962C8B-B14F-4D97-AF65-F5344CB8AC3E}">
        <p14:creationId xmlns:p14="http://schemas.microsoft.com/office/powerpoint/2010/main" val="8873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7454D9-5714-A508-6317-3422E07C0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A26FEB-E502-0D07-675C-AA2EABAA1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C880-E514-26F1-2135-9DA0EA23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4800" dirty="0"/>
              <a:t>Metriche e Complessità dei Modelli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CF7F2C52-E73C-ABCA-B4DB-F8191EFA7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4A94F44-518B-FF8A-5266-CFE005EEB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583" y="2536945"/>
                <a:ext cx="8747060" cy="2862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Metriche di performance:</a:t>
                </a:r>
              </a:p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sz="2000" b="1" dirty="0"/>
                  <a:t>Regressione: </a:t>
                </a:r>
                <a:r>
                  <a:rPr lang="it-IT" altLang="it-IT" sz="2000" dirty="0"/>
                  <a:t>MSE, MAE, MAPE,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altLang="it-IT" sz="2000" b="0" i="1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it-IT" alt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altLang="it-IT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altLang="it-IT" sz="20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it-IT" alt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altLang="it-IT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altLang="it-IT" sz="2000" b="0" i="1" smtClean="0">
                        <a:latin typeface="Cambria Math" panose="02040503050406030204" pitchFamily="18" charset="0"/>
                      </a:rPr>
                      <m:t>adjusted</m:t>
                    </m:r>
                    <m:r>
                      <a:rPr lang="it-IT" alt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2000" dirty="0"/>
                  <a:t>e Max </a:t>
                </a:r>
                <a:r>
                  <a:rPr lang="it-IT" altLang="it-IT" sz="2000" dirty="0" err="1"/>
                  <a:t>Error</a:t>
                </a:r>
                <a:r>
                  <a:rPr lang="it-IT" altLang="it-IT" sz="2000" dirty="0"/>
                  <a:t>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b="1" dirty="0"/>
                  <a:t>Classificazione: </a:t>
                </a:r>
                <a:r>
                  <a:rPr lang="it-IT" altLang="it-IT" sz="2000" dirty="0" err="1"/>
                  <a:t>Accuracy</a:t>
                </a:r>
                <a:r>
                  <a:rPr lang="it-IT" altLang="it-IT" sz="2000" dirty="0"/>
                  <a:t>, Precision, Recall, F1-score Macro/</a:t>
                </a:r>
                <a:r>
                  <a:rPr lang="it-IT" altLang="it-IT" sz="2000" dirty="0" err="1"/>
                  <a:t>Weighted</a:t>
                </a:r>
                <a:r>
                  <a:rPr lang="it-IT" altLang="it-IT" sz="2000" dirty="0"/>
                  <a:t>, </a:t>
                </a:r>
                <a:r>
                  <a:rPr lang="it-IT" altLang="it-IT" sz="2000" dirty="0" err="1"/>
                  <a:t>Confusion</a:t>
                </a:r>
                <a:r>
                  <a:rPr lang="it-IT" altLang="it-IT" sz="2000" dirty="0"/>
                  <a:t> Matrix, AUC ROC/PR OVR </a:t>
                </a:r>
                <a:r>
                  <a:rPr lang="it-IT" altLang="it-IT" sz="2000" dirty="0" err="1"/>
                  <a:t>Weighted</a:t>
                </a:r>
                <a:r>
                  <a:rPr lang="it-IT" altLang="it-IT" sz="2000" dirty="0"/>
                  <a:t>.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Stima dell'incertezza delle metriche: </a:t>
                </a:r>
                <a:r>
                  <a:rPr lang="it-IT" altLang="it-IT" sz="2000" dirty="0"/>
                  <a:t>Gli intervalli di confidenza al 95% sono stati calcolati tramite bootstrap.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Complessità dei modelli: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b="1" dirty="0"/>
                  <a:t>Per le reti neurali</a:t>
                </a:r>
                <a:r>
                  <a:rPr lang="it-IT" altLang="it-IT" sz="2000" dirty="0"/>
                  <a:t>, la complessità è il </a:t>
                </a:r>
                <a:r>
                  <a:rPr lang="it-IT" altLang="it-IT" sz="2000" b="1" dirty="0"/>
                  <a:t>numero totale di parametri</a:t>
                </a:r>
                <a:r>
                  <a:rPr lang="it-IT" altLang="it-IT" sz="2000" dirty="0"/>
                  <a:t>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b="1" dirty="0"/>
                  <a:t>Per gli ensemble</a:t>
                </a:r>
                <a:r>
                  <a:rPr lang="it-IT" altLang="it-IT" sz="2000" dirty="0"/>
                  <a:t>, la complessità è il </a:t>
                </a:r>
                <a:r>
                  <a:rPr lang="it-IT" altLang="it-IT" sz="2000" b="1" dirty="0"/>
                  <a:t>numero totale di nodi </a:t>
                </a:r>
                <a:r>
                  <a:rPr lang="it-IT" altLang="it-IT" sz="2000" dirty="0"/>
                  <a:t>in tutti gli alberi.</a:t>
                </a: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4A94F44-518B-FF8A-5266-CFE005EEB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8583" y="2536945"/>
                <a:ext cx="8747060" cy="2862322"/>
              </a:xfrm>
              <a:prstGeom prst="rect">
                <a:avLst/>
              </a:prstGeom>
              <a:blipFill>
                <a:blip r:embed="rId3"/>
                <a:stretch>
                  <a:fillRect l="-767" t="-638" b="-31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17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B2AC8-C88E-2ABD-2570-4F165B0AC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8BF8B6E-3D02-7E6E-CF3A-547023DA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CCBE4-825C-34E8-D082-CAF54FF3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7652F519-7F71-A5E2-1D63-FB243AAD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56E4D4-C7F2-9FDC-64EE-B1827F14F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120" y="2283339"/>
            <a:ext cx="893398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Problema: </a:t>
            </a:r>
            <a:r>
              <a:rPr lang="it-IT" altLang="it-IT" sz="2400" b="1" dirty="0"/>
              <a:t>classificare i livelli di inquinamento da PM2.5 in India.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2400" dirty="0"/>
              <a:t>Dataset: misurazioni orarie degli inquinanti e variabili meteo da 453 città indiane (2010-2023), raccolte dal Central </a:t>
            </a:r>
            <a:r>
              <a:rPr lang="it-IT" altLang="it-IT" sz="2400" dirty="0" err="1"/>
              <a:t>Pollution</a:t>
            </a:r>
            <a:r>
              <a:rPr lang="it-IT" altLang="it-IT" sz="2400" dirty="0"/>
              <a:t> Control Board del Governo Indiano.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Obiettivi: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b="1" dirty="0"/>
              <a:t>Trasformare il problema da regressione a classificazione</a:t>
            </a:r>
            <a:r>
              <a:rPr lang="it-IT" altLang="it-IT" sz="2400" dirty="0"/>
              <a:t> ordinata (6 classi AQI)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b="1" dirty="0"/>
              <a:t>Confrontare le performance dei vari modelli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b="1" dirty="0"/>
              <a:t>Valutare lo Studio di Ablazione</a:t>
            </a:r>
          </a:p>
        </p:txBody>
      </p:sp>
    </p:spTree>
    <p:extLst>
      <p:ext uri="{BB962C8B-B14F-4D97-AF65-F5344CB8AC3E}">
        <p14:creationId xmlns:p14="http://schemas.microsoft.com/office/powerpoint/2010/main" val="343921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8203E-2A5B-DAA3-A0A1-870AE161C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DA96269-6508-1C0D-E93E-15A5B689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D4261-DC86-FEBC-500A-D8F2367B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E834783E-F996-71E7-AED2-3EDDF49BB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400C2A-8F7E-FAEE-63E9-8464FA88F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907" y="2869425"/>
            <a:ext cx="800241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Rimozione di colonne ridondanti e non significative</a:t>
            </a:r>
            <a:r>
              <a:rPr lang="it-IT" altLang="it-IT" sz="2000" dirty="0"/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Gestione </a:t>
            </a:r>
            <a:r>
              <a:rPr lang="it-IT" altLang="it-IT" sz="2000" b="1" dirty="0" err="1"/>
              <a:t>Missing</a:t>
            </a:r>
            <a:r>
              <a:rPr lang="it-IT" altLang="it-IT" sz="2000" b="1" dirty="0"/>
              <a:t> </a:t>
            </a:r>
            <a:r>
              <a:rPr lang="it-IT" altLang="it-IT" sz="2000" b="1" dirty="0" err="1"/>
              <a:t>Values</a:t>
            </a:r>
            <a:r>
              <a:rPr lang="it-IT" altLang="it-IT" sz="2000" b="1" dirty="0"/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Rimosse colonne con </a:t>
            </a:r>
            <a:r>
              <a:rPr lang="it-IT" altLang="it-IT" sz="2000" dirty="0" err="1"/>
              <a:t>piú</a:t>
            </a:r>
            <a:r>
              <a:rPr lang="it-IT" altLang="it-IT" sz="2000" dirty="0"/>
              <a:t> del 40% di dati mancanti.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I restanti valori sono stati riempiti con </a:t>
            </a:r>
            <a:r>
              <a:rPr lang="it-IT" altLang="it-IT" sz="2000" dirty="0" err="1"/>
              <a:t>forward-fill</a:t>
            </a:r>
            <a:r>
              <a:rPr lang="it-IT" altLang="it-IT" sz="2000" dirty="0"/>
              <a:t> o con la media.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Ricampionamento: </a:t>
            </a:r>
            <a:r>
              <a:rPr lang="it-IT" altLang="it-IT" sz="2000" dirty="0"/>
              <a:t>dati aggregati </a:t>
            </a:r>
            <a:r>
              <a:rPr lang="it-IT" altLang="it-IT" sz="2000" b="1" dirty="0"/>
              <a:t>a livello statale con media giornaliera </a:t>
            </a:r>
            <a:r>
              <a:rPr lang="it-IT" altLang="it-IT" sz="2000" dirty="0"/>
              <a:t>per semplificare l'analisi.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Rimozione degli </a:t>
            </a:r>
            <a:r>
              <a:rPr lang="it-IT" altLang="it-IT" sz="2000" b="1" dirty="0" err="1"/>
              <a:t>Outlier</a:t>
            </a:r>
            <a:r>
              <a:rPr lang="it-IT" altLang="it-IT" sz="2000" dirty="0"/>
              <a:t>,</a:t>
            </a:r>
            <a:r>
              <a:rPr lang="it-IT" altLang="it-IT" sz="2000" b="1" dirty="0"/>
              <a:t> </a:t>
            </a:r>
            <a:r>
              <a:rPr lang="it-IT" altLang="it-IT" sz="2000" dirty="0"/>
              <a:t>usando l'algoritmo </a:t>
            </a:r>
            <a:r>
              <a:rPr lang="it-IT" altLang="it-IT" sz="2000" dirty="0" err="1"/>
              <a:t>Isolation</a:t>
            </a:r>
            <a:r>
              <a:rPr lang="it-IT" altLang="it-IT" sz="2000" dirty="0"/>
              <a:t> </a:t>
            </a:r>
            <a:r>
              <a:rPr lang="it-IT" altLang="it-IT" sz="2000" dirty="0" err="1"/>
              <a:t>Forest</a:t>
            </a:r>
            <a:r>
              <a:rPr lang="it-IT" alt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737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D949F2-BD3D-FC13-C3B0-8F4D09E12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9D115B5-97E7-FA3F-6DFD-28EE3DAD6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F644B-3924-781C-0096-CBF8B5FD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Features e Target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87625652-8DF9-BB95-4859-C49A1677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65B8DC-A8F9-4696-C8DF-334E7D7952B0}"/>
              </a:ext>
            </a:extLst>
          </p:cNvPr>
          <p:cNvSpPr txBox="1"/>
          <p:nvPr/>
        </p:nvSpPr>
        <p:spPr>
          <a:xfrm>
            <a:off x="2390550" y="2479601"/>
            <a:ext cx="740312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24xFeatures (Input):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Dati Temporali: Anno, mese, giorno del mese, giorno della settimana, giorno dell'anno, settimana dell'anno, trimestre.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Stato di Misurazione: Variabile categorica.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Lag Features: Valori storici di PM2.5, CO e O3 a 1, 2, 3 giorni, 1 settimana, 1 mese e 1 anno.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Variabile Target (PM2.5):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Conversione del dato continuo</a:t>
            </a:r>
            <a:r>
              <a:rPr lang="it-IT" sz="2000" dirty="0"/>
              <a:t> di PM2.5 </a:t>
            </a:r>
            <a:r>
              <a:rPr lang="it-IT" sz="2000" b="1" dirty="0"/>
              <a:t>in</a:t>
            </a:r>
            <a:r>
              <a:rPr lang="it-IT" sz="2000" dirty="0"/>
              <a:t> </a:t>
            </a:r>
            <a:r>
              <a:rPr lang="it-IT" sz="2000" b="1" dirty="0"/>
              <a:t>6 classi discrete </a:t>
            </a:r>
            <a:r>
              <a:rPr lang="it-IT" sz="2000" dirty="0"/>
              <a:t>basate sull'indice AQI (Air Quality Index) dell'EPA, da GOOD a HAZARDOUS. Le classi sono mappate a valori interi da 1 a 6.</a:t>
            </a:r>
          </a:p>
        </p:txBody>
      </p:sp>
    </p:spTree>
    <p:extLst>
      <p:ext uri="{BB962C8B-B14F-4D97-AF65-F5344CB8AC3E}">
        <p14:creationId xmlns:p14="http://schemas.microsoft.com/office/powerpoint/2010/main" val="336159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— Valutazione dei Modelli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Rettangolo, Policromia&#10;&#10;Il contenuto generato dall'IA potrebbe non essere corretto.">
            <a:extLst>
              <a:ext uri="{FF2B5EF4-FFF2-40B4-BE49-F238E27FC236}">
                <a16:creationId xmlns:a16="http://schemas.microsoft.com/office/drawing/2014/main" id="{84EA11A4-259F-1F27-DA17-D11A0D54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315" y="3082169"/>
            <a:ext cx="6432919" cy="358635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69F337E-3B78-8EC5-56C7-ED4AC1F1D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78" y="2004459"/>
            <a:ext cx="567473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F1-Weighted Test: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 err="1"/>
              <a:t>XGBoost</a:t>
            </a:r>
            <a:r>
              <a:rPr lang="it-IT" altLang="it-IT" dirty="0"/>
              <a:t>: 0.8107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Random </a:t>
            </a:r>
            <a:r>
              <a:rPr lang="it-IT" altLang="it-IT" dirty="0" err="1"/>
              <a:t>Forest</a:t>
            </a:r>
            <a:r>
              <a:rPr lang="it-IT" altLang="it-IT" dirty="0"/>
              <a:t>: 0.7997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KAN: 0.7823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MLP: 0.7654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Complessità: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KAN: 7.7k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MLP: 7.8k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 err="1"/>
              <a:t>XGBoost</a:t>
            </a:r>
            <a:r>
              <a:rPr lang="it-IT" altLang="it-IT" dirty="0"/>
              <a:t>: 90k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Random </a:t>
            </a:r>
            <a:r>
              <a:rPr lang="it-IT" altLang="it-IT" dirty="0" err="1"/>
              <a:t>Forest</a:t>
            </a:r>
            <a:r>
              <a:rPr lang="it-IT" altLang="it-IT" dirty="0"/>
              <a:t>: 412k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Trade-off: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</a:t>
            </a:r>
            <a:r>
              <a:rPr lang="it-IT" altLang="it-IT" dirty="0"/>
              <a:t> offre il </a:t>
            </a:r>
            <a:r>
              <a:rPr lang="it-IT" altLang="it-IT" b="1" dirty="0"/>
              <a:t>miglior compromesso tra accuratezza e bassa complessità</a:t>
            </a:r>
            <a:r>
              <a:rPr lang="it-IT" altLang="it-IT" dirty="0"/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 err="1"/>
              <a:t>XGBoost</a:t>
            </a:r>
            <a:r>
              <a:rPr lang="it-IT" altLang="it-IT" b="1" dirty="0"/>
              <a:t> è il migliore in termini di performance assolute</a:t>
            </a:r>
            <a:r>
              <a:rPr lang="it-IT" altLang="it-IT" dirty="0"/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B0CCAD-5FE0-C08D-F177-AAF938C51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796" y="1911395"/>
            <a:ext cx="5591955" cy="10860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22DC9-154A-8BAA-4BAA-713F81F3E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2C25-CAB1-FB2E-97AF-4A5BEA6B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57200"/>
            <a:ext cx="10906799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/>
              <a:t>Caso 2 — Studio di Ablazione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8921" y="1850683"/>
            <a:ext cx="3290982" cy="18288"/>
          </a:xfrm>
          <a:custGeom>
            <a:avLst/>
            <a:gdLst>
              <a:gd name="connsiteX0" fmla="*/ 0 w 3290982"/>
              <a:gd name="connsiteY0" fmla="*/ 0 h 18288"/>
              <a:gd name="connsiteX1" fmla="*/ 658196 w 3290982"/>
              <a:gd name="connsiteY1" fmla="*/ 0 h 18288"/>
              <a:gd name="connsiteX2" fmla="*/ 1283483 w 3290982"/>
              <a:gd name="connsiteY2" fmla="*/ 0 h 18288"/>
              <a:gd name="connsiteX3" fmla="*/ 1908770 w 3290982"/>
              <a:gd name="connsiteY3" fmla="*/ 0 h 18288"/>
              <a:gd name="connsiteX4" fmla="*/ 2632786 w 3290982"/>
              <a:gd name="connsiteY4" fmla="*/ 0 h 18288"/>
              <a:gd name="connsiteX5" fmla="*/ 3290982 w 3290982"/>
              <a:gd name="connsiteY5" fmla="*/ 0 h 18288"/>
              <a:gd name="connsiteX6" fmla="*/ 3290982 w 3290982"/>
              <a:gd name="connsiteY6" fmla="*/ 18288 h 18288"/>
              <a:gd name="connsiteX7" fmla="*/ 2632786 w 3290982"/>
              <a:gd name="connsiteY7" fmla="*/ 18288 h 18288"/>
              <a:gd name="connsiteX8" fmla="*/ 2073319 w 3290982"/>
              <a:gd name="connsiteY8" fmla="*/ 18288 h 18288"/>
              <a:gd name="connsiteX9" fmla="*/ 1448032 w 3290982"/>
              <a:gd name="connsiteY9" fmla="*/ 18288 h 18288"/>
              <a:gd name="connsiteX10" fmla="*/ 822746 w 3290982"/>
              <a:gd name="connsiteY10" fmla="*/ 18288 h 18288"/>
              <a:gd name="connsiteX11" fmla="*/ 0 w 3290982"/>
              <a:gd name="connsiteY11" fmla="*/ 18288 h 18288"/>
              <a:gd name="connsiteX12" fmla="*/ 0 w 329098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0982" h="18288" fill="none" extrusionOk="0">
                <a:moveTo>
                  <a:pt x="0" y="0"/>
                </a:moveTo>
                <a:cubicBezTo>
                  <a:pt x="143024" y="3667"/>
                  <a:pt x="333603" y="-24483"/>
                  <a:pt x="658196" y="0"/>
                </a:cubicBezTo>
                <a:cubicBezTo>
                  <a:pt x="982789" y="24483"/>
                  <a:pt x="1010443" y="-3472"/>
                  <a:pt x="1283483" y="0"/>
                </a:cubicBezTo>
                <a:cubicBezTo>
                  <a:pt x="1556523" y="3472"/>
                  <a:pt x="1717121" y="15130"/>
                  <a:pt x="1908770" y="0"/>
                </a:cubicBezTo>
                <a:cubicBezTo>
                  <a:pt x="2100419" y="-15130"/>
                  <a:pt x="2470246" y="23604"/>
                  <a:pt x="2632786" y="0"/>
                </a:cubicBezTo>
                <a:cubicBezTo>
                  <a:pt x="2795326" y="-23604"/>
                  <a:pt x="3008943" y="-8455"/>
                  <a:pt x="3290982" y="0"/>
                </a:cubicBezTo>
                <a:cubicBezTo>
                  <a:pt x="3290548" y="7551"/>
                  <a:pt x="3290515" y="9822"/>
                  <a:pt x="3290982" y="18288"/>
                </a:cubicBezTo>
                <a:cubicBezTo>
                  <a:pt x="2977997" y="21855"/>
                  <a:pt x="2877858" y="-7886"/>
                  <a:pt x="2632786" y="18288"/>
                </a:cubicBezTo>
                <a:cubicBezTo>
                  <a:pt x="2387714" y="44462"/>
                  <a:pt x="2286753" y="45988"/>
                  <a:pt x="2073319" y="18288"/>
                </a:cubicBezTo>
                <a:cubicBezTo>
                  <a:pt x="1859885" y="-9412"/>
                  <a:pt x="1677280" y="3670"/>
                  <a:pt x="1448032" y="18288"/>
                </a:cubicBezTo>
                <a:cubicBezTo>
                  <a:pt x="1218784" y="32906"/>
                  <a:pt x="1057563" y="36703"/>
                  <a:pt x="822746" y="18288"/>
                </a:cubicBezTo>
                <a:cubicBezTo>
                  <a:pt x="587929" y="-127"/>
                  <a:pt x="248887" y="5239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0982" h="18288" stroke="0" extrusionOk="0">
                <a:moveTo>
                  <a:pt x="0" y="0"/>
                </a:moveTo>
                <a:cubicBezTo>
                  <a:pt x="236198" y="-24054"/>
                  <a:pt x="303299" y="21965"/>
                  <a:pt x="592377" y="0"/>
                </a:cubicBezTo>
                <a:cubicBezTo>
                  <a:pt x="881455" y="-21965"/>
                  <a:pt x="1002596" y="29945"/>
                  <a:pt x="1316393" y="0"/>
                </a:cubicBezTo>
                <a:cubicBezTo>
                  <a:pt x="1630190" y="-29945"/>
                  <a:pt x="1663874" y="-12217"/>
                  <a:pt x="1875860" y="0"/>
                </a:cubicBezTo>
                <a:cubicBezTo>
                  <a:pt x="2087846" y="12217"/>
                  <a:pt x="2273352" y="14901"/>
                  <a:pt x="2435327" y="0"/>
                </a:cubicBezTo>
                <a:cubicBezTo>
                  <a:pt x="2597302" y="-14901"/>
                  <a:pt x="3104818" y="-31766"/>
                  <a:pt x="3290982" y="0"/>
                </a:cubicBezTo>
                <a:cubicBezTo>
                  <a:pt x="3290900" y="4406"/>
                  <a:pt x="3290893" y="9982"/>
                  <a:pt x="3290982" y="18288"/>
                </a:cubicBezTo>
                <a:cubicBezTo>
                  <a:pt x="3120615" y="23079"/>
                  <a:pt x="2942966" y="38511"/>
                  <a:pt x="2665695" y="18288"/>
                </a:cubicBezTo>
                <a:cubicBezTo>
                  <a:pt x="2388424" y="-1935"/>
                  <a:pt x="2318928" y="-8274"/>
                  <a:pt x="2040409" y="18288"/>
                </a:cubicBezTo>
                <a:cubicBezTo>
                  <a:pt x="1761890" y="44850"/>
                  <a:pt x="1693731" y="28872"/>
                  <a:pt x="1415122" y="18288"/>
                </a:cubicBezTo>
                <a:cubicBezTo>
                  <a:pt x="1136513" y="7704"/>
                  <a:pt x="1012491" y="-5306"/>
                  <a:pt x="691106" y="18288"/>
                </a:cubicBezTo>
                <a:cubicBezTo>
                  <a:pt x="369721" y="41882"/>
                  <a:pt x="193060" y="-13911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5329663A-E459-A9DF-1A94-852B7054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75" y="3308918"/>
            <a:ext cx="4641801" cy="3446537"/>
          </a:xfrm>
          <a:prstGeom prst="rect">
            <a:avLst/>
          </a:prstGeom>
        </p:spPr>
      </p:pic>
      <p:pic>
        <p:nvPicPr>
          <p:cNvPr id="7" name="Immagine 6" descr="Immagine che contiene testo, diagramm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EBD7CB64-0212-8A02-57DF-EBBF946D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634" y="3335414"/>
            <a:ext cx="5181879" cy="342004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30A0F44-94A7-031E-C617-A429FA519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005" y="1904838"/>
            <a:ext cx="709021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Best Trade-Off: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0.7982 con </a:t>
            </a:r>
            <a:r>
              <a:rPr lang="it-IT" altLang="it-IT" b="1" dirty="0"/>
              <a:t>60%</a:t>
            </a:r>
            <a:r>
              <a:rPr lang="it-IT" altLang="it-IT" dirty="0"/>
              <a:t> di </a:t>
            </a:r>
            <a:r>
              <a:rPr lang="it-IT" altLang="it-IT" b="1" dirty="0" err="1"/>
              <a:t>pruning</a:t>
            </a:r>
            <a:r>
              <a:rPr lang="it-IT" altLang="it-IT" dirty="0"/>
              <a:t> e </a:t>
            </a:r>
            <a:r>
              <a:rPr lang="it-IT" altLang="it-IT" b="1" dirty="0"/>
              <a:t>2.5×</a:t>
            </a:r>
            <a:r>
              <a:rPr lang="it-IT" altLang="it-IT" dirty="0"/>
              <a:t> di </a:t>
            </a:r>
            <a:r>
              <a:rPr lang="it-IT" altLang="it-IT" b="1" dirty="0"/>
              <a:t>compressione</a:t>
            </a:r>
            <a:r>
              <a:rPr lang="it-IT" altLang="it-IT" dirty="0"/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KAN:</a:t>
            </a:r>
            <a:r>
              <a:rPr lang="it-IT" altLang="it-IT" dirty="0"/>
              <a:t> 0.7710 con </a:t>
            </a:r>
            <a:r>
              <a:rPr lang="it-IT" altLang="it-IT" b="1" dirty="0"/>
              <a:t>70%</a:t>
            </a:r>
            <a:r>
              <a:rPr lang="it-IT" altLang="it-IT" dirty="0"/>
              <a:t> di </a:t>
            </a:r>
            <a:r>
              <a:rPr lang="it-IT" altLang="it-IT" b="1" dirty="0" err="1"/>
              <a:t>pruning</a:t>
            </a:r>
            <a:r>
              <a:rPr lang="it-IT" altLang="it-IT" dirty="0"/>
              <a:t> e </a:t>
            </a:r>
            <a:r>
              <a:rPr lang="it-IT" altLang="it-IT" b="1" dirty="0"/>
              <a:t>3.0×</a:t>
            </a:r>
            <a:r>
              <a:rPr lang="it-IT" altLang="it-IT" dirty="0"/>
              <a:t> di </a:t>
            </a:r>
            <a:r>
              <a:rPr lang="it-IT" altLang="it-IT" b="1" dirty="0"/>
              <a:t>compressione</a:t>
            </a:r>
            <a:r>
              <a:rPr lang="it-IT" altLang="it-IT" dirty="0"/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altLang="it-IT" dirty="0"/>
              <a:t>0.7878 con </a:t>
            </a:r>
            <a:r>
              <a:rPr lang="it-IT" altLang="it-IT" b="1" dirty="0"/>
              <a:t>90%</a:t>
            </a:r>
            <a:r>
              <a:rPr lang="it-IT" altLang="it-IT" dirty="0"/>
              <a:t> di </a:t>
            </a:r>
            <a:r>
              <a:rPr lang="it-IT" altLang="it-IT" b="1" dirty="0" err="1"/>
              <a:t>pruning</a:t>
            </a:r>
            <a:r>
              <a:rPr lang="it-IT" altLang="it-IT" dirty="0"/>
              <a:t> e </a:t>
            </a:r>
            <a:r>
              <a:rPr lang="it-IT" altLang="it-IT" b="1" dirty="0"/>
              <a:t>11.1×</a:t>
            </a:r>
            <a:r>
              <a:rPr lang="it-IT" altLang="it-IT" dirty="0"/>
              <a:t> di </a:t>
            </a:r>
            <a:r>
              <a:rPr lang="it-IT" altLang="it-IT" b="1" dirty="0"/>
              <a:t>compressione</a:t>
            </a:r>
            <a:r>
              <a:rPr lang="it-IT" altLang="it-IT" dirty="0"/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MLP:</a:t>
            </a:r>
            <a:r>
              <a:rPr lang="it-IT" altLang="it-IT" dirty="0"/>
              <a:t> 0.7662 con </a:t>
            </a:r>
            <a:r>
              <a:rPr lang="it-IT" altLang="it-IT" b="1" dirty="0"/>
              <a:t>50%</a:t>
            </a:r>
            <a:r>
              <a:rPr lang="it-IT" altLang="it-IT" dirty="0"/>
              <a:t> di </a:t>
            </a:r>
            <a:r>
              <a:rPr lang="it-IT" altLang="it-IT" b="1" dirty="0" err="1"/>
              <a:t>pruning</a:t>
            </a:r>
            <a:r>
              <a:rPr lang="it-IT" altLang="it-IT" dirty="0"/>
              <a:t> e </a:t>
            </a:r>
            <a:r>
              <a:rPr lang="it-IT" altLang="it-IT" b="1" dirty="0"/>
              <a:t>2.0×</a:t>
            </a:r>
            <a:r>
              <a:rPr lang="it-IT" altLang="it-IT" dirty="0"/>
              <a:t> di </a:t>
            </a:r>
            <a:r>
              <a:rPr lang="it-IT" altLang="it-IT" b="1" dirty="0"/>
              <a:t>compressione</a:t>
            </a:r>
            <a:r>
              <a:rPr lang="it-IT" alt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22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744F3-66C6-FB71-3869-65193F322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7C038FE-8C82-A45E-A506-08D87E63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4DFAA-D2E4-201D-ADF8-285CF88D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6F2ECF1-D29C-A9B7-BE55-4A5986365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2FD4CE-6CD0-A672-6B1A-DD9A9DEC1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794" y="2874954"/>
            <a:ext cx="9166891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dirty="0"/>
              <a:t>Problema: </a:t>
            </a:r>
            <a:r>
              <a:rPr lang="it-IT" altLang="it-IT" sz="2200" b="1" dirty="0"/>
              <a:t>Classificare l'età di una persona a partire da immagini del volto</a:t>
            </a:r>
            <a:r>
              <a:rPr lang="it-IT" altLang="it-IT" sz="22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dirty="0"/>
              <a:t>Dataset: </a:t>
            </a:r>
            <a:r>
              <a:rPr lang="it-IT" altLang="it-IT" sz="2200" dirty="0" err="1"/>
              <a:t>UTKFace</a:t>
            </a:r>
            <a:r>
              <a:rPr lang="it-IT" altLang="it-IT" sz="2200" dirty="0"/>
              <a:t>, una raccolta di 20,000 volti con un'ampia variabilità di età (0-116 anni), etnia, genere e qualità dell'immagine.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b="1" dirty="0"/>
              <a:t>Obiettivi: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b="1" dirty="0"/>
              <a:t>Trasformare</a:t>
            </a:r>
            <a:r>
              <a:rPr lang="it-IT" altLang="it-IT" sz="2200" dirty="0"/>
              <a:t> la stima dell'età da </a:t>
            </a:r>
            <a:r>
              <a:rPr lang="it-IT" altLang="it-IT" sz="2200" b="1" dirty="0"/>
              <a:t>un problema di regressione ad un problema di classificazione in fasce d'età </a:t>
            </a:r>
            <a:r>
              <a:rPr lang="it-IT" altLang="it-IT" sz="2200" dirty="0"/>
              <a:t>(</a:t>
            </a:r>
            <a:r>
              <a:rPr lang="it-IT" altLang="it-IT" sz="2200" dirty="0" err="1"/>
              <a:t>child</a:t>
            </a:r>
            <a:r>
              <a:rPr lang="it-IT" altLang="it-IT" sz="2200" dirty="0"/>
              <a:t>, </a:t>
            </a:r>
            <a:r>
              <a:rPr lang="it-IT" altLang="it-IT" sz="2200" dirty="0" err="1"/>
              <a:t>young</a:t>
            </a:r>
            <a:r>
              <a:rPr lang="it-IT" altLang="it-IT" sz="2200" dirty="0"/>
              <a:t>, </a:t>
            </a:r>
            <a:r>
              <a:rPr lang="it-IT" altLang="it-IT" sz="2200" dirty="0" err="1"/>
              <a:t>adult</a:t>
            </a:r>
            <a:r>
              <a:rPr lang="it-IT" altLang="it-IT" sz="2200" dirty="0"/>
              <a:t>, senior).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b="1" dirty="0"/>
              <a:t>Confrontare le performance </a:t>
            </a:r>
            <a:r>
              <a:rPr lang="it-IT" altLang="it-IT" sz="2200" dirty="0"/>
              <a:t>di CNN con classificatori finali MLP e KAN.</a:t>
            </a:r>
          </a:p>
        </p:txBody>
      </p:sp>
    </p:spTree>
    <p:extLst>
      <p:ext uri="{BB962C8B-B14F-4D97-AF65-F5344CB8AC3E}">
        <p14:creationId xmlns:p14="http://schemas.microsoft.com/office/powerpoint/2010/main" val="406032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22732-32DC-3830-864A-88236F551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F891C-45FB-9C88-C67D-3503180C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/>
              <a:t>Obiettivi della Tesi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6D3BE41-0EFC-FC6F-4A83-3F85C8EC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52" y="2478405"/>
            <a:ext cx="10209560" cy="326402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it-IT" sz="2400" b="1" dirty="0"/>
              <a:t>Studio Teorico dei Modelli:</a:t>
            </a:r>
            <a:r>
              <a:rPr lang="it-IT" sz="2400" dirty="0"/>
              <a:t> Analisi dei </a:t>
            </a:r>
            <a:r>
              <a:rPr lang="it-IT" sz="2400" b="1" dirty="0"/>
              <a:t>fondamenti matematici </a:t>
            </a:r>
            <a:r>
              <a:rPr lang="it-IT" sz="2400" dirty="0"/>
              <a:t>e delle </a:t>
            </a:r>
            <a:r>
              <a:rPr lang="it-IT" sz="2400" b="1" dirty="0"/>
              <a:t>architetture</a:t>
            </a:r>
            <a:r>
              <a:rPr lang="it-IT" sz="2400" dirty="0"/>
              <a:t> di Random </a:t>
            </a:r>
            <a:r>
              <a:rPr lang="it-IT" sz="2400" dirty="0" err="1"/>
              <a:t>Forest</a:t>
            </a:r>
            <a:r>
              <a:rPr lang="it-IT" sz="2400" dirty="0"/>
              <a:t>, </a:t>
            </a:r>
            <a:r>
              <a:rPr lang="it-IT" sz="2400" dirty="0" err="1"/>
              <a:t>XGBoost</a:t>
            </a:r>
            <a:r>
              <a:rPr lang="it-IT" sz="2400" dirty="0"/>
              <a:t>, MLP e KAN.</a:t>
            </a:r>
          </a:p>
          <a:p>
            <a:pPr>
              <a:lnSpc>
                <a:spcPct val="90000"/>
              </a:lnSpc>
            </a:pPr>
            <a:r>
              <a:rPr lang="it-IT" sz="2400" b="1" dirty="0"/>
              <a:t>Analisi Metodologica ed Applicativa: </a:t>
            </a:r>
            <a:r>
              <a:rPr lang="it-IT" sz="2400" dirty="0"/>
              <a:t>Valutare l'</a:t>
            </a:r>
            <a:r>
              <a:rPr lang="it-IT" sz="2400" b="1" dirty="0"/>
              <a:t>efficacia</a:t>
            </a:r>
            <a:r>
              <a:rPr lang="it-IT" sz="2400" dirty="0"/>
              <a:t> dei modelli </a:t>
            </a:r>
            <a:r>
              <a:rPr lang="it-IT" sz="2400" b="1" dirty="0"/>
              <a:t>in scenari reali </a:t>
            </a:r>
            <a:r>
              <a:rPr lang="it-IT" sz="2400" dirty="0"/>
              <a:t>differenti per tipologia di problema (regressione e classificazione) e natura dei dati (tabellari, serie storiche ed immagini)</a:t>
            </a:r>
            <a:r>
              <a:rPr lang="it-IT" sz="2400" b="1" dirty="0"/>
              <a:t> </a:t>
            </a:r>
            <a:r>
              <a:rPr lang="it-IT" sz="2400" dirty="0"/>
              <a:t>tramite: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400" b="1" dirty="0"/>
              <a:t>Addestramento &amp; Valutazione </a:t>
            </a:r>
            <a:r>
              <a:rPr lang="it-IT" sz="2400" dirty="0"/>
              <a:t>dei modelli.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400" b="1" dirty="0"/>
              <a:t>Studio di Ablazione: </a:t>
            </a:r>
            <a:r>
              <a:rPr lang="it-IT" sz="2400" dirty="0"/>
              <a:t>Analizzare </a:t>
            </a:r>
            <a:r>
              <a:rPr lang="it-IT" sz="2400" b="1" dirty="0"/>
              <a:t>l'impatto del </a:t>
            </a:r>
            <a:r>
              <a:rPr lang="it-IT" sz="2400" b="1" dirty="0" err="1"/>
              <a:t>pruning</a:t>
            </a:r>
            <a:r>
              <a:rPr lang="it-IT" sz="2400" b="1" dirty="0"/>
              <a:t> </a:t>
            </a:r>
            <a:r>
              <a:rPr lang="it-IT" sz="2400" dirty="0"/>
              <a:t>per misurare il trade-off tra la complessità del modello e le prestazioni.</a:t>
            </a:r>
          </a:p>
        </p:txBody>
      </p:sp>
    </p:spTree>
    <p:extLst>
      <p:ext uri="{BB962C8B-B14F-4D97-AF65-F5344CB8AC3E}">
        <p14:creationId xmlns:p14="http://schemas.microsoft.com/office/powerpoint/2010/main" val="314714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42D7E-9265-CF8E-FB04-BABB04E1D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1FF3771-FBFB-865E-F685-41665BAC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4EC60-7A17-B562-7EE8-BD2D332E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6E00625-AEF8-53AB-2C4A-1375C4B6D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B7E9DA-D9DE-654B-206A-FC8A86CCDB38}"/>
              </a:ext>
            </a:extLst>
          </p:cNvPr>
          <p:cNvSpPr txBox="1"/>
          <p:nvPr/>
        </p:nvSpPr>
        <p:spPr>
          <a:xfrm>
            <a:off x="2383877" y="3030441"/>
            <a:ext cx="74164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Bilanciamento Dataset: </a:t>
            </a:r>
            <a:r>
              <a:rPr lang="it-IT" sz="2000" dirty="0"/>
              <a:t>Il dataset è stato bilanciato campionando un </a:t>
            </a:r>
            <a:r>
              <a:rPr lang="it-IT" sz="2000" b="1" dirty="0"/>
              <a:t>numero</a:t>
            </a:r>
            <a:r>
              <a:rPr lang="it-IT" sz="2000" dirty="0"/>
              <a:t> </a:t>
            </a:r>
            <a:r>
              <a:rPr lang="it-IT" sz="2000" b="1" dirty="0"/>
              <a:t>uguale</a:t>
            </a:r>
            <a:r>
              <a:rPr lang="it-IT" sz="2000" dirty="0"/>
              <a:t> di immagini </a:t>
            </a:r>
            <a:r>
              <a:rPr lang="it-IT" sz="2000" b="1" dirty="0"/>
              <a:t>per ogni fascia d'età</a:t>
            </a:r>
            <a:r>
              <a:rPr lang="it-IT" sz="2000" dirty="0"/>
              <a:t>, per evitare che il modello privilegi le classi più numerose.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Normalizzazione Immagini: </a:t>
            </a:r>
            <a:r>
              <a:rPr lang="it-IT" sz="2000" dirty="0"/>
              <a:t>Tutte le immagini sono state </a:t>
            </a:r>
            <a:r>
              <a:rPr lang="it-IT" sz="2000" b="1" dirty="0"/>
              <a:t>ridimensionate </a:t>
            </a:r>
            <a:r>
              <a:rPr lang="it-IT" sz="2000" dirty="0"/>
              <a:t>in una forma quadratica e </a:t>
            </a:r>
            <a:r>
              <a:rPr lang="it-IT" sz="2000" b="1" dirty="0"/>
              <a:t>normalizzate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911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8FDE0B-2166-4FE0-1E0E-B122BEB99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1AE751A-6F92-32EA-698C-391613570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EFEBA-E166-CC33-1CC1-E264EF70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—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Valutazione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BF2A4735-7221-33F9-C48D-B903924E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F3A8B3-D8DA-8751-058C-1D640928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65" y="2706133"/>
            <a:ext cx="545569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F1-Weighted Test: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CNN+KAN: 0.7843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CNN+MLP: 0.7595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Complessità: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CNN+MLP: 6 milioni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CNN+KAN: 16.4 milioni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Trade-off: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 </a:t>
            </a:r>
            <a:r>
              <a:rPr lang="it-IT" altLang="it-IT" dirty="0"/>
              <a:t>offre </a:t>
            </a:r>
            <a:r>
              <a:rPr lang="it-IT" altLang="it-IT" b="1" dirty="0"/>
              <a:t>prestazioni migliori </a:t>
            </a:r>
            <a:r>
              <a:rPr lang="it-IT" altLang="it-IT" dirty="0"/>
              <a:t>in assoluto.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 </a:t>
            </a:r>
            <a:r>
              <a:rPr lang="it-IT" altLang="it-IT" dirty="0"/>
              <a:t>rappresenta un eccellente </a:t>
            </a:r>
            <a:r>
              <a:rPr lang="it-IT" altLang="it-IT" b="1" dirty="0"/>
              <a:t>compromesso tra performance e </a:t>
            </a:r>
            <a:r>
              <a:rPr lang="it-IT" altLang="it-IT" b="1" dirty="0" err="1"/>
              <a:t>complessitá</a:t>
            </a:r>
            <a:r>
              <a:rPr lang="it-IT" altLang="it-IT" dirty="0"/>
              <a:t>.</a:t>
            </a:r>
          </a:p>
        </p:txBody>
      </p:sp>
      <p:pic>
        <p:nvPicPr>
          <p:cNvPr id="7" name="Immagine 6" descr="Immagine che contiene schermata, testo, Policromia, diagramma&#10;&#10;Il contenuto generato dall'IA potrebbe non essere corretto.">
            <a:extLst>
              <a:ext uri="{FF2B5EF4-FFF2-40B4-BE49-F238E27FC236}">
                <a16:creationId xmlns:a16="http://schemas.microsoft.com/office/drawing/2014/main" id="{2145E4D2-15F1-53D5-A3F2-7DC983D99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463" y="2906257"/>
            <a:ext cx="6000156" cy="34163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C331113-3723-16DA-AEE8-856CC93C8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63" y="1957336"/>
            <a:ext cx="575390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77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Conclusioni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B4B8B9-0D8E-6789-FF33-CAEA90F6BAB7}"/>
              </a:ext>
            </a:extLst>
          </p:cNvPr>
          <p:cNvSpPr txBox="1"/>
          <p:nvPr/>
        </p:nvSpPr>
        <p:spPr>
          <a:xfrm>
            <a:off x="1363725" y="2411512"/>
            <a:ext cx="94583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 </a:t>
            </a:r>
            <a:r>
              <a:rPr lang="it-IT" sz="2000" b="1" dirty="0"/>
              <a:t>scelta</a:t>
            </a:r>
            <a:r>
              <a:rPr lang="it-IT" sz="2000" dirty="0"/>
              <a:t> del </a:t>
            </a:r>
            <a:r>
              <a:rPr lang="it-IT" sz="2000" b="1" dirty="0"/>
              <a:t>modello</a:t>
            </a:r>
            <a:r>
              <a:rPr lang="it-IT" sz="2000" dirty="0"/>
              <a:t> ideale </a:t>
            </a:r>
            <a:r>
              <a:rPr lang="it-IT" sz="2000" b="1" dirty="0"/>
              <a:t>dipende dal problema e dai vincoli operativi</a:t>
            </a:r>
            <a:r>
              <a:rPr lang="it-IT" sz="2000" dirty="0"/>
              <a:t>: non esiste una soluzione universale.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XGBoost</a:t>
            </a:r>
            <a:r>
              <a:rPr lang="it-IT" sz="2000" dirty="0"/>
              <a:t> è il modello </a:t>
            </a:r>
            <a:r>
              <a:rPr lang="it-IT" sz="2000" b="1" dirty="0"/>
              <a:t>migliore</a:t>
            </a:r>
            <a:r>
              <a:rPr lang="it-IT" sz="2000" dirty="0"/>
              <a:t> per l'accuratezza su </a:t>
            </a:r>
            <a:r>
              <a:rPr lang="it-IT" sz="2000" b="1" dirty="0"/>
              <a:t>dati tabulari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KAN</a:t>
            </a:r>
            <a:r>
              <a:rPr lang="it-IT" sz="2000" dirty="0"/>
              <a:t> offre un </a:t>
            </a:r>
            <a:r>
              <a:rPr lang="it-IT" sz="2000" b="1" dirty="0"/>
              <a:t>ottimo compromesso</a:t>
            </a:r>
            <a:r>
              <a:rPr lang="it-IT" sz="2000" dirty="0"/>
              <a:t> tra </a:t>
            </a:r>
            <a:r>
              <a:rPr lang="it-IT" sz="2000" b="1" dirty="0"/>
              <a:t>performance</a:t>
            </a:r>
            <a:r>
              <a:rPr lang="it-IT" sz="2000" dirty="0"/>
              <a:t> e </a:t>
            </a:r>
            <a:r>
              <a:rPr lang="it-IT" sz="2000" b="1" dirty="0"/>
              <a:t>complessità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CNN standard </a:t>
            </a:r>
            <a:r>
              <a:rPr lang="it-IT" sz="2000" dirty="0"/>
              <a:t>è la </a:t>
            </a:r>
            <a:r>
              <a:rPr lang="it-IT" sz="2000" b="1" dirty="0"/>
              <a:t>soluzione più efficiente </a:t>
            </a:r>
            <a:r>
              <a:rPr lang="it-IT" sz="2000" dirty="0"/>
              <a:t>per l'analisi di immagini.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 </a:t>
            </a:r>
            <a:r>
              <a:rPr lang="it-IT" sz="2000" b="1" dirty="0"/>
              <a:t>resilienza al </a:t>
            </a:r>
            <a:r>
              <a:rPr lang="it-IT" sz="2000" b="1" dirty="0" err="1"/>
              <a:t>Pruning</a:t>
            </a:r>
            <a:r>
              <a:rPr lang="it-IT" sz="2000" b="1" dirty="0"/>
              <a:t> </a:t>
            </a:r>
            <a:r>
              <a:rPr lang="it-IT" sz="2000" dirty="0"/>
              <a:t>dei vari modelli </a:t>
            </a:r>
            <a:r>
              <a:rPr lang="it-IT" sz="2000" b="1" dirty="0"/>
              <a:t>dipende dalla natura del problema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KAN non è un sostituto universale delle MLP</a:t>
            </a:r>
            <a:r>
              <a:rPr lang="it-IT" sz="2000" dirty="0"/>
              <a:t>, ma un'alternativa valida e promettente.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AD8BC5-E34A-3478-2576-9F4FF5BF8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F28564D-8A1C-AB44-35BA-BA554D719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13846926-1356-44BF-A8F6-7997EE43E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3F4CAD68-93A1-4393-C17B-FFE7EDDCF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2EBD9-A53D-20D7-D437-BF000F56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Formule Metriche - Regressione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DF9361-F0B6-FCF7-6DB1-16732353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magine 3" descr="Immagine che contiene testo, schermata, Carattere, documento&#10;&#10;Il contenuto generato dall'IA potrebbe non essere corretto.">
            <a:extLst>
              <a:ext uri="{FF2B5EF4-FFF2-40B4-BE49-F238E27FC236}">
                <a16:creationId xmlns:a16="http://schemas.microsoft.com/office/drawing/2014/main" id="{72361128-DD52-1DB3-AF36-49C73727B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655" y="2396195"/>
            <a:ext cx="5411513" cy="374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66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05C32A-45DC-85A2-C446-1025A2660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1792EEF-0BB5-CB90-7D21-0A0B81F6F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FE262A22-2006-FD90-119A-2997B88C3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FE901D5A-5B19-5BC3-2392-A8A4C3962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98F0A-2080-BE70-D80F-4C82E4DF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Formule Metriche - Classificazione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59A04A-4BCB-0F0D-2545-37E1CCD8B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9E135A-C699-E7D4-503A-883CE1D5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25" y="3099018"/>
            <a:ext cx="4220457" cy="2415374"/>
          </a:xfrm>
          <a:prstGeom prst="rect">
            <a:avLst/>
          </a:prstGeom>
        </p:spPr>
      </p:pic>
      <p:pic>
        <p:nvPicPr>
          <p:cNvPr id="6" name="Immagine 5" descr="Immagine che contiene testo, Carattere, schermata, documento&#10;&#10;Il contenuto generato dall'IA potrebbe non essere corretto.">
            <a:extLst>
              <a:ext uri="{FF2B5EF4-FFF2-40B4-BE49-F238E27FC236}">
                <a16:creationId xmlns:a16="http://schemas.microsoft.com/office/drawing/2014/main" id="{18B9D065-2580-BB3D-9562-85408E6D8C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6289"/>
          <a:stretch>
            <a:fillRect/>
          </a:stretch>
        </p:blipFill>
        <p:spPr>
          <a:xfrm>
            <a:off x="8433222" y="3099018"/>
            <a:ext cx="3456046" cy="1186978"/>
          </a:xfrm>
          <a:prstGeom prst="rect">
            <a:avLst/>
          </a:prstGeom>
        </p:spPr>
      </p:pic>
      <p:pic>
        <p:nvPicPr>
          <p:cNvPr id="8" name="Immagine 7" descr="Immagine che contiene testo, Carattere, schermata, documento&#10;&#10;Il contenuto generato dall'IA potrebbe non essere corretto.">
            <a:extLst>
              <a:ext uri="{FF2B5EF4-FFF2-40B4-BE49-F238E27FC236}">
                <a16:creationId xmlns:a16="http://schemas.microsoft.com/office/drawing/2014/main" id="{2AD2F7A5-913E-19B8-46ED-84C687DA658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3170"/>
          <a:stretch>
            <a:fillRect/>
          </a:stretch>
        </p:blipFill>
        <p:spPr>
          <a:xfrm>
            <a:off x="4634449" y="2336323"/>
            <a:ext cx="3539167" cy="3938644"/>
          </a:xfrm>
          <a:prstGeom prst="rect">
            <a:avLst/>
          </a:prstGeom>
        </p:spPr>
      </p:pic>
      <p:pic>
        <p:nvPicPr>
          <p:cNvPr id="10" name="Immagine 9" descr="Immagine che contiene testo, Carattere, schermata, bianco&#10;&#10;Il contenuto generato dall'IA potrebbe non essere corretto.">
            <a:extLst>
              <a:ext uri="{FF2B5EF4-FFF2-40B4-BE49-F238E27FC236}">
                <a16:creationId xmlns:a16="http://schemas.microsoft.com/office/drawing/2014/main" id="{899EC826-8FBA-177C-7F1E-5A6DBA3DF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124" y="4305645"/>
            <a:ext cx="3419144" cy="10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81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C69BF3-D4CD-0B9F-500E-B19092E32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F9EFB0-82FD-76F3-185A-804048DF2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B8AEEBE5-0CB6-D8C7-8489-F78C8444D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DF32D63C-C2C6-7FDD-876B-B295A631A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6A058-482D-E9DC-8A1C-3A3FA0B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Altre Formule Metriche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2914F1-3195-297C-8DE0-56780B75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E757C0-AB7F-A7A7-E865-632A43708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568" y="2459889"/>
            <a:ext cx="3143689" cy="266737"/>
          </a:xfrm>
          <a:prstGeom prst="rect">
            <a:avLst/>
          </a:prstGeom>
        </p:spPr>
      </p:pic>
      <p:pic>
        <p:nvPicPr>
          <p:cNvPr id="9" name="Immagine 8" descr="Immagine che contiene testo, ricevuta, Carattere, bianco&#10;&#10;Il contenuto generato dall'IA potrebbe non essere corretto.">
            <a:extLst>
              <a:ext uri="{FF2B5EF4-FFF2-40B4-BE49-F238E27FC236}">
                <a16:creationId xmlns:a16="http://schemas.microsoft.com/office/drawing/2014/main" id="{FFE709E7-95CA-FCB9-4F82-47F1BD2F4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390" y="4039733"/>
            <a:ext cx="4505954" cy="1505160"/>
          </a:xfrm>
          <a:prstGeom prst="rect">
            <a:avLst/>
          </a:prstGeom>
        </p:spPr>
      </p:pic>
      <p:pic>
        <p:nvPicPr>
          <p:cNvPr id="12" name="Immagine 11" descr="Immagine che contiene testo, Carattere, schermata, algebra&#10;&#10;Il contenuto generato dall'IA potrebbe non essere corretto.">
            <a:extLst>
              <a:ext uri="{FF2B5EF4-FFF2-40B4-BE49-F238E27FC236}">
                <a16:creationId xmlns:a16="http://schemas.microsoft.com/office/drawing/2014/main" id="{DCCFD5B5-BC51-3A2F-1767-084C86299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346" y="3600898"/>
            <a:ext cx="453453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64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5375AF-EAA5-A3A4-5D57-BEA02AFB7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8512B6B-1007-DD8E-5DDC-0FFD2EA5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F11977F3-A448-12FE-0248-B1C80E86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B8E9D6B4-7483-DE8F-6470-E23728EE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ADF1F-79DD-C423-4D08-7D4319F2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Random </a:t>
            </a:r>
            <a:r>
              <a:rPr lang="it-IT" sz="4000" dirty="0" err="1"/>
              <a:t>Search</a:t>
            </a:r>
            <a:r>
              <a:rPr lang="it-IT" sz="4000" dirty="0"/>
              <a:t> Modificato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B2B8C0-1708-CA97-55ED-A566EFFD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magine 3" descr="Immagine che contiene testo, Carattere, schermata, numero&#10;&#10;Il contenuto generato dall'IA potrebbe non essere corretto.">
            <a:extLst>
              <a:ext uri="{FF2B5EF4-FFF2-40B4-BE49-F238E27FC236}">
                <a16:creationId xmlns:a16="http://schemas.microsoft.com/office/drawing/2014/main" id="{17815665-5596-A927-308E-67D9DD3B0D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179" b="21055"/>
          <a:stretch>
            <a:fillRect/>
          </a:stretch>
        </p:blipFill>
        <p:spPr>
          <a:xfrm>
            <a:off x="3296453" y="1977663"/>
            <a:ext cx="5592870" cy="488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45361D-0F1C-3BB7-8BBD-81356AC1D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47DE305-4690-D7EB-AEE3-E48AA3536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74A5A03-5879-695F-F39D-1A002721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699E8C1-4D1E-C0E8-F9EB-C27511DE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B2410-44D2-AF55-22FE-45293868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Multi-</a:t>
            </a:r>
            <a:r>
              <a:rPr lang="it-IT" sz="4000" dirty="0" err="1"/>
              <a:t>layer</a:t>
            </a:r>
            <a:r>
              <a:rPr lang="it-IT" sz="4000" dirty="0"/>
              <a:t> </a:t>
            </a:r>
            <a:r>
              <a:rPr lang="it-IT" sz="4000" dirty="0" err="1"/>
              <a:t>Perceptron</a:t>
            </a:r>
            <a:r>
              <a:rPr lang="it-IT" sz="4000" dirty="0"/>
              <a:t> (MLP)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955389-F50B-9676-5833-FE89A51F0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testo, diagramma, cerchio, schermata&#10;&#10;Il contenuto generato dall'IA potrebbe non essere corretto.">
            <a:extLst>
              <a:ext uri="{FF2B5EF4-FFF2-40B4-BE49-F238E27FC236}">
                <a16:creationId xmlns:a16="http://schemas.microsoft.com/office/drawing/2014/main" id="{A093A43A-1CE3-4D1D-B43D-BD13CCAF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51" y="2454655"/>
            <a:ext cx="4996106" cy="396749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F6AA8CB-854A-5CBE-368A-1D89024E0014}"/>
              </a:ext>
            </a:extLst>
          </p:cNvPr>
          <p:cNvSpPr txBox="1"/>
          <p:nvPr/>
        </p:nvSpPr>
        <p:spPr>
          <a:xfrm>
            <a:off x="547304" y="2868741"/>
            <a:ext cx="5650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MLP</a:t>
            </a:r>
            <a:r>
              <a:rPr lang="it-IT" dirty="0"/>
              <a:t> è una </a:t>
            </a:r>
            <a:r>
              <a:rPr lang="it-IT" b="1" dirty="0"/>
              <a:t>rete neurale artificiale </a:t>
            </a:r>
            <a:r>
              <a:rPr lang="it-IT" dirty="0"/>
              <a:t>composta 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Uno Strato di input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Uno o </a:t>
            </a:r>
            <a:r>
              <a:rPr lang="it-IT" b="1" dirty="0" err="1"/>
              <a:t>piú</a:t>
            </a:r>
            <a:r>
              <a:rPr lang="it-IT" b="1" dirty="0"/>
              <a:t> Strati nascosti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Uno Strato di output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Il processo in ogni neurone si svolge in due fasi: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Somma Ponderata: </a:t>
            </a:r>
            <a:r>
              <a:rPr lang="it-IT" dirty="0"/>
              <a:t>gli input vengono moltiplicati per i pesi, sommati e arricchiti da un </a:t>
            </a:r>
            <a:r>
              <a:rPr lang="it-IT" dirty="0" err="1"/>
              <a:t>bias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Funzione di Attivazione:</a:t>
            </a:r>
            <a:r>
              <a:rPr lang="it-IT" dirty="0"/>
              <a:t> il risultato della somma passa attraverso una funzione non lineare che decide l'output del neurone.</a:t>
            </a:r>
          </a:p>
        </p:txBody>
      </p:sp>
    </p:spTree>
    <p:extLst>
      <p:ext uri="{BB962C8B-B14F-4D97-AF65-F5344CB8AC3E}">
        <p14:creationId xmlns:p14="http://schemas.microsoft.com/office/powerpoint/2010/main" val="14826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D6A641-1013-3031-F3A6-0A043805E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4F856D2-B325-137E-5C02-179673FD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DFF40D-E4BB-E150-19D7-B0433E62D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B800A28-E247-F22E-339C-457FBB25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74B47-B7C3-9F09-71D7-FDCAE7D6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Backpropagation</a:t>
            </a:r>
            <a:endParaRPr lang="it-IT" sz="4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7D827E-FD38-EEEB-A944-4D934240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44152D7-EF72-A8C6-D250-E97767DC9AA2}"/>
              </a:ext>
            </a:extLst>
          </p:cNvPr>
          <p:cNvSpPr txBox="1"/>
          <p:nvPr/>
        </p:nvSpPr>
        <p:spPr>
          <a:xfrm>
            <a:off x="540345" y="3930296"/>
            <a:ext cx="113153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b="1" dirty="0" err="1"/>
              <a:t>Backpropagation</a:t>
            </a:r>
            <a:r>
              <a:rPr lang="it-IT" dirty="0"/>
              <a:t> è l'algoritmo che permette ad una MLP di </a:t>
            </a:r>
            <a:r>
              <a:rPr lang="it-IT" b="1" dirty="0"/>
              <a:t>imparare</a:t>
            </a:r>
            <a:r>
              <a:rPr lang="it-IT" dirty="0"/>
              <a:t>. </a:t>
            </a:r>
          </a:p>
          <a:p>
            <a:r>
              <a:rPr lang="it-IT" dirty="0"/>
              <a:t>Il suo obiettivo è </a:t>
            </a:r>
            <a:r>
              <a:rPr lang="it-IT" b="1" dirty="0"/>
              <a:t>ridurre l'errore tra la previsione della rete e il valore corretto.</a:t>
            </a:r>
          </a:p>
          <a:p>
            <a:r>
              <a:rPr lang="it-IT" dirty="0"/>
              <a:t>Procedimento: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Calcolo dell'Errore: </a:t>
            </a:r>
            <a:r>
              <a:rPr lang="it-IT" dirty="0"/>
              <a:t>Si calcola </a:t>
            </a:r>
            <a:r>
              <a:rPr lang="it-IT" b="1" dirty="0"/>
              <a:t>l'errore finale </a:t>
            </a:r>
            <a:r>
              <a:rPr lang="it-IT" dirty="0"/>
              <a:t>nello strato di output, utilizzando una funzione di perdita (</a:t>
            </a:r>
            <a:r>
              <a:rPr lang="it-IT" b="1" dirty="0"/>
              <a:t>Loss</a:t>
            </a:r>
            <a:r>
              <a:rPr lang="it-IT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Propagazione all'Indietro:</a:t>
            </a:r>
            <a:r>
              <a:rPr lang="it-IT" dirty="0"/>
              <a:t> L'errore viene propagato "all'indietro" nella rete. La Chain Rule (regola della catena) viene utilizzata per </a:t>
            </a:r>
            <a:r>
              <a:rPr lang="it-IT" b="1" dirty="0"/>
              <a:t>calcolare come ogni peso e </a:t>
            </a:r>
            <a:r>
              <a:rPr lang="it-IT" b="1" dirty="0" err="1"/>
              <a:t>bias</a:t>
            </a:r>
            <a:r>
              <a:rPr lang="it-IT" b="1" dirty="0"/>
              <a:t> contribuisce all'errore totale.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Aggiornamento dei Parametri: </a:t>
            </a:r>
            <a:r>
              <a:rPr lang="it-IT" dirty="0"/>
              <a:t>Un ottimizzatore come il </a:t>
            </a:r>
            <a:r>
              <a:rPr lang="it-IT" b="1" dirty="0" err="1"/>
              <a:t>Gradient</a:t>
            </a:r>
            <a:r>
              <a:rPr lang="it-IT" b="1" dirty="0"/>
              <a:t> </a:t>
            </a:r>
            <a:r>
              <a:rPr lang="it-IT" b="1" dirty="0" err="1"/>
              <a:t>Descent</a:t>
            </a:r>
            <a:r>
              <a:rPr lang="it-IT" b="1" dirty="0"/>
              <a:t> </a:t>
            </a:r>
            <a:r>
              <a:rPr lang="it-IT" dirty="0"/>
              <a:t>prende le informazioni sull'errore (il "gradiente") e le usa per </a:t>
            </a:r>
            <a:r>
              <a:rPr lang="it-IT" b="1" dirty="0"/>
              <a:t>modificare i pesi ed i </a:t>
            </a:r>
            <a:r>
              <a:rPr lang="it-IT" b="1" dirty="0" err="1"/>
              <a:t>bias</a:t>
            </a:r>
            <a:r>
              <a:rPr lang="it-IT" b="1" dirty="0"/>
              <a:t>, avvicinando la rete alla soluzione ottimale.</a:t>
            </a:r>
          </a:p>
          <a:p>
            <a:r>
              <a:rPr lang="it-IT" dirty="0"/>
              <a:t>Questo processo si ripete finché l'errore non è minimo.</a:t>
            </a:r>
          </a:p>
        </p:txBody>
      </p:sp>
      <p:pic>
        <p:nvPicPr>
          <p:cNvPr id="4" name="Immagine 3" descr="Immagine che contiene testo, linea, Carattere, schermata&#10;&#10;Il contenuto generato dall'IA potrebbe non essere corretto.">
            <a:extLst>
              <a:ext uri="{FF2B5EF4-FFF2-40B4-BE49-F238E27FC236}">
                <a16:creationId xmlns:a16="http://schemas.microsoft.com/office/drawing/2014/main" id="{6E017DD0-9C5C-7B3A-5BDA-2AF10F57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99" y="2142443"/>
            <a:ext cx="9865065" cy="17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B72EC0-1952-3D96-3842-EB157B887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385DE-75CA-E631-2819-0F6386F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B-</a:t>
            </a:r>
            <a:r>
              <a:rPr lang="it-IT" sz="4000"/>
              <a:t>Spline</a:t>
            </a:r>
            <a:endParaRPr lang="it-IT" sz="4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diagramma, testo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020772DF-3BDE-13DD-AD40-1BDFC9A0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005" y="2867402"/>
            <a:ext cx="6387198" cy="26773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D3E33FA-10C3-D03A-7991-145E593CD74A}"/>
              </a:ext>
            </a:extLst>
          </p:cNvPr>
          <p:cNvSpPr txBox="1"/>
          <p:nvPr/>
        </p:nvSpPr>
        <p:spPr>
          <a:xfrm>
            <a:off x="525780" y="2650568"/>
            <a:ext cx="570579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Vantaggi Rispetto alle Curve di </a:t>
            </a:r>
            <a:r>
              <a:rPr lang="it-IT" sz="2000" b="1" dirty="0" err="1"/>
              <a:t>Bézier</a:t>
            </a:r>
            <a:endParaRPr lang="it-IT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Controllo Locale</a:t>
            </a:r>
            <a:r>
              <a:rPr lang="it-IT" sz="2000" dirty="0"/>
              <a:t>: La modifica di un punto di controllo influisce solo su una zona locale della curva (non è necessario ricalcolare tutto).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Scalabilità</a:t>
            </a:r>
            <a:r>
              <a:rPr lang="it-IT" sz="2000" dirty="0"/>
              <a:t>: Il grado del polinomio è fisso e non dipende strettamente dal numero di punti di controllo (evita la complessità n−1).</a:t>
            </a:r>
          </a:p>
          <a:p>
            <a:r>
              <a:rPr lang="it-IT" sz="2000" dirty="0"/>
              <a:t>Caratteristiche Fondamentali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Sono </a:t>
            </a:r>
            <a:r>
              <a:rPr lang="it-IT" sz="2000" b="1" dirty="0"/>
              <a:t>continue e differenziabili</a:t>
            </a:r>
            <a:r>
              <a:rPr lang="it-IT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 loro </a:t>
            </a:r>
            <a:r>
              <a:rPr lang="it-IT" sz="2000" b="1" dirty="0"/>
              <a:t>coefficienti</a:t>
            </a:r>
            <a:r>
              <a:rPr lang="it-IT" sz="2000" dirty="0"/>
              <a:t> possono essere </a:t>
            </a:r>
            <a:r>
              <a:rPr lang="it-IT" sz="2000" b="1" dirty="0"/>
              <a:t>imparati</a:t>
            </a:r>
            <a:r>
              <a:rPr lang="it-IT" sz="2000" dirty="0"/>
              <a:t> da una rete neurale </a:t>
            </a:r>
            <a:r>
              <a:rPr lang="it-IT" sz="2000" b="1" dirty="0"/>
              <a:t>durante il processo di training</a:t>
            </a:r>
            <a:r>
              <a:rPr lang="it-IT" sz="2000" dirty="0"/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FEE72D9-360B-07AF-CBDA-2D059FAD405C}"/>
              </a:ext>
            </a:extLst>
          </p:cNvPr>
          <p:cNvSpPr txBox="1"/>
          <p:nvPr/>
        </p:nvSpPr>
        <p:spPr>
          <a:xfrm>
            <a:off x="1619535" y="2068385"/>
            <a:ext cx="8949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/>
              <a:t>Le </a:t>
            </a:r>
            <a:r>
              <a:rPr lang="it-IT" sz="2000" b="1" dirty="0"/>
              <a:t>B-</a:t>
            </a:r>
            <a:r>
              <a:rPr lang="it-IT" sz="2000" b="1" dirty="0" err="1"/>
              <a:t>spline</a:t>
            </a:r>
            <a:r>
              <a:rPr lang="it-IT" sz="1800" dirty="0"/>
              <a:t> sono </a:t>
            </a:r>
            <a:r>
              <a:rPr lang="it-IT" sz="2000" b="1" dirty="0"/>
              <a:t>funzioni polinomiali a tratti </a:t>
            </a:r>
            <a:r>
              <a:rPr lang="it-IT" sz="1800" dirty="0"/>
              <a:t>che risolvono le criticità delle curve di </a:t>
            </a:r>
            <a:r>
              <a:rPr lang="it-IT" sz="1800" dirty="0" err="1"/>
              <a:t>Bézier</a:t>
            </a:r>
            <a:r>
              <a:rPr lang="it-I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46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129517-8A3A-0417-161F-710EC3FA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46B50-008A-7C50-F31B-13372CF7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it-IT" sz="4000" dirty="0" err="1"/>
              <a:t>Kolmogorov</a:t>
            </a:r>
            <a:r>
              <a:rPr lang="it-IT" sz="4000" dirty="0"/>
              <a:t>-Arnold </a:t>
            </a:r>
            <a:r>
              <a:rPr lang="it-IT" sz="4000" dirty="0" err="1"/>
              <a:t>Representation</a:t>
            </a:r>
            <a:r>
              <a:rPr lang="it-IT" sz="4000" dirty="0"/>
              <a:t> </a:t>
            </a:r>
            <a:r>
              <a:rPr lang="it-IT" sz="4000" dirty="0" err="1"/>
              <a:t>Theorem</a:t>
            </a:r>
            <a:r>
              <a:rPr lang="it-IT" sz="4000" dirty="0"/>
              <a:t> (KART)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9263" y="1769364"/>
                <a:ext cx="5915063" cy="331012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000" dirty="0"/>
                  <a:t>Enunciato: ogni </a:t>
                </a:r>
                <a:r>
                  <a:rPr lang="it-IT" sz="2000" b="1" dirty="0"/>
                  <a:t>funzione continua multivariata </a:t>
                </a:r>
                <a:r>
                  <a:rPr lang="it-IT" sz="2000" dirty="0"/>
                  <a:t>𝑓 su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,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ar-A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può essere scritta come una </a:t>
                </a:r>
                <a:r>
                  <a:rPr lang="it-IT" sz="2000" b="1" dirty="0"/>
                  <a:t>combinazione di somme di funzioni continue </a:t>
                </a:r>
                <a:r>
                  <a:rPr lang="it-IT" sz="2000" b="1" dirty="0" err="1"/>
                  <a:t>univariate</a:t>
                </a:r>
                <a:r>
                  <a:rPr lang="it-IT" sz="2000" dirty="0"/>
                  <a:t>.</a:t>
                </a:r>
              </a:p>
              <a:p>
                <a:pPr marL="0" indent="0">
                  <a:buNone/>
                </a:pPr>
                <a:r>
                  <a:rPr lang="it-IT" sz="2000" dirty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sepChr m:val=",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000"/>
                                <m:t>Φ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ar-AE" sz="200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000" dirty="0"/>
              </a:p>
              <a:p>
                <a:pPr marL="0" indent="0">
                  <a:buNone/>
                </a:pPr>
                <a:r>
                  <a:rPr lang="it-IT" sz="2000" dirty="0"/>
                  <a:t>Limite: Il teorema è </a:t>
                </a:r>
                <a:r>
                  <a:rPr lang="it-IT" sz="2000" b="1" dirty="0"/>
                  <a:t>esistenziale, non costruttivo </a:t>
                </a:r>
                <a:r>
                  <a:rPr lang="it-IT" sz="2000" dirty="0"/>
                  <a:t>→ </a:t>
                </a:r>
                <a:r>
                  <a:rPr lang="it-IT" sz="2000" b="1" dirty="0"/>
                  <a:t>non indica un metodo esplicito per determinare le funzioni </a:t>
                </a:r>
                <a:r>
                  <a:rPr lang="it-IT" sz="2000" b="1" dirty="0" err="1"/>
                  <a:t>univariate</a:t>
                </a:r>
                <a:r>
                  <a:rPr lang="it-IT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9263" y="1769364"/>
                <a:ext cx="5915063" cy="3310128"/>
              </a:xfrm>
              <a:blipFill>
                <a:blip r:embed="rId3"/>
                <a:stretch>
                  <a:fillRect l="-1030" t="-368" b="-2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0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A90F2-3EB0-D6C7-CF6B-B4A87B3AD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diagramma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6552FD21-A085-1A7B-BAED-5342CD9C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2" y="0"/>
            <a:ext cx="1100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04C06-9ECF-BEE5-8802-8451B3C3C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CA762-41E8-F6BE-5658-52E1F5B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KAN selezionano il meglio di MLP e </a:t>
            </a:r>
            <a:r>
              <a:rPr lang="it-IT" sz="4000" dirty="0" err="1"/>
              <a:t>Spline</a:t>
            </a:r>
            <a:endParaRPr lang="it-IT" sz="4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6D84BDA-1584-7719-5A41-139E4221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277" y="2196192"/>
            <a:ext cx="10165480" cy="4113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 err="1"/>
              <a:t>Spline</a:t>
            </a:r>
            <a:endParaRPr lang="it-IT" sz="2000" b="1" dirty="0"/>
          </a:p>
          <a:p>
            <a:r>
              <a:rPr lang="it-IT" sz="2000" b="1" dirty="0"/>
              <a:t>Efficacia a bassa dimensionalità</a:t>
            </a:r>
            <a:r>
              <a:rPr lang="it-IT" sz="2000" dirty="0"/>
              <a:t>.</a:t>
            </a:r>
          </a:p>
          <a:p>
            <a:r>
              <a:rPr lang="it-IT" sz="2000" b="1" dirty="0"/>
              <a:t>Controllo locale.</a:t>
            </a: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MLP</a:t>
            </a:r>
          </a:p>
          <a:p>
            <a:r>
              <a:rPr lang="it-IT" sz="2000" b="1" dirty="0" err="1"/>
              <a:t>Backpropagation</a:t>
            </a:r>
            <a:endParaRPr lang="it-IT" sz="2000" b="1" dirty="0"/>
          </a:p>
          <a:p>
            <a:r>
              <a:rPr lang="it-IT" sz="2000" dirty="0"/>
              <a:t>Ottimi per la </a:t>
            </a:r>
            <a:r>
              <a:rPr lang="it-IT" sz="2000" b="1" dirty="0"/>
              <a:t>composizionalità</a:t>
            </a:r>
            <a:r>
              <a:rPr lang="it-IT" sz="2000" dirty="0"/>
              <a:t> (adatta ad apprendere e sfruttare pattern composizionali).</a:t>
            </a:r>
          </a:p>
          <a:p>
            <a:r>
              <a:rPr lang="it-IT" sz="2000" dirty="0"/>
              <a:t>Aumentare gli strati/la larghezza per aggiungere complessità (</a:t>
            </a:r>
            <a:r>
              <a:rPr lang="it-IT" sz="2000" b="1" dirty="0" err="1"/>
              <a:t>scalabilitá</a:t>
            </a:r>
            <a:r>
              <a:rPr lang="it-IT" sz="2000" dirty="0"/>
              <a:t>).</a:t>
            </a:r>
          </a:p>
          <a:p>
            <a:endParaRPr lang="it-IT" sz="2000" dirty="0"/>
          </a:p>
          <a:p>
            <a:pPr marL="0" indent="0">
              <a:buNone/>
            </a:pPr>
            <a:r>
              <a:rPr lang="it-IT" sz="2000" dirty="0"/>
              <a:t>Le </a:t>
            </a:r>
            <a:r>
              <a:rPr lang="it-IT" sz="2000" b="1" dirty="0"/>
              <a:t>KAN</a:t>
            </a:r>
            <a:r>
              <a:rPr lang="it-IT" sz="2000" dirty="0"/>
              <a:t> </a:t>
            </a:r>
            <a:r>
              <a:rPr lang="it-IT" sz="2000" b="1" dirty="0"/>
              <a:t>superano</a:t>
            </a:r>
            <a:r>
              <a:rPr lang="it-IT" sz="2000" dirty="0"/>
              <a:t> la </a:t>
            </a:r>
            <a:r>
              <a:rPr lang="it-IT" sz="2000" b="1" dirty="0" err="1"/>
              <a:t>curse</a:t>
            </a:r>
            <a:r>
              <a:rPr lang="it-IT" sz="2000" b="1" dirty="0"/>
              <a:t> of </a:t>
            </a:r>
            <a:r>
              <a:rPr lang="it-IT" sz="2000" b="1" dirty="0" err="1"/>
              <a:t>dimensionality</a:t>
            </a:r>
            <a:r>
              <a:rPr lang="it-IT" sz="2000" dirty="0"/>
              <a:t> che affligge le MLP tradizionali. L'errore di approssimazione di una KAN è </a:t>
            </a:r>
            <a:r>
              <a:rPr lang="it-IT" sz="2000" b="1" dirty="0"/>
              <a:t>indipendente dalla dimensione dell'input</a:t>
            </a:r>
            <a:r>
              <a:rPr lang="it-IT" sz="2000" dirty="0"/>
              <a:t>. Questo si traduce in </a:t>
            </a:r>
            <a:r>
              <a:rPr lang="it-IT" sz="2000" b="1" dirty="0"/>
              <a:t>scaling </a:t>
            </a:r>
            <a:r>
              <a:rPr lang="it-IT" sz="2000" b="1" dirty="0" err="1"/>
              <a:t>laws</a:t>
            </a:r>
            <a:r>
              <a:rPr lang="it-IT" sz="2000" b="1" dirty="0"/>
              <a:t> più favorevoli</a:t>
            </a:r>
          </a:p>
        </p:txBody>
      </p:sp>
    </p:spTree>
    <p:extLst>
      <p:ext uri="{BB962C8B-B14F-4D97-AF65-F5344CB8AC3E}">
        <p14:creationId xmlns:p14="http://schemas.microsoft.com/office/powerpoint/2010/main" val="108159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4000" kern="1200" dirty="0" err="1">
                <a:latin typeface="+mj-lt"/>
                <a:ea typeface="+mj-ea"/>
                <a:cs typeface="+mj-cs"/>
              </a:rPr>
              <a:t>XGBoost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&amp; Random Forest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491" y="2096894"/>
            <a:ext cx="4451520" cy="108097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914400">
              <a:buNone/>
            </a:pPr>
            <a:r>
              <a:rPr lang="en-US" sz="2200" b="1" dirty="0" err="1"/>
              <a:t>XGBoost</a:t>
            </a:r>
            <a:r>
              <a:rPr lang="en-US" sz="2200" b="1" dirty="0"/>
              <a:t>: </a:t>
            </a:r>
            <a:r>
              <a:rPr lang="it-IT" sz="2200" dirty="0"/>
              <a:t>Algoritmo di ensemble sequenziale, dove ogni nuovo albero corregge gli errori del precedente.</a:t>
            </a:r>
          </a:p>
        </p:txBody>
      </p:sp>
      <p:pic>
        <p:nvPicPr>
          <p:cNvPr id="5" name="Immagine 4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B7DB0265-8EF5-9F62-164C-AB1A5B2E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82" y="3550842"/>
            <a:ext cx="3897443" cy="305376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64B47E-0437-2D26-41AB-B53908268D71}"/>
              </a:ext>
            </a:extLst>
          </p:cNvPr>
          <p:cNvSpPr txBox="1">
            <a:spLocks/>
          </p:cNvSpPr>
          <p:nvPr/>
        </p:nvSpPr>
        <p:spPr>
          <a:xfrm>
            <a:off x="6254496" y="2017953"/>
            <a:ext cx="5173422" cy="152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400">
              <a:buFont typeface="Arial"/>
              <a:buNone/>
            </a:pPr>
            <a:r>
              <a:rPr lang="en-US" sz="2200" b="1" dirty="0"/>
              <a:t>Random Forest: </a:t>
            </a:r>
            <a:r>
              <a:rPr lang="it-IT" sz="2200" dirty="0"/>
              <a:t>Algoritmo di ensemble che combina le previsioni di più alberi decisionali addestrati su un sottoinsieme casuale di dati e feature.</a:t>
            </a:r>
          </a:p>
        </p:txBody>
      </p:sp>
      <p:pic>
        <p:nvPicPr>
          <p:cNvPr id="8" name="Immagine 7" descr="Immagine che contiene diagramma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E625264C-39F7-C3EF-9275-229DB12E3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814" y="3571923"/>
            <a:ext cx="4775874" cy="3032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1544</Words>
  <Application>Microsoft Office PowerPoint</Application>
  <PresentationFormat>Personalizzato</PresentationFormat>
  <Paragraphs>151</Paragraphs>
  <Slides>26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Valutazione Metodologica ed Applicativa di KAN, MLP, Random Forest e XGBoost con Tecniche di Ottimizzazione su differenti casi di studio</vt:lpstr>
      <vt:lpstr>Obiettivi della Tesi</vt:lpstr>
      <vt:lpstr>Multi-layer Perceptron (MLP)</vt:lpstr>
      <vt:lpstr>Backpropagation</vt:lpstr>
      <vt:lpstr>B-Spline</vt:lpstr>
      <vt:lpstr>Kolmogorov-Arnold Representation Theorem (KART)</vt:lpstr>
      <vt:lpstr>Presentazione standard di PowerPoint</vt:lpstr>
      <vt:lpstr>KAN selezionano il meglio di MLP e Spline</vt:lpstr>
      <vt:lpstr>XGBoost &amp; Random Forest</vt:lpstr>
      <vt:lpstr>CNN</vt:lpstr>
      <vt:lpstr>Random Search per l’Ottimizzazione degli iperparametri</vt:lpstr>
      <vt:lpstr>Progettazione e Ambiente di Sviluppo</vt:lpstr>
      <vt:lpstr>Metriche e Complessità dei Modelli</vt:lpstr>
      <vt:lpstr>Caso 2 — Obiettivo</vt:lpstr>
      <vt:lpstr>Caso 2 — Data Preparation</vt:lpstr>
      <vt:lpstr>Caso 2 — Features e Target</vt:lpstr>
      <vt:lpstr>Caso 2 — Valutazione dei Modelli</vt:lpstr>
      <vt:lpstr>Caso 2 — Studio di Ablazione</vt:lpstr>
      <vt:lpstr>Caso 3 — Obiettivo</vt:lpstr>
      <vt:lpstr>Caso 3 — Data Preparation</vt:lpstr>
      <vt:lpstr>Caso 3 — Valutazione dei Modelli</vt:lpstr>
      <vt:lpstr>Conclusioni</vt:lpstr>
      <vt:lpstr>Formule Metriche - Regressione</vt:lpstr>
      <vt:lpstr>Formule Metriche - Classificazione</vt:lpstr>
      <vt:lpstr>Altre Formule Metriche</vt:lpstr>
      <vt:lpstr>Random Search Modificato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Martin Tomassi - martin.tomassi@studio.unibo.it</cp:lastModifiedBy>
  <cp:revision>157</cp:revision>
  <dcterms:created xsi:type="dcterms:W3CDTF">2013-01-27T09:14:16Z</dcterms:created>
  <dcterms:modified xsi:type="dcterms:W3CDTF">2025-09-28T20:19:49Z</dcterms:modified>
  <cp:category/>
</cp:coreProperties>
</file>