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91" r:id="rId4"/>
    <p:sldId id="292" r:id="rId5"/>
    <p:sldId id="281" r:id="rId6"/>
    <p:sldId id="271" r:id="rId7"/>
    <p:sldId id="279" r:id="rId8"/>
    <p:sldId id="294" r:id="rId9"/>
    <p:sldId id="261" r:id="rId10"/>
    <p:sldId id="268" r:id="rId11"/>
    <p:sldId id="260" r:id="rId12"/>
    <p:sldId id="283" r:id="rId13"/>
    <p:sldId id="296" r:id="rId14"/>
    <p:sldId id="310" r:id="rId15"/>
    <p:sldId id="311" r:id="rId16"/>
    <p:sldId id="312" r:id="rId17"/>
    <p:sldId id="267" r:id="rId18"/>
    <p:sldId id="276" r:id="rId19"/>
    <p:sldId id="313" r:id="rId20"/>
    <p:sldId id="314" r:id="rId21"/>
    <p:sldId id="315" r:id="rId22"/>
    <p:sldId id="270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standard.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58" y="2709650"/>
            <a:ext cx="5087060" cy="305955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Per i casi di studio, è stato scelto il </a:t>
            </a:r>
            <a:r>
              <a:rPr lang="it-IT" sz="2400" b="1" dirty="0"/>
              <a:t>Random </a:t>
            </a:r>
            <a:r>
              <a:rPr lang="it-IT" sz="2400" b="1" dirty="0" err="1"/>
              <a:t>Search</a:t>
            </a:r>
            <a:r>
              <a:rPr lang="it-IT" sz="2400" dirty="0"/>
              <a:t>, rispetto a </a:t>
            </a:r>
            <a:r>
              <a:rPr lang="it-IT" sz="2400" dirty="0" err="1"/>
              <a:t>Grid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, </a:t>
            </a:r>
            <a:r>
              <a:rPr lang="it-IT" sz="2400" dirty="0" err="1"/>
              <a:t>Bayesian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r>
              <a:rPr lang="it-IT" sz="24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Semplicità e parallelizzazione.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31"/>
          <a:stretch>
            <a:fillRect/>
          </a:stretch>
        </p:blipFill>
        <p:spPr>
          <a:xfrm>
            <a:off x="6819291" y="4374616"/>
            <a:ext cx="4185440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Prototipazione: 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</a:t>
            </a:r>
            <a:r>
              <a:rPr lang="it-IT" altLang="it-IT" sz="2400" b="1" dirty="0"/>
              <a:t>Cluster HPC</a:t>
            </a:r>
            <a:r>
              <a:rPr lang="it-IT" altLang="it-IT" sz="2400" dirty="0"/>
              <a:t> dell'Università di Bologna con gestione delle GPU </a:t>
            </a:r>
            <a:r>
              <a:rPr lang="it-IT" altLang="it-IT" sz="2400" b="1" dirty="0"/>
              <a:t>tramite SLURM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Riproducibilità: 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283339"/>
            <a:ext cx="89339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Problema: </a:t>
            </a:r>
            <a:r>
              <a:rPr lang="it-IT" altLang="it-IT" sz="2400" b="1" dirty="0"/>
              <a:t>classificare i livelli di inquinamento da PM2.5 in India.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/>
              <a:t>Dataset: misurazioni orarie degli inquinanti e variabili meteo da 453 città indiane (2010-2023), raccolte dal Central </a:t>
            </a:r>
            <a:r>
              <a:rPr lang="it-IT" altLang="it-IT" sz="2400" dirty="0" err="1"/>
              <a:t>Pollution</a:t>
            </a:r>
            <a:r>
              <a:rPr lang="it-IT" altLang="it-IT" sz="2400" dirty="0"/>
              <a:t> Control Board del Governo Indiano.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Obiettivi: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Trasformare il problema da regressione a classificazione</a:t>
            </a:r>
            <a:r>
              <a:rPr lang="it-IT" altLang="it-IT" sz="2400" dirty="0"/>
              <a:t> ordinata (6 classi AQI)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Confrontare le performance dei vari modelli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Valutare lo 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07" y="2597759"/>
            <a:ext cx="80024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Fasi di </a:t>
            </a:r>
            <a:r>
              <a:rPr lang="it-IT" altLang="it-IT" sz="2000" b="1" dirty="0" err="1"/>
              <a:t>preprocessing</a:t>
            </a:r>
            <a:r>
              <a:rPr lang="it-IT" altLang="it-IT" sz="2000" b="1" dirty="0"/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Rimozione di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mancanti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</a:t>
            </a:r>
            <a:r>
              <a:rPr lang="it-IT" altLang="it-IT" sz="2000" b="1" dirty="0"/>
              <a:t>a livello statale con media giornaliera </a:t>
            </a:r>
            <a:r>
              <a:rPr lang="it-IT" altLang="it-IT" sz="2000" dirty="0"/>
              <a:t>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degli </a:t>
            </a:r>
            <a:r>
              <a:rPr lang="it-IT" altLang="it-IT" sz="2000" b="1" dirty="0" err="1"/>
              <a:t>Outlier</a:t>
            </a:r>
            <a:r>
              <a:rPr lang="it-IT" altLang="it-IT" sz="2000" dirty="0"/>
              <a:t>,</a:t>
            </a:r>
            <a:r>
              <a:rPr lang="it-IT" altLang="it-IT" sz="2000" b="1" dirty="0"/>
              <a:t> </a:t>
            </a:r>
            <a:r>
              <a:rPr lang="it-IT" altLang="it-IT" sz="2000" dirty="0"/>
              <a:t>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390550" y="2479601"/>
            <a:ext cx="74031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Dati Temporali: 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Stato di Misurazione: 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Lag Features: 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Conversione del dato continuo di PM2.5 in </a:t>
            </a:r>
            <a:r>
              <a:rPr lang="it-IT" sz="2000" b="1" dirty="0"/>
              <a:t>6 classi discrete basate sull'indice AQI (Air Quality Index) dell'EPA</a:t>
            </a:r>
            <a:r>
              <a:rPr lang="it-IT" sz="2000" dirty="0"/>
              <a:t>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142958"/>
            <a:ext cx="56747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</a:t>
            </a:r>
            <a:r>
              <a:rPr lang="it-IT" altLang="it-IT" b="1" dirty="0"/>
              <a:t>miglior compromesso tra accuratezza e bassa complessità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</a:t>
            </a:r>
            <a:r>
              <a:rPr lang="it-IT" altLang="it-IT" b="1" dirty="0"/>
              <a:t>60%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2.5×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</a:t>
            </a:r>
            <a:r>
              <a:rPr lang="it-IT" altLang="it-IT" b="1" dirty="0"/>
              <a:t>70%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3.0×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</a:t>
            </a:r>
            <a:r>
              <a:rPr lang="it-IT" altLang="it-IT" b="1" dirty="0"/>
              <a:t>90%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11.1×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</a:t>
            </a:r>
            <a:r>
              <a:rPr lang="it-IT" altLang="it-IT" b="1" dirty="0"/>
              <a:t>50%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874954"/>
            <a:ext cx="916689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Problema: </a:t>
            </a:r>
            <a:r>
              <a:rPr lang="it-IT" altLang="it-IT" sz="2200" b="1" dirty="0"/>
              <a:t>Classificare l'età di una persona a partire da immagini del volto</a:t>
            </a:r>
            <a:r>
              <a:rPr lang="it-IT" altLang="it-IT" sz="22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trade-off tra la complessità del modello 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2383877" y="3030441"/>
            <a:ext cx="7416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Fasi di </a:t>
            </a:r>
            <a:r>
              <a:rPr lang="it-IT" sz="2000" b="1" dirty="0" err="1"/>
              <a:t>preprocessing</a:t>
            </a:r>
            <a:r>
              <a:rPr lang="it-IT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quasi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 </a:t>
            </a:r>
            <a:r>
              <a:rPr lang="it-IT" sz="2000" dirty="0"/>
              <a:t>in una forma quadratica e </a:t>
            </a:r>
            <a:r>
              <a:rPr lang="it-IT" sz="2000" b="1" dirty="0"/>
              <a:t>normalizzate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706133"/>
            <a:ext cx="54556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</a:t>
            </a:r>
            <a:r>
              <a:rPr lang="it-IT" altLang="it-IT" b="1" dirty="0"/>
              <a:t>prestazioni migliori </a:t>
            </a:r>
            <a:r>
              <a:rPr lang="it-IT" altLang="it-IT" dirty="0"/>
              <a:t>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</a:t>
            </a:r>
            <a:r>
              <a:rPr lang="it-IT" altLang="it-IT" b="1" dirty="0"/>
              <a:t>compromesso tra performance e </a:t>
            </a:r>
            <a:r>
              <a:rPr lang="it-IT" altLang="it-IT" b="1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 standard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resilienza al </a:t>
            </a:r>
            <a:r>
              <a:rPr lang="it-IT" sz="2000" b="1" dirty="0" err="1"/>
              <a:t>Pruning</a:t>
            </a:r>
            <a:r>
              <a:rPr lang="it-IT" sz="2000" b="1" dirty="0"/>
              <a:t> </a:t>
            </a:r>
            <a:r>
              <a:rPr lang="it-IT" sz="2000" dirty="0"/>
              <a:t>dei vari modelli </a:t>
            </a:r>
            <a:r>
              <a:rPr lang="it-IT" sz="2000" b="1" dirty="0"/>
              <a:t>dipende dalla natura del problema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47304" y="2868741"/>
            <a:ext cx="5650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composta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input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o </a:t>
            </a:r>
            <a:r>
              <a:rPr lang="it-IT" b="1" dirty="0" err="1"/>
              <a:t>piú</a:t>
            </a:r>
            <a:r>
              <a:rPr lang="it-IT" b="1" dirty="0"/>
              <a:t> Strati nascosti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output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</a:t>
            </a:r>
          </a:p>
          <a:p>
            <a:r>
              <a:rPr lang="it-IT" dirty="0"/>
              <a:t>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output,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05" y="2867402"/>
            <a:ext cx="6387198" cy="26773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3E33FA-10C3-D03A-7991-145E593CD74A}"/>
              </a:ext>
            </a:extLst>
          </p:cNvPr>
          <p:cNvSpPr txBox="1"/>
          <p:nvPr/>
        </p:nvSpPr>
        <p:spPr>
          <a:xfrm>
            <a:off x="525780" y="2650568"/>
            <a:ext cx="5705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Vantaggi Rispetto alle Curve di </a:t>
            </a:r>
            <a:r>
              <a:rPr lang="it-IT" sz="2000" b="1" dirty="0" err="1"/>
              <a:t>Bézier</a:t>
            </a: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Controllo Locale</a:t>
            </a:r>
            <a:r>
              <a:rPr lang="it-IT" sz="2000" dirty="0"/>
              <a:t>: La modifica di un punto di controllo influisce solo su una zona locale della curva (non è necessario ricalcolare tutto).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Scalabilità</a:t>
            </a:r>
            <a:r>
              <a:rPr lang="it-IT" sz="2000" dirty="0"/>
              <a:t>: Il grado del polinomio è fisso e non dipende strettamente dal numero di punti di controllo (evita la complessità n−1).</a:t>
            </a:r>
          </a:p>
          <a:p>
            <a:r>
              <a:rPr lang="it-IT" sz="2000" dirty="0"/>
              <a:t>Caratteristiche Fondamentali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b="1" dirty="0"/>
              <a:t>continue e differenziabili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loro </a:t>
            </a:r>
            <a:r>
              <a:rPr lang="it-IT" sz="2000" b="1" dirty="0"/>
              <a:t>coefficienti</a:t>
            </a:r>
            <a:r>
              <a:rPr lang="it-IT" sz="2000" dirty="0"/>
              <a:t> possono essere </a:t>
            </a:r>
            <a:r>
              <a:rPr lang="it-IT" sz="2000" b="1" dirty="0"/>
              <a:t>imparati</a:t>
            </a:r>
            <a:r>
              <a:rPr lang="it-IT" sz="2000" dirty="0"/>
              <a:t> da una rete neurale </a:t>
            </a:r>
            <a:r>
              <a:rPr lang="it-IT" sz="2000" b="1" dirty="0"/>
              <a:t>durante il processo di training</a:t>
            </a:r>
            <a:r>
              <a:rPr lang="it-IT" sz="20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EE72D9-360B-07AF-CBDA-2D059FAD405C}"/>
              </a:ext>
            </a:extLst>
          </p:cNvPr>
          <p:cNvSpPr txBox="1"/>
          <p:nvPr/>
        </p:nvSpPr>
        <p:spPr>
          <a:xfrm>
            <a:off x="1619535" y="2068385"/>
            <a:ext cx="8949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Le </a:t>
            </a:r>
            <a:r>
              <a:rPr lang="it-IT" sz="2000" b="1" dirty="0"/>
              <a:t>B-</a:t>
            </a:r>
            <a:r>
              <a:rPr lang="it-IT" sz="2000" b="1" dirty="0" err="1"/>
              <a:t>spline</a:t>
            </a:r>
            <a:r>
              <a:rPr lang="it-IT" sz="1800" dirty="0"/>
              <a:t> sono </a:t>
            </a:r>
            <a:r>
              <a:rPr lang="it-IT" sz="2000" b="1" dirty="0"/>
              <a:t>funzioni polinomiali a tratti </a:t>
            </a:r>
            <a:r>
              <a:rPr lang="it-IT" sz="1800" dirty="0"/>
              <a:t>che risolvono le criticità delle curve di </a:t>
            </a:r>
            <a:r>
              <a:rPr lang="it-IT" sz="1800" dirty="0" err="1"/>
              <a:t>Bézier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  <a:blipFill>
                <a:blip r:embed="rId3"/>
                <a:stretch>
                  <a:fillRect l="-1030" t="-368" b="-2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selezionano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b="1" dirty="0"/>
              <a:t>Efficacia a bassa dimensionalità</a:t>
            </a:r>
            <a:r>
              <a:rPr lang="it-IT" sz="2000" dirty="0"/>
              <a:t>.</a:t>
            </a:r>
          </a:p>
          <a:p>
            <a:r>
              <a:rPr lang="it-IT" sz="2000" b="1" dirty="0"/>
              <a:t>Controllo locale.</a:t>
            </a: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b="1" dirty="0" err="1"/>
              <a:t>Backpropagation</a:t>
            </a:r>
            <a:endParaRPr lang="it-IT" sz="2000" b="1" dirty="0"/>
          </a:p>
          <a:p>
            <a:r>
              <a:rPr lang="it-IT" sz="2000" dirty="0"/>
              <a:t>Ottimi per la </a:t>
            </a:r>
            <a:r>
              <a:rPr lang="it-IT" sz="2000" b="1" dirty="0"/>
              <a:t>composizionalità</a:t>
            </a:r>
            <a:r>
              <a:rPr lang="it-IT" sz="2000" dirty="0"/>
              <a:t> (adatta ad apprendere e sfruttare pattern composizionali).</a:t>
            </a:r>
          </a:p>
          <a:p>
            <a:r>
              <a:rPr lang="it-IT" sz="2000" dirty="0"/>
              <a:t>Aumentare gli strati/la larghezza per aggiungere complessità (</a:t>
            </a:r>
            <a:r>
              <a:rPr lang="it-IT" sz="2000" b="1" dirty="0" err="1"/>
              <a:t>scalabilitá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b="1" dirty="0"/>
              <a:t>KAN</a:t>
            </a:r>
            <a:r>
              <a:rPr lang="it-IT" sz="2000" dirty="0"/>
              <a:t> </a:t>
            </a:r>
            <a:r>
              <a:rPr lang="it-IT" sz="2000" b="1" dirty="0"/>
              <a:t>superano</a:t>
            </a:r>
            <a:r>
              <a:rPr lang="it-IT" sz="2000" dirty="0"/>
              <a:t> la </a:t>
            </a:r>
            <a:r>
              <a:rPr lang="it-IT" sz="2000" b="1" dirty="0" err="1"/>
              <a:t>curse</a:t>
            </a:r>
            <a:r>
              <a:rPr lang="it-IT" sz="2000" b="1" dirty="0"/>
              <a:t> of </a:t>
            </a:r>
            <a:r>
              <a:rPr lang="it-IT" sz="2000" b="1" dirty="0" err="1"/>
              <a:t>dimensionality</a:t>
            </a:r>
            <a:r>
              <a:rPr lang="it-IT" sz="2000" dirty="0"/>
              <a:t> che affligge le MLP tradizionali. L'errore di approssimazione di una KAN è </a:t>
            </a:r>
            <a:r>
              <a:rPr lang="it-IT" sz="2000" b="1" dirty="0"/>
              <a:t>indipendente dalla dimensione dell'input</a:t>
            </a:r>
            <a:r>
              <a:rPr lang="it-IT" sz="2000" dirty="0"/>
              <a:t>. Questo si traduce in </a:t>
            </a:r>
            <a:r>
              <a:rPr lang="it-IT" sz="2000" b="1" dirty="0"/>
              <a:t>scaling </a:t>
            </a:r>
            <a:r>
              <a:rPr lang="it-IT" sz="2000" b="1" dirty="0" err="1"/>
              <a:t>laws</a:t>
            </a:r>
            <a:r>
              <a:rPr lang="it-IT" sz="2000" b="1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1569</Words>
  <Application>Microsoft Office PowerPoint</Application>
  <PresentationFormat>Personalizzato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B-Spline</vt:lpstr>
      <vt:lpstr>Kolmogorov-Arnold Representation Theorem (KART)</vt:lpstr>
      <vt:lpstr>Presentazione standard di PowerPoint</vt:lpstr>
      <vt:lpstr>KAN selezionano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140</cp:revision>
  <dcterms:created xsi:type="dcterms:W3CDTF">2013-01-27T09:14:16Z</dcterms:created>
  <dcterms:modified xsi:type="dcterms:W3CDTF">2025-09-27T20:37:44Z</dcterms:modified>
  <cp:category/>
</cp:coreProperties>
</file>