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78" r:id="rId3"/>
    <p:sldId id="257" r:id="rId4"/>
    <p:sldId id="258" r:id="rId5"/>
    <p:sldId id="279" r:id="rId6"/>
    <p:sldId id="259" r:id="rId7"/>
    <p:sldId id="271" r:id="rId8"/>
    <p:sldId id="281" r:id="rId9"/>
    <p:sldId id="261" r:id="rId10"/>
    <p:sldId id="280" r:id="rId11"/>
    <p:sldId id="268" r:id="rId12"/>
    <p:sldId id="260" r:id="rId13"/>
    <p:sldId id="272" r:id="rId14"/>
    <p:sldId id="263" r:id="rId15"/>
    <p:sldId id="282" r:id="rId16"/>
    <p:sldId id="283" r:id="rId17"/>
    <p:sldId id="284" r:id="rId18"/>
    <p:sldId id="285" r:id="rId19"/>
    <p:sldId id="266" r:id="rId20"/>
    <p:sldId id="273" r:id="rId21"/>
    <p:sldId id="274" r:id="rId22"/>
    <p:sldId id="275" r:id="rId23"/>
    <p:sldId id="267" r:id="rId24"/>
    <p:sldId id="276" r:id="rId25"/>
    <p:sldId id="277" r:id="rId26"/>
    <p:sldId id="269" r:id="rId27"/>
    <p:sldId id="270" r:id="rId2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79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796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Apertura: saluto, obiettivo e roadmap della presentazione (30-45s).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D30CF-9A58-775D-CA8F-0F6F8FF47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14FA12-6168-4303-4DA5-81AAC69B15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2DFE51-A8C9-F733-4CB7-55F2FB1F6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Durata stimata: 45-60s.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2A5C2-DDEB-0BDE-D4F7-66C095C1A6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522197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Durata stimata: 60s.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 err="1"/>
              <a:t>Durata</a:t>
            </a:r>
            <a:r>
              <a:rPr dirty="0"/>
              <a:t> </a:t>
            </a:r>
            <a:r>
              <a:rPr dirty="0" err="1"/>
              <a:t>stimata</a:t>
            </a:r>
            <a:r>
              <a:rPr dirty="0"/>
              <a:t>: 75s. </a:t>
            </a:r>
            <a:r>
              <a:rPr dirty="0" err="1"/>
              <a:t>Spiegare</a:t>
            </a:r>
            <a:r>
              <a:rPr dirty="0"/>
              <a:t> </a:t>
            </a:r>
            <a:r>
              <a:rPr dirty="0" err="1"/>
              <a:t>cosa</a:t>
            </a:r>
            <a:r>
              <a:rPr dirty="0"/>
              <a:t> </a:t>
            </a:r>
            <a:r>
              <a:rPr dirty="0" err="1"/>
              <a:t>significa</a:t>
            </a:r>
            <a:r>
              <a:rPr dirty="0"/>
              <a:t> β' e come </a:t>
            </a:r>
            <a:r>
              <a:rPr dirty="0" err="1"/>
              <a:t>usare</a:t>
            </a:r>
            <a:r>
              <a:rPr dirty="0"/>
              <a:t> il budget B </a:t>
            </a:r>
            <a:r>
              <a:rPr dirty="0" err="1"/>
              <a:t>nelle</a:t>
            </a:r>
            <a:r>
              <a:rPr dirty="0"/>
              <a:t> pipeline </a:t>
            </a:r>
            <a:r>
              <a:rPr dirty="0" err="1"/>
              <a:t>reali</a:t>
            </a:r>
            <a:r>
              <a:rPr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F1501-3D7D-0030-1883-D79EA428B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9AF8E2-8B65-9D04-A275-836157D6D0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73E483-2ED4-3F5D-656A-0289BFADA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Durata stimata: 75s. Spiegare cosa significa β' e come usare il budget B nelle pipeline reali.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401E2-192E-D409-F29A-8FB816011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032993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Durata stimata: 60s.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B2AEE-9760-C394-710D-460CE575E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397AB3-E0B7-A472-0C71-CB1A59DBB1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3863AF-5144-DEB5-0042-F32AFE04D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Durata stimata: 45-60s.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8EB28-4ECF-3179-9FED-8E813A3C13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064610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F8F28-578D-54B3-0856-632206A84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4BA9C1-319F-A3FB-19FA-26B48200E8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DB09F5-F058-FF4E-7B53-E3C7FB893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Durata stimata: 45-60s.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BA814-0A6B-BD02-D1B4-39E65B563C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244213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CC341-0848-0768-BD7E-5B216479D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5B5B72-78B2-8099-E0DF-EDA9DCEEA5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0A8A74-532D-8DAD-723E-CEA7C9E5F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Durata stimata: 45-60s.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DC329-E6C0-1E93-263F-0BA98ADEDB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233112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84791-A273-67CD-B8FB-E10AEACB3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8EED39-BAB0-B498-63C4-178BA84FD1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2B6EC7-02C3-F343-0360-ED89E8117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Durata stimata: 45-60s.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4E117-6784-245E-6CE8-4246B0EEB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276375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Durata stimata: 45-60s.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2B3E8-406D-615A-26FD-B7CBD4ACF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AAF1ED-43ED-6EB0-C1EE-E4548B3A6B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CFC9C5-5BAC-BEB8-529E-39D49CDE8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Durata stimata: 45-60s.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7BE0B-6085-0C96-630E-9A3E77D926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381799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75B9A-7D2D-DA1B-7B23-9272F5A3E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6CCEAF-4DDF-B9ED-4A07-1E113948F4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C0F4D5-F0E9-7033-6902-7400F0829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Durata stimata: 45-60s.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BFB66-02FA-4D32-E3EF-D7B006A61A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914901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D66F4-DA6B-6DDB-609C-7B1047DAE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DC04F3-24FB-B884-85D4-FCE2FA698D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D790B2-45E4-64E5-9C97-C2B75173F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Durata stimata: 45-60s.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0E6D9-D02A-F6BB-AD8F-34408C5C9B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8894530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17D73-3D20-D49E-191C-7107EB1A9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C86C5A-C3C2-38F5-4A27-5B00AE6293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A05ACD-4FFD-8CE6-E7D8-2A3ACF5BB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Durata stimata: 45-60s.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C53B8-14AE-BB74-027F-67284CC1FF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9959720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Durata stimata: 60s.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B239C-3237-7EB3-4050-AF0D0F973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886873-1234-3AEF-7297-E84C071A5F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E00118-B661-D979-7972-767AFCD55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Durata stimata: 60s.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A91E9-BBB2-18D0-AFD7-FB2F5B9C0A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2479719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B2C81-BEF3-1EFB-EC9C-A91C25780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1D709A-68B7-10CC-E9F7-BB55A27CA0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0033AC-ABF3-5DA5-C93F-86BFACFF7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Durata stimata: 45-60s.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2E27B-2BB6-9874-CADE-0997DA8095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3992183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Durata stimata: 60s.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Durata stimata: 60s. Invito a domande.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Durata stimata: 45-60s.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Durata stimata: 45-60s.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FD903-D344-5EDA-45D6-F27D77200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DC033E-D629-071F-857A-C149F782AB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E963AA-1464-828D-7159-21738324E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Durata stimata: 45-60s.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2BD1C-81A6-CC72-8CF6-0DC3ADD05F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001235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Durata stimata: 60s. Citare le implicazioni pratiche per MLP vs KAN.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41826-9071-000A-0FCA-3C313AC86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3F78D6-1DA9-F855-EFC0-FACDFCEF6D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E4C692-A40B-700C-BE02-4D51EA5A4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Durata stimata: 60s. Citare le implicazioni pratiche per MLP vs KAN.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B6B27-B609-A263-1C91-16FBE6C66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581970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D006F-8852-162A-B98D-D12ACF3B7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5214AA-766D-5F0B-FF7F-2EEBBA9372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BAB047-8344-AE0E-98EE-26A673A83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Durata stimata: 60s. Citare le implicazioni pratiche per MLP vs KAN.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CC434-1642-AE04-561C-AB36DFE7D2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145583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Durata stimata: 45-60s.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9198" y="2443740"/>
            <a:ext cx="7630427" cy="21453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 err="1"/>
              <a:t>Valutazione</a:t>
            </a:r>
            <a:r>
              <a:rPr lang="en-US" sz="3200" dirty="0"/>
              <a:t> </a:t>
            </a:r>
            <a:r>
              <a:rPr lang="en-US" sz="3200" dirty="0" err="1"/>
              <a:t>Metodologica</a:t>
            </a:r>
            <a:r>
              <a:rPr lang="en-US" sz="3200" dirty="0"/>
              <a:t> ed </a:t>
            </a:r>
            <a:r>
              <a:rPr lang="en-US" sz="3200" dirty="0" err="1"/>
              <a:t>Applicativa</a:t>
            </a:r>
            <a:r>
              <a:rPr lang="en-US" sz="3200" dirty="0"/>
              <a:t> di KAN, MLP, Random Forest e </a:t>
            </a:r>
            <a:r>
              <a:rPr lang="en-US" sz="3200" dirty="0" err="1"/>
              <a:t>XGBoost</a:t>
            </a:r>
            <a:r>
              <a:rPr lang="en-US" sz="3200" dirty="0"/>
              <a:t> con </a:t>
            </a:r>
            <a:r>
              <a:rPr lang="en-US" sz="3200" dirty="0" err="1"/>
              <a:t>Tecniche</a:t>
            </a:r>
            <a:r>
              <a:rPr lang="en-US" sz="3200" dirty="0"/>
              <a:t> di </a:t>
            </a:r>
            <a:r>
              <a:rPr lang="en-US" sz="3200" dirty="0" err="1"/>
              <a:t>Ottimizzazione</a:t>
            </a:r>
            <a:r>
              <a:rPr lang="en-US" sz="3200" dirty="0"/>
              <a:t> </a:t>
            </a:r>
            <a:r>
              <a:rPr lang="en-US" sz="3200" dirty="0" err="1"/>
              <a:t>su</a:t>
            </a:r>
            <a:r>
              <a:rPr lang="en-US" sz="3200" dirty="0"/>
              <a:t> </a:t>
            </a:r>
            <a:r>
              <a:rPr lang="en-US" sz="3200" dirty="0" err="1"/>
              <a:t>differenti</a:t>
            </a:r>
            <a:r>
              <a:rPr lang="en-US" sz="3200" dirty="0"/>
              <a:t> </a:t>
            </a:r>
            <a:r>
              <a:rPr lang="en-US" sz="3200" dirty="0" err="1"/>
              <a:t>casi</a:t>
            </a:r>
            <a:r>
              <a:rPr lang="en-US" sz="3200" dirty="0"/>
              <a:t> di studio</a:t>
            </a:r>
          </a:p>
        </p:txBody>
      </p:sp>
      <p:pic>
        <p:nvPicPr>
          <p:cNvPr id="6" name="Immagine 5" descr="Immagine che contiene testo, Carattere, logo, emblema&#10;&#10;Il contenuto generato dall'IA potrebbe non essere corretto.">
            <a:extLst>
              <a:ext uri="{FF2B5EF4-FFF2-40B4-BE49-F238E27FC236}">
                <a16:creationId xmlns:a16="http://schemas.microsoft.com/office/drawing/2014/main" id="{89669C81-FC44-8354-5C45-091E5B2BF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42" y="70985"/>
            <a:ext cx="2968740" cy="214537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DAD229-2192-2774-E091-4FBB38752B35}"/>
              </a:ext>
            </a:extLst>
          </p:cNvPr>
          <p:cNvSpPr txBox="1"/>
          <p:nvPr/>
        </p:nvSpPr>
        <p:spPr>
          <a:xfrm>
            <a:off x="4556842" y="4816496"/>
            <a:ext cx="30751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Presentata da: Martin Tomassi 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Sessione Unica </a:t>
            </a:r>
          </a:p>
          <a:p>
            <a:pPr algn="ctr"/>
            <a:r>
              <a:rPr lang="it-IT" dirty="0"/>
              <a:t>Anno Accademico 2024/2025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4E8CE8-74D2-43EB-5106-8B0101EF9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355F6-CC73-984A-4050-BE7ADD62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4000"/>
              <a:t>Random Forest</a:t>
            </a:r>
            <a:endParaRPr lang="en-US" sz="4000" kern="1200">
              <a:latin typeface="+mj-lt"/>
              <a:ea typeface="+mj-ea"/>
              <a:cs typeface="+mj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65A11-8874-0055-BA25-7FE2FF739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2478024"/>
            <a:ext cx="5256431" cy="36941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buNone/>
            </a:pPr>
            <a:r>
              <a:rPr lang="en-US" sz="2200" b="1" dirty="0"/>
              <a:t>Random Forest</a:t>
            </a:r>
            <a:endParaRPr lang="en-US" sz="2200" dirty="0"/>
          </a:p>
          <a:p>
            <a:pPr marL="0" indent="-228600" defTabSz="914400">
              <a:buFont typeface="Arial" panose="020B0604020202020204" pitchFamily="34" charset="0"/>
              <a:buChar char="•"/>
            </a:pPr>
            <a:r>
              <a:rPr lang="en-US" sz="2200" dirty="0" err="1"/>
              <a:t>Algoritmo</a:t>
            </a:r>
            <a:r>
              <a:rPr lang="en-US" sz="2200" dirty="0"/>
              <a:t> di ensemble </a:t>
            </a:r>
            <a:r>
              <a:rPr lang="en-US" sz="2200" dirty="0" err="1"/>
              <a:t>che</a:t>
            </a:r>
            <a:r>
              <a:rPr lang="en-US" sz="2200" dirty="0"/>
              <a:t> </a:t>
            </a:r>
            <a:r>
              <a:rPr lang="en-US" sz="2200" dirty="0" err="1"/>
              <a:t>combina</a:t>
            </a:r>
            <a:r>
              <a:rPr lang="en-US" sz="2200" dirty="0"/>
              <a:t> le </a:t>
            </a:r>
            <a:r>
              <a:rPr lang="en-US" sz="2200" dirty="0" err="1"/>
              <a:t>previsioni</a:t>
            </a:r>
            <a:r>
              <a:rPr lang="en-US" sz="2200" dirty="0"/>
              <a:t> di </a:t>
            </a:r>
            <a:r>
              <a:rPr lang="en-US" sz="2200" dirty="0" err="1"/>
              <a:t>più</a:t>
            </a:r>
            <a:r>
              <a:rPr lang="en-US" sz="2200" dirty="0"/>
              <a:t> </a:t>
            </a:r>
            <a:r>
              <a:rPr lang="en-US" sz="2200" dirty="0" err="1"/>
              <a:t>alberi</a:t>
            </a:r>
            <a:r>
              <a:rPr lang="en-US" sz="2200" dirty="0"/>
              <a:t> </a:t>
            </a:r>
            <a:r>
              <a:rPr lang="en-US" sz="2200" dirty="0" err="1"/>
              <a:t>decisionali</a:t>
            </a:r>
            <a:r>
              <a:rPr lang="en-US" sz="2200" dirty="0"/>
              <a:t>.</a:t>
            </a:r>
          </a:p>
          <a:p>
            <a:pPr marL="0" indent="-228600" defTabSz="914400">
              <a:buFont typeface="Arial" panose="020B0604020202020204" pitchFamily="34" charset="0"/>
              <a:buChar char="•"/>
            </a:pPr>
            <a:r>
              <a:rPr lang="en-US" sz="2200" dirty="0"/>
              <a:t>Ogni </a:t>
            </a:r>
            <a:r>
              <a:rPr lang="en-US" sz="2200" dirty="0" err="1"/>
              <a:t>albero</a:t>
            </a:r>
            <a:r>
              <a:rPr lang="en-US" sz="2200" dirty="0"/>
              <a:t> è </a:t>
            </a:r>
            <a:r>
              <a:rPr lang="en-US" sz="2200" dirty="0" err="1"/>
              <a:t>addestrato</a:t>
            </a:r>
            <a:r>
              <a:rPr lang="en-US" sz="2200" dirty="0"/>
              <a:t> </a:t>
            </a:r>
            <a:r>
              <a:rPr lang="en-US" sz="2200" dirty="0" err="1"/>
              <a:t>su</a:t>
            </a:r>
            <a:r>
              <a:rPr lang="en-US" sz="2200" dirty="0"/>
              <a:t> un </a:t>
            </a:r>
            <a:r>
              <a:rPr lang="en-US" sz="2200" dirty="0" err="1"/>
              <a:t>sottoinsieme</a:t>
            </a:r>
            <a:r>
              <a:rPr lang="en-US" sz="2200" dirty="0"/>
              <a:t> </a:t>
            </a:r>
            <a:r>
              <a:rPr lang="en-US" sz="2200" dirty="0" err="1"/>
              <a:t>casuale</a:t>
            </a:r>
            <a:r>
              <a:rPr lang="en-US" sz="2200" dirty="0"/>
              <a:t> di </a:t>
            </a:r>
            <a:r>
              <a:rPr lang="en-US" sz="2200" dirty="0" err="1"/>
              <a:t>dati</a:t>
            </a:r>
            <a:r>
              <a:rPr lang="en-US" sz="2200" dirty="0"/>
              <a:t> (bootstrapping) e di feature.</a:t>
            </a:r>
          </a:p>
          <a:p>
            <a:pPr marL="0" indent="-228600" defTabSz="914400">
              <a:buFont typeface="Arial" panose="020B0604020202020204" pitchFamily="34" charset="0"/>
              <a:buChar char="•"/>
            </a:pPr>
            <a:r>
              <a:rPr lang="en-US" sz="2200" dirty="0"/>
              <a:t>È </a:t>
            </a:r>
            <a:r>
              <a:rPr lang="en-US" sz="2200" dirty="0" err="1"/>
              <a:t>robusto</a:t>
            </a:r>
            <a:r>
              <a:rPr lang="en-US" sz="2200" dirty="0"/>
              <a:t> </a:t>
            </a:r>
            <a:r>
              <a:rPr lang="en-US" sz="2200" dirty="0" err="1"/>
              <a:t>all'overfitting</a:t>
            </a:r>
            <a:r>
              <a:rPr lang="en-US" sz="2200" dirty="0"/>
              <a:t> e </a:t>
            </a:r>
            <a:r>
              <a:rPr lang="en-US" sz="2200" dirty="0" err="1"/>
              <a:t>offre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buona </a:t>
            </a:r>
            <a:r>
              <a:rPr lang="en-US" sz="2200" dirty="0" err="1"/>
              <a:t>stabilità</a:t>
            </a:r>
            <a:r>
              <a:rPr lang="en-US" sz="2200" dirty="0"/>
              <a:t>.</a:t>
            </a:r>
          </a:p>
        </p:txBody>
      </p:sp>
      <p:pic>
        <p:nvPicPr>
          <p:cNvPr id="5" name="Immagine 4" descr="Immagine che contiene diagramma, linea, cerchio&#10;&#10;Il contenuto generato dall'IA potrebbe non essere corretto.">
            <a:extLst>
              <a:ext uri="{FF2B5EF4-FFF2-40B4-BE49-F238E27FC236}">
                <a16:creationId xmlns:a16="http://schemas.microsoft.com/office/drawing/2014/main" id="{73E2913B-3A99-5424-165D-1DBFFA7FA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157" y="2491026"/>
            <a:ext cx="4775874" cy="303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43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/>
              <a:t>CNN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2478024"/>
            <a:ext cx="5256431" cy="3694176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it-IT" sz="2200" dirty="0"/>
              <a:t>L'architettura classica delle CNN include blocchi </a:t>
            </a:r>
            <a:r>
              <a:rPr lang="it-IT" sz="2200" dirty="0" err="1"/>
              <a:t>convoluzionali</a:t>
            </a:r>
            <a:r>
              <a:rPr lang="it-IT" sz="2200" dirty="0"/>
              <a:t> per l'estrazione delle feature, seguiti da strati completamente connessi (</a:t>
            </a:r>
            <a:r>
              <a:rPr lang="it-IT" sz="2200" dirty="0" err="1"/>
              <a:t>fully</a:t>
            </a:r>
            <a:r>
              <a:rPr lang="it-IT" sz="2200" dirty="0"/>
              <a:t> </a:t>
            </a:r>
            <a:r>
              <a:rPr lang="it-IT" sz="2200" dirty="0" err="1"/>
              <a:t>connected</a:t>
            </a:r>
            <a:r>
              <a:rPr lang="it-IT" sz="2200" dirty="0"/>
              <a:t>) per la classificazione finale.</a:t>
            </a:r>
          </a:p>
          <a:p>
            <a:pPr>
              <a:defRPr sz="1800"/>
            </a:pPr>
            <a:r>
              <a:rPr lang="it-IT" sz="2200" dirty="0"/>
              <a:t>Modifica applicata: i classificatori standard </a:t>
            </a:r>
            <a:r>
              <a:rPr lang="it-IT" sz="2200" dirty="0" err="1"/>
              <a:t>fully</a:t>
            </a:r>
            <a:r>
              <a:rPr lang="it-IT" sz="2200" dirty="0"/>
              <a:t> </a:t>
            </a:r>
            <a:r>
              <a:rPr lang="it-IT" sz="2200" dirty="0" err="1"/>
              <a:t>connected</a:t>
            </a:r>
            <a:r>
              <a:rPr lang="it-IT" sz="2200" dirty="0"/>
              <a:t> sono stati sostituiti da una KAN per confrontare questa architettura con una CNN con MLP.</a:t>
            </a:r>
          </a:p>
        </p:txBody>
      </p:sp>
      <p:pic>
        <p:nvPicPr>
          <p:cNvPr id="5" name="Immagine 4" descr="Immagine che contiene diagramma, testo, linea, Piano&#10;&#10;Il contenuto generato dall'IA potrebbe non essere corretto.">
            <a:extLst>
              <a:ext uri="{FF2B5EF4-FFF2-40B4-BE49-F238E27FC236}">
                <a16:creationId xmlns:a16="http://schemas.microsoft.com/office/drawing/2014/main" id="{703620C1-9634-66AC-0588-109FA77DA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919" y="2680396"/>
            <a:ext cx="5362524" cy="264895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000" dirty="0"/>
              <a:t>Random </a:t>
            </a:r>
            <a:r>
              <a:rPr lang="it-IT" sz="4000" dirty="0" err="1"/>
              <a:t>Search</a:t>
            </a:r>
            <a:r>
              <a:rPr lang="it-IT" sz="4000" dirty="0"/>
              <a:t> per l’Ottimizzazione degli </a:t>
            </a:r>
            <a:r>
              <a:rPr lang="it-IT" sz="4000" dirty="0" err="1"/>
              <a:t>iperparametri</a:t>
            </a:r>
            <a:endParaRPr lang="it-IT" sz="4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07" y="2348195"/>
            <a:ext cx="5824905" cy="402808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  <a:defRPr sz="1800"/>
            </a:pPr>
            <a:r>
              <a:rPr lang="it-IT" sz="2200" dirty="0"/>
              <a:t>Per i casi di studio, è stato scelto il Random </a:t>
            </a:r>
            <a:r>
              <a:rPr lang="it-IT" sz="2200" dirty="0" err="1"/>
              <a:t>Search</a:t>
            </a:r>
            <a:r>
              <a:rPr lang="it-IT" sz="2200" dirty="0"/>
              <a:t>, rispetto a </a:t>
            </a:r>
            <a:r>
              <a:rPr lang="it-IT" sz="2200" dirty="0" err="1"/>
              <a:t>Grid</a:t>
            </a:r>
            <a:r>
              <a:rPr lang="it-IT" sz="2200" dirty="0"/>
              <a:t> </a:t>
            </a:r>
            <a:r>
              <a:rPr lang="it-IT" sz="2200" dirty="0" err="1"/>
              <a:t>Search</a:t>
            </a:r>
            <a:r>
              <a:rPr lang="it-IT" sz="2200" dirty="0"/>
              <a:t>, </a:t>
            </a:r>
            <a:r>
              <a:rPr lang="it-IT" sz="2200" dirty="0" err="1"/>
              <a:t>Bayesian</a:t>
            </a:r>
            <a:r>
              <a:rPr lang="it-IT" sz="2200" dirty="0"/>
              <a:t> </a:t>
            </a:r>
            <a:r>
              <a:rPr lang="it-IT" sz="2200" dirty="0" err="1"/>
              <a:t>Optimization</a:t>
            </a:r>
            <a:r>
              <a:rPr lang="it-IT" sz="2200" dirty="0"/>
              <a:t> e </a:t>
            </a:r>
            <a:r>
              <a:rPr lang="it-IT" sz="2200" dirty="0" err="1"/>
              <a:t>Genetic</a:t>
            </a:r>
            <a:r>
              <a:rPr lang="it-IT" sz="2200" dirty="0"/>
              <a:t> </a:t>
            </a:r>
            <a:r>
              <a:rPr lang="it-IT" sz="2200" dirty="0" err="1"/>
              <a:t>Algorithms</a:t>
            </a:r>
            <a:r>
              <a:rPr lang="it-IT" sz="2200" dirty="0"/>
              <a:t>, in virtù del suo eccellente rapporto costo-beneficio, che bilancia efficienza e semplicità. Le motivazioni principali sono: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200" dirty="0"/>
              <a:t>Efficienza su spazi ampi: Superiore al </a:t>
            </a:r>
            <a:r>
              <a:rPr lang="it-IT" sz="2200" dirty="0" err="1"/>
              <a:t>Grid</a:t>
            </a:r>
            <a:r>
              <a:rPr lang="it-IT" sz="2200" dirty="0"/>
              <a:t> </a:t>
            </a:r>
            <a:r>
              <a:rPr lang="it-IT" sz="2200" dirty="0" err="1"/>
              <a:t>Search</a:t>
            </a:r>
            <a:r>
              <a:rPr lang="it-IT" sz="2200" dirty="0"/>
              <a:t>, soprattutto quando l'impatto di alcuni </a:t>
            </a:r>
            <a:r>
              <a:rPr lang="it-IT" sz="2200" dirty="0" err="1"/>
              <a:t>iperparametri</a:t>
            </a:r>
            <a:r>
              <a:rPr lang="it-IT" sz="2200" dirty="0"/>
              <a:t> è marginale.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200" dirty="0"/>
              <a:t>Scalabilità: Resiste all'aumento esponenziale della complessità con l'incremento degli </a:t>
            </a:r>
            <a:r>
              <a:rPr lang="it-IT" sz="2200" dirty="0" err="1"/>
              <a:t>iperparametri</a:t>
            </a:r>
            <a:r>
              <a:rPr lang="it-IT" sz="2200" dirty="0"/>
              <a:t>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200" dirty="0"/>
              <a:t>Semplicità e parallelizzazione: Facile da implementare e ideale per l'esecuzione su cluster o GPU.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200" dirty="0"/>
              <a:t>Flessibilità: Consente interruzioni anticipate e il riutilizzo dei risultati per analisi successive.</a:t>
            </a:r>
          </a:p>
        </p:txBody>
      </p:sp>
      <p:pic>
        <p:nvPicPr>
          <p:cNvPr id="9" name="Immagine 8" descr="Immagine che contiene testo, diagramma, modello&#10;&#10;Il contenuto generato dall'IA potrebbe non essere corretto.">
            <a:extLst>
              <a:ext uri="{FF2B5EF4-FFF2-40B4-BE49-F238E27FC236}">
                <a16:creationId xmlns:a16="http://schemas.microsoft.com/office/drawing/2014/main" id="{B63ED3E6-58BC-DB78-B9C4-3D8711715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7" y="2169979"/>
            <a:ext cx="5860609" cy="2069448"/>
          </a:xfrm>
          <a:prstGeom prst="rect">
            <a:avLst/>
          </a:prstGeom>
        </p:spPr>
      </p:pic>
      <p:pic>
        <p:nvPicPr>
          <p:cNvPr id="15" name="Immagine 14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46C57C11-B0D8-1449-B566-21827961A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176" y="4374616"/>
            <a:ext cx="5020376" cy="1019317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DC5A5667-FED9-9386-EFF0-5A209C2D3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176" y="5516281"/>
            <a:ext cx="5087060" cy="12193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B4888C-93AC-F978-544B-838A9830D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06664-2349-079C-DA6D-34A27425C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/>
              <a:t>Ottimizzazione del Numero di Iterazioni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442A0-6C18-1B35-DF2C-527D128E9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1" y="2478024"/>
                <a:ext cx="10512862" cy="369417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it-IT" sz="1400"/>
                  <a:t>Per garantire un'alta probabilità di trovare configurazioni quasi-ottimali, il numero di iterazioni (n) è stato calcolato probabilisticamente.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it-IT" sz="140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it-IT" sz="1400"/>
                  <a:t>La probabilità di successo (P) di trovare almeno una configurazione tra le top-k in n tentativi è data da: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it-IT" sz="1400"/>
                  <a:t>	</a:t>
                </a:r>
                <a14:m>
                  <m:oMath xmlns:m="http://schemas.openxmlformats.org/officeDocument/2006/math">
                    <m:r>
                      <a:rPr lang="it-IT" sz="1400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sz="1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1400" b="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it-IT" sz="1400" b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it-IT" sz="1400"/>
                  <a:t>dove M è il numero totale di configurazioni.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it-IT" sz="140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it-IT" sz="1400"/>
                  <a:t>Risolvendo per n, si ottiene la formula utilizzata per ottimizzare le iterazioni: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it-IT" sz="1400"/>
                  <a:t>	​</a:t>
                </a:r>
                <a14:m>
                  <m:oMath xmlns:m="http://schemas.openxmlformats.org/officeDocument/2006/math">
                    <m:r>
                      <a:rPr lang="it-IT" sz="14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1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it-IT" sz="14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sz="1400" b="0" i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it-IT" sz="1400" b="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t-IT" sz="14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4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it-IT" sz="1400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it-IT" sz="14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sz="1400" b="0" i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it-IT" sz="1400" b="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t-IT" sz="14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it-IT" sz="1400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1400" b="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it-IT" sz="1400" b="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  <m:r>
                              <a:rPr lang="it-IT" sz="1400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it-IT" sz="140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it-IT" sz="140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it-IT" sz="1400"/>
                  <a:t>Questa metodologia offre notevoli vantaggi:</a:t>
                </a:r>
              </a:p>
              <a:p>
                <a:pPr>
                  <a:lnSpc>
                    <a:spcPct val="90000"/>
                  </a:lnSpc>
                </a:pPr>
                <a:r>
                  <a:rPr lang="it-IT" sz="1400"/>
                  <a:t>Efficienza Computazionale: riduce drasticamente le valutazioni superflue.</a:t>
                </a:r>
              </a:p>
              <a:p>
                <a:pPr>
                  <a:lnSpc>
                    <a:spcPct val="90000"/>
                  </a:lnSpc>
                </a:pPr>
                <a:r>
                  <a:rPr lang="it-IT" sz="1400"/>
                  <a:t>Controllo Statistico: fornisce una garanzia probabilistica sulla qualità delle soluzioni trovate.</a:t>
                </a:r>
              </a:p>
              <a:p>
                <a:pPr>
                  <a:lnSpc>
                    <a:spcPct val="90000"/>
                  </a:lnSpc>
                </a:pPr>
                <a:r>
                  <a:rPr lang="it-IT" sz="1400"/>
                  <a:t>Flessibilità: permette di modulare il trade-off tra accuratezza desiderata (𝑃) e il costo computazionale (𝑛).</a:t>
                </a:r>
              </a:p>
              <a:p>
                <a:pPr>
                  <a:lnSpc>
                    <a:spcPct val="90000"/>
                  </a:lnSpc>
                </a:pPr>
                <a:r>
                  <a:rPr lang="it-IT" sz="1400"/>
                  <a:t>Scalabilità: si adatta automaticamente alla dimensione dello spazio di ricerca.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442A0-6C18-1B35-DF2C-527D128E9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1" y="2478024"/>
                <a:ext cx="10512862" cy="3694176"/>
              </a:xfrm>
              <a:blipFill>
                <a:blip r:embed="rId3"/>
                <a:stretch>
                  <a:fillRect l="-174" t="-825" b="-4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969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/>
              <a:t>Studio di Ablazione con Pruning Post-Training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337" y="2307469"/>
            <a:ext cx="11065101" cy="390082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it-IT" sz="2200" dirty="0"/>
              <a:t>Obiettivo: valutare il compromesso tra la compressione del modello e il mantenimento delle prestazioni predittive.</a:t>
            </a:r>
          </a:p>
          <a:p>
            <a:pPr marL="0" indent="0">
              <a:lnSpc>
                <a:spcPct val="90000"/>
              </a:lnSpc>
              <a:buNone/>
            </a:pPr>
            <a:endParaRPr lang="it-IT" sz="2200" dirty="0"/>
          </a:p>
          <a:p>
            <a:pPr>
              <a:lnSpc>
                <a:spcPct val="90000"/>
              </a:lnSpc>
            </a:pPr>
            <a:r>
              <a:rPr lang="it-IT" sz="2200" b="1" dirty="0"/>
              <a:t>KAN e MLP</a:t>
            </a:r>
            <a:r>
              <a:rPr lang="it-IT" sz="2200" dirty="0"/>
              <a:t>: </a:t>
            </a:r>
            <a:r>
              <a:rPr lang="it-IT" sz="2200" b="1" dirty="0" err="1"/>
              <a:t>pruning</a:t>
            </a:r>
            <a:r>
              <a:rPr lang="it-IT" sz="2200" b="1" dirty="0"/>
              <a:t> L1 </a:t>
            </a:r>
            <a:r>
              <a:rPr lang="it-IT" sz="2200" dirty="0"/>
              <a:t>(rimuove i pesi o coefficienti </a:t>
            </a:r>
            <a:r>
              <a:rPr lang="it-IT" sz="2200" dirty="0" err="1"/>
              <a:t>spline</a:t>
            </a:r>
            <a:r>
              <a:rPr lang="it-IT" sz="2200" dirty="0"/>
              <a:t> meno significativi).</a:t>
            </a:r>
          </a:p>
          <a:p>
            <a:pPr>
              <a:lnSpc>
                <a:spcPct val="90000"/>
              </a:lnSpc>
            </a:pPr>
            <a:r>
              <a:rPr lang="it-IT" sz="2200" b="1" dirty="0"/>
              <a:t>Random </a:t>
            </a:r>
            <a:r>
              <a:rPr lang="it-IT" sz="2200" b="1" dirty="0" err="1"/>
              <a:t>Forest</a:t>
            </a:r>
            <a:r>
              <a:rPr lang="it-IT" sz="2200" dirty="0"/>
              <a:t>: </a:t>
            </a:r>
            <a:r>
              <a:rPr lang="it-IT" sz="2200" b="1" dirty="0" err="1"/>
              <a:t>pruning</a:t>
            </a:r>
            <a:r>
              <a:rPr lang="it-IT" sz="2200" b="1" dirty="0"/>
              <a:t> </a:t>
            </a:r>
            <a:r>
              <a:rPr lang="it-IT" sz="2200" b="1" dirty="0" err="1"/>
              <a:t>rank-based</a:t>
            </a:r>
            <a:r>
              <a:rPr lang="it-IT" sz="2200" b="1" dirty="0"/>
              <a:t> </a:t>
            </a:r>
            <a:r>
              <a:rPr lang="it-IT" sz="2200" dirty="0"/>
              <a:t>(rimuove gli alberi con la minor importanza per la previsione).</a:t>
            </a:r>
          </a:p>
          <a:p>
            <a:pPr>
              <a:lnSpc>
                <a:spcPct val="90000"/>
              </a:lnSpc>
            </a:pPr>
            <a:r>
              <a:rPr lang="it-IT" sz="2200" b="1" dirty="0" err="1"/>
              <a:t>XGBoost</a:t>
            </a:r>
            <a:r>
              <a:rPr lang="it-IT" sz="2200" dirty="0"/>
              <a:t>: </a:t>
            </a:r>
            <a:r>
              <a:rPr lang="it-IT" sz="2200" b="1" dirty="0" err="1"/>
              <a:t>pruning</a:t>
            </a:r>
            <a:r>
              <a:rPr lang="it-IT" sz="2200" b="1" dirty="0"/>
              <a:t> cumulativo </a:t>
            </a:r>
            <a:r>
              <a:rPr lang="it-IT" sz="2200" dirty="0"/>
              <a:t>(mantiene solo le prime iterazioni di </a:t>
            </a:r>
            <a:r>
              <a:rPr lang="it-IT" sz="2200" dirty="0" err="1"/>
              <a:t>boosting</a:t>
            </a:r>
            <a:r>
              <a:rPr lang="it-IT" sz="2200" dirty="0"/>
              <a:t> più significative).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5C632F-E2DA-67F7-1142-7591EF067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9E54C00-4CF7-B04C-7C82-6036957C5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334BC93D-2D48-A3D5-D4E3-2E1D0B285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134" y="0"/>
            <a:ext cx="9960556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5D4A15D7-5AAF-3F47-906C-CAB016B3E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371" y="0"/>
            <a:ext cx="994608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7F772-87DF-5BD5-5B0B-C97FE49D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606" y="1999615"/>
            <a:ext cx="9141618" cy="2764028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it-IT" sz="5400" dirty="0"/>
              <a:t>Metodologie e Procedure comuni per la Verifica sperimentale dei Casi di studio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DB7D2A4-88ED-D293-7C7C-EE19E6AC5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91" y="5524786"/>
            <a:ext cx="4753642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7875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428D8F-D6E7-81B6-D644-CA39FDDA2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2D6E9B8-2091-CAA1-4DE0-24F46CF7A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01AEF-6418-0A84-45CC-37B7FC06C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it-IT" sz="5400" dirty="0"/>
              <a:t>Progettazione dei casi di studio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1BC0E5C3-AAA0-0D99-7B47-11D8DEFD1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9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53BE56-3F77-67B7-6D77-DE372629F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E6F425C-5C3E-4A9A-A393-E428A749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CF6EF-1A3A-C3C5-CA28-4E22354A1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it-IT" sz="5400" dirty="0"/>
              <a:t>Addestramento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129F8ECA-CA1F-4DA5-6C1E-D2AAE0D10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82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3BA2A0-8DCB-AB37-7F1E-C9FD9B7A1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CE8A91A-0FFA-B7AD-42C1-F4AEB6CCF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D7E97-5CBF-8C64-E3BB-4F4FDE437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Valutazione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BF0F8C2F-1CBC-C467-E5C1-BD747D30D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84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134" y="0"/>
            <a:ext cx="9960556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371" y="0"/>
            <a:ext cx="994608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606" y="1999615"/>
            <a:ext cx="9141618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7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1 — </a:t>
            </a:r>
            <a:r>
              <a:rPr lang="en-US" sz="7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Regressione</a:t>
            </a:r>
            <a:r>
              <a:rPr lang="en-US" sz="7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</a:t>
            </a:r>
            <a:r>
              <a:rPr lang="en-US" sz="7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emissioni</a:t>
            </a:r>
            <a:r>
              <a:rPr lang="en-US" sz="7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auto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91" y="5524786"/>
            <a:ext cx="4753642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322732-32DC-3830-864A-88236F551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F891C-45FB-9C88-C67D-3503180C7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/>
              <a:t>Obiettivi della Tesi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6D3BE41-0EFC-FC6F-4A83-3F85C8EC4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277" y="2481943"/>
            <a:ext cx="10165480" cy="36950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900"/>
              <a:t>Valutazione completa dei modelli: condurre un'analisi metodologica e applicativa approfondita delle architetture di Machine e Deep Learning selezionate: Random Forest, XGBoost, MLP e KAN. </a:t>
            </a:r>
          </a:p>
          <a:p>
            <a:pPr>
              <a:lnSpc>
                <a:spcPct val="90000"/>
              </a:lnSpc>
            </a:pPr>
            <a:r>
              <a:rPr lang="it-IT" sz="1900"/>
              <a:t>Analisi in scenari reali: valutare l'efficacia dei modelli in contesti pratici, utilizzando tre casi di studio diversificati per tipologia di problema (regressione e classificazione) e natura dei dati (tabellari, serie storiche e immagini).</a:t>
            </a:r>
          </a:p>
          <a:p>
            <a:pPr>
              <a:lnSpc>
                <a:spcPct val="90000"/>
              </a:lnSpc>
            </a:pPr>
            <a:r>
              <a:rPr lang="it-IT" sz="1900"/>
              <a:t>Casi di studio applicativi: 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it-IT" sz="1900"/>
              <a:t>Regressione su emissioni di automobili.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it-IT" sz="1900"/>
              <a:t>Classificazione dell'inquinamento atmosferico (PM2.5).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it-IT" sz="1900"/>
              <a:t>Classificazione di fasce d'età tramite immagini.</a:t>
            </a:r>
          </a:p>
          <a:p>
            <a:pPr>
              <a:lnSpc>
                <a:spcPct val="90000"/>
              </a:lnSpc>
            </a:pPr>
            <a:r>
              <a:rPr lang="it-IT" sz="1900"/>
              <a:t>Studio di ablazione post-training: analizzare l'impatto del pruning (riduzione dei parametri) sui modelli, per misurare il compromesso tra la loro complessità e le prestazioni predittive.</a:t>
            </a:r>
          </a:p>
        </p:txBody>
      </p:sp>
    </p:spTree>
    <p:extLst>
      <p:ext uri="{BB962C8B-B14F-4D97-AF65-F5344CB8AC3E}">
        <p14:creationId xmlns:p14="http://schemas.microsoft.com/office/powerpoint/2010/main" val="314714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00410A-2A53-0C19-D84D-76665DD00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EC2B9-980A-EE69-2B37-89101D1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1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Valutazione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dei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Modelli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schermata, diagramma, Rettangolo&#10;&#10;Il contenuto generato dall'IA potrebbe non essere corretto.">
            <a:extLst>
              <a:ext uri="{FF2B5EF4-FFF2-40B4-BE49-F238E27FC236}">
                <a16:creationId xmlns:a16="http://schemas.microsoft.com/office/drawing/2014/main" id="{05F06AC9-6211-B185-C9E0-4C67776A7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940" y="2633472"/>
            <a:ext cx="6461896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4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A2A7A3-4DD4-C5A8-DD3B-6FD1A7D9D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BD325-6A1F-C972-4B27-39AD8804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57200"/>
            <a:ext cx="10906799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dirty="0"/>
              <a:t>Caso 1 </a:t>
            </a:r>
            <a:r>
              <a:rPr lang="en-US" sz="6600" dirty="0"/>
              <a:t>—</a:t>
            </a:r>
            <a:r>
              <a:rPr lang="en-US" sz="6500" dirty="0"/>
              <a:t> Studio di </a:t>
            </a:r>
            <a:r>
              <a:rPr lang="en-US" sz="6500" dirty="0" err="1"/>
              <a:t>Ablazione</a:t>
            </a:r>
            <a:endParaRPr lang="en-US" sz="6500" dirty="0"/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8921" y="1850683"/>
            <a:ext cx="3290982" cy="18288"/>
          </a:xfrm>
          <a:custGeom>
            <a:avLst/>
            <a:gdLst>
              <a:gd name="connsiteX0" fmla="*/ 0 w 3290982"/>
              <a:gd name="connsiteY0" fmla="*/ 0 h 18288"/>
              <a:gd name="connsiteX1" fmla="*/ 658196 w 3290982"/>
              <a:gd name="connsiteY1" fmla="*/ 0 h 18288"/>
              <a:gd name="connsiteX2" fmla="*/ 1283483 w 3290982"/>
              <a:gd name="connsiteY2" fmla="*/ 0 h 18288"/>
              <a:gd name="connsiteX3" fmla="*/ 1908770 w 3290982"/>
              <a:gd name="connsiteY3" fmla="*/ 0 h 18288"/>
              <a:gd name="connsiteX4" fmla="*/ 2632786 w 3290982"/>
              <a:gd name="connsiteY4" fmla="*/ 0 h 18288"/>
              <a:gd name="connsiteX5" fmla="*/ 3290982 w 3290982"/>
              <a:gd name="connsiteY5" fmla="*/ 0 h 18288"/>
              <a:gd name="connsiteX6" fmla="*/ 3290982 w 3290982"/>
              <a:gd name="connsiteY6" fmla="*/ 18288 h 18288"/>
              <a:gd name="connsiteX7" fmla="*/ 2632786 w 3290982"/>
              <a:gd name="connsiteY7" fmla="*/ 18288 h 18288"/>
              <a:gd name="connsiteX8" fmla="*/ 2073319 w 3290982"/>
              <a:gd name="connsiteY8" fmla="*/ 18288 h 18288"/>
              <a:gd name="connsiteX9" fmla="*/ 1448032 w 3290982"/>
              <a:gd name="connsiteY9" fmla="*/ 18288 h 18288"/>
              <a:gd name="connsiteX10" fmla="*/ 822746 w 3290982"/>
              <a:gd name="connsiteY10" fmla="*/ 18288 h 18288"/>
              <a:gd name="connsiteX11" fmla="*/ 0 w 3290982"/>
              <a:gd name="connsiteY11" fmla="*/ 18288 h 18288"/>
              <a:gd name="connsiteX12" fmla="*/ 0 w 329098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0982" h="18288" fill="none" extrusionOk="0">
                <a:moveTo>
                  <a:pt x="0" y="0"/>
                </a:moveTo>
                <a:cubicBezTo>
                  <a:pt x="143024" y="3667"/>
                  <a:pt x="333603" y="-24483"/>
                  <a:pt x="658196" y="0"/>
                </a:cubicBezTo>
                <a:cubicBezTo>
                  <a:pt x="982789" y="24483"/>
                  <a:pt x="1010443" y="-3472"/>
                  <a:pt x="1283483" y="0"/>
                </a:cubicBezTo>
                <a:cubicBezTo>
                  <a:pt x="1556523" y="3472"/>
                  <a:pt x="1717121" y="15130"/>
                  <a:pt x="1908770" y="0"/>
                </a:cubicBezTo>
                <a:cubicBezTo>
                  <a:pt x="2100419" y="-15130"/>
                  <a:pt x="2470246" y="23604"/>
                  <a:pt x="2632786" y="0"/>
                </a:cubicBezTo>
                <a:cubicBezTo>
                  <a:pt x="2795326" y="-23604"/>
                  <a:pt x="3008943" y="-8455"/>
                  <a:pt x="3290982" y="0"/>
                </a:cubicBezTo>
                <a:cubicBezTo>
                  <a:pt x="3290548" y="7551"/>
                  <a:pt x="3290515" y="9822"/>
                  <a:pt x="3290982" y="18288"/>
                </a:cubicBezTo>
                <a:cubicBezTo>
                  <a:pt x="2977997" y="21855"/>
                  <a:pt x="2877858" y="-7886"/>
                  <a:pt x="2632786" y="18288"/>
                </a:cubicBezTo>
                <a:cubicBezTo>
                  <a:pt x="2387714" y="44462"/>
                  <a:pt x="2286753" y="45988"/>
                  <a:pt x="2073319" y="18288"/>
                </a:cubicBezTo>
                <a:cubicBezTo>
                  <a:pt x="1859885" y="-9412"/>
                  <a:pt x="1677280" y="3670"/>
                  <a:pt x="1448032" y="18288"/>
                </a:cubicBezTo>
                <a:cubicBezTo>
                  <a:pt x="1218784" y="32906"/>
                  <a:pt x="1057563" y="36703"/>
                  <a:pt x="822746" y="18288"/>
                </a:cubicBezTo>
                <a:cubicBezTo>
                  <a:pt x="587929" y="-127"/>
                  <a:pt x="248887" y="5239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0982" h="18288" stroke="0" extrusionOk="0">
                <a:moveTo>
                  <a:pt x="0" y="0"/>
                </a:moveTo>
                <a:cubicBezTo>
                  <a:pt x="236198" y="-24054"/>
                  <a:pt x="303299" y="21965"/>
                  <a:pt x="592377" y="0"/>
                </a:cubicBezTo>
                <a:cubicBezTo>
                  <a:pt x="881455" y="-21965"/>
                  <a:pt x="1002596" y="29945"/>
                  <a:pt x="1316393" y="0"/>
                </a:cubicBezTo>
                <a:cubicBezTo>
                  <a:pt x="1630190" y="-29945"/>
                  <a:pt x="1663874" y="-12217"/>
                  <a:pt x="1875860" y="0"/>
                </a:cubicBezTo>
                <a:cubicBezTo>
                  <a:pt x="2087846" y="12217"/>
                  <a:pt x="2273352" y="14901"/>
                  <a:pt x="2435327" y="0"/>
                </a:cubicBezTo>
                <a:cubicBezTo>
                  <a:pt x="2597302" y="-14901"/>
                  <a:pt x="3104818" y="-31766"/>
                  <a:pt x="3290982" y="0"/>
                </a:cubicBezTo>
                <a:cubicBezTo>
                  <a:pt x="3290900" y="4406"/>
                  <a:pt x="3290893" y="9982"/>
                  <a:pt x="3290982" y="18288"/>
                </a:cubicBezTo>
                <a:cubicBezTo>
                  <a:pt x="3120615" y="23079"/>
                  <a:pt x="2942966" y="38511"/>
                  <a:pt x="2665695" y="18288"/>
                </a:cubicBezTo>
                <a:cubicBezTo>
                  <a:pt x="2388424" y="-1935"/>
                  <a:pt x="2318928" y="-8274"/>
                  <a:pt x="2040409" y="18288"/>
                </a:cubicBezTo>
                <a:cubicBezTo>
                  <a:pt x="1761890" y="44850"/>
                  <a:pt x="1693731" y="28872"/>
                  <a:pt x="1415122" y="18288"/>
                </a:cubicBezTo>
                <a:cubicBezTo>
                  <a:pt x="1136513" y="7704"/>
                  <a:pt x="1012491" y="-5306"/>
                  <a:pt x="691106" y="18288"/>
                </a:cubicBezTo>
                <a:cubicBezTo>
                  <a:pt x="369721" y="41882"/>
                  <a:pt x="193060" y="-13911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diagramma, Piano, linea&#10;&#10;Il contenuto generato dall'IA potrebbe non essere corretto.">
            <a:extLst>
              <a:ext uri="{FF2B5EF4-FFF2-40B4-BE49-F238E27FC236}">
                <a16:creationId xmlns:a16="http://schemas.microsoft.com/office/drawing/2014/main" id="{08846F83-E586-DBA7-2F3C-78E59ED3B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56" y="2782670"/>
            <a:ext cx="5612954" cy="3325675"/>
          </a:xfrm>
          <a:prstGeom prst="rect">
            <a:avLst/>
          </a:prstGeom>
        </p:spPr>
      </p:pic>
      <p:pic>
        <p:nvPicPr>
          <p:cNvPr id="7" name="Immagine 6" descr="Immagine che contiene testo, diagramma, linea, Carattere&#10;&#10;Il contenuto generato dall'IA potrebbe non essere corretto.">
            <a:extLst>
              <a:ext uri="{FF2B5EF4-FFF2-40B4-BE49-F238E27FC236}">
                <a16:creationId xmlns:a16="http://schemas.microsoft.com/office/drawing/2014/main" id="{18AF4E72-72A1-5B1C-9A3D-9228D1B54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867" y="2782670"/>
            <a:ext cx="5612954" cy="332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59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FE44CC-E0DF-46C5-2F26-A419442D4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2363C8E-092B-76E9-2D60-B6990B7C5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313DB772-D0C8-90F0-0F25-A804721CD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134" y="0"/>
            <a:ext cx="9960556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09047726-7683-32FB-3A60-A6EE071A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371" y="0"/>
            <a:ext cx="994608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679B0-60F7-E5B5-C773-0322DB23E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606" y="1999615"/>
            <a:ext cx="9141618" cy="2764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7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— </a:t>
            </a:r>
            <a:r>
              <a:rPr lang="en-US" sz="7200" dirty="0" err="1"/>
              <a:t>Classificazione</a:t>
            </a:r>
            <a:r>
              <a:rPr lang="en-US" sz="7200" dirty="0"/>
              <a:t> PM2.5 (</a:t>
            </a:r>
            <a:r>
              <a:rPr lang="en-US" sz="7200" dirty="0" err="1"/>
              <a:t>serie</a:t>
            </a:r>
            <a:r>
              <a:rPr lang="en-US" sz="7200" dirty="0"/>
              <a:t> </a:t>
            </a:r>
            <a:r>
              <a:rPr lang="en-US" sz="7200" dirty="0" err="1"/>
              <a:t>temporali</a:t>
            </a:r>
            <a:r>
              <a:rPr lang="en-US" sz="7200" dirty="0"/>
              <a:t>)</a:t>
            </a:r>
            <a:endParaRPr lang="en-US" sz="7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2139BB-BE68-ECAC-54C0-0C356874F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91" y="5524786"/>
            <a:ext cx="4753642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554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— Valutazione dei Modelli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schermata, Rettangolo, Policromia&#10;&#10;Il contenuto generato dall'IA potrebbe non essere corretto.">
            <a:extLst>
              <a:ext uri="{FF2B5EF4-FFF2-40B4-BE49-F238E27FC236}">
                <a16:creationId xmlns:a16="http://schemas.microsoft.com/office/drawing/2014/main" id="{84EA11A4-259F-1F27-DA17-D11A0D54F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429" y="2633472"/>
            <a:ext cx="6432919" cy="358635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B22DC9-154A-8BAA-4BAA-713F81F3E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D2C25-CAB1-FB2E-97AF-4A5BEA6B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57200"/>
            <a:ext cx="10906799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/>
              <a:t>Caso 2 — Studio di Ablazione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8921" y="1850683"/>
            <a:ext cx="3290982" cy="18288"/>
          </a:xfrm>
          <a:custGeom>
            <a:avLst/>
            <a:gdLst>
              <a:gd name="connsiteX0" fmla="*/ 0 w 3290982"/>
              <a:gd name="connsiteY0" fmla="*/ 0 h 18288"/>
              <a:gd name="connsiteX1" fmla="*/ 658196 w 3290982"/>
              <a:gd name="connsiteY1" fmla="*/ 0 h 18288"/>
              <a:gd name="connsiteX2" fmla="*/ 1283483 w 3290982"/>
              <a:gd name="connsiteY2" fmla="*/ 0 h 18288"/>
              <a:gd name="connsiteX3" fmla="*/ 1908770 w 3290982"/>
              <a:gd name="connsiteY3" fmla="*/ 0 h 18288"/>
              <a:gd name="connsiteX4" fmla="*/ 2632786 w 3290982"/>
              <a:gd name="connsiteY4" fmla="*/ 0 h 18288"/>
              <a:gd name="connsiteX5" fmla="*/ 3290982 w 3290982"/>
              <a:gd name="connsiteY5" fmla="*/ 0 h 18288"/>
              <a:gd name="connsiteX6" fmla="*/ 3290982 w 3290982"/>
              <a:gd name="connsiteY6" fmla="*/ 18288 h 18288"/>
              <a:gd name="connsiteX7" fmla="*/ 2632786 w 3290982"/>
              <a:gd name="connsiteY7" fmla="*/ 18288 h 18288"/>
              <a:gd name="connsiteX8" fmla="*/ 2073319 w 3290982"/>
              <a:gd name="connsiteY8" fmla="*/ 18288 h 18288"/>
              <a:gd name="connsiteX9" fmla="*/ 1448032 w 3290982"/>
              <a:gd name="connsiteY9" fmla="*/ 18288 h 18288"/>
              <a:gd name="connsiteX10" fmla="*/ 822746 w 3290982"/>
              <a:gd name="connsiteY10" fmla="*/ 18288 h 18288"/>
              <a:gd name="connsiteX11" fmla="*/ 0 w 3290982"/>
              <a:gd name="connsiteY11" fmla="*/ 18288 h 18288"/>
              <a:gd name="connsiteX12" fmla="*/ 0 w 329098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0982" h="18288" fill="none" extrusionOk="0">
                <a:moveTo>
                  <a:pt x="0" y="0"/>
                </a:moveTo>
                <a:cubicBezTo>
                  <a:pt x="143024" y="3667"/>
                  <a:pt x="333603" y="-24483"/>
                  <a:pt x="658196" y="0"/>
                </a:cubicBezTo>
                <a:cubicBezTo>
                  <a:pt x="982789" y="24483"/>
                  <a:pt x="1010443" y="-3472"/>
                  <a:pt x="1283483" y="0"/>
                </a:cubicBezTo>
                <a:cubicBezTo>
                  <a:pt x="1556523" y="3472"/>
                  <a:pt x="1717121" y="15130"/>
                  <a:pt x="1908770" y="0"/>
                </a:cubicBezTo>
                <a:cubicBezTo>
                  <a:pt x="2100419" y="-15130"/>
                  <a:pt x="2470246" y="23604"/>
                  <a:pt x="2632786" y="0"/>
                </a:cubicBezTo>
                <a:cubicBezTo>
                  <a:pt x="2795326" y="-23604"/>
                  <a:pt x="3008943" y="-8455"/>
                  <a:pt x="3290982" y="0"/>
                </a:cubicBezTo>
                <a:cubicBezTo>
                  <a:pt x="3290548" y="7551"/>
                  <a:pt x="3290515" y="9822"/>
                  <a:pt x="3290982" y="18288"/>
                </a:cubicBezTo>
                <a:cubicBezTo>
                  <a:pt x="2977997" y="21855"/>
                  <a:pt x="2877858" y="-7886"/>
                  <a:pt x="2632786" y="18288"/>
                </a:cubicBezTo>
                <a:cubicBezTo>
                  <a:pt x="2387714" y="44462"/>
                  <a:pt x="2286753" y="45988"/>
                  <a:pt x="2073319" y="18288"/>
                </a:cubicBezTo>
                <a:cubicBezTo>
                  <a:pt x="1859885" y="-9412"/>
                  <a:pt x="1677280" y="3670"/>
                  <a:pt x="1448032" y="18288"/>
                </a:cubicBezTo>
                <a:cubicBezTo>
                  <a:pt x="1218784" y="32906"/>
                  <a:pt x="1057563" y="36703"/>
                  <a:pt x="822746" y="18288"/>
                </a:cubicBezTo>
                <a:cubicBezTo>
                  <a:pt x="587929" y="-127"/>
                  <a:pt x="248887" y="5239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0982" h="18288" stroke="0" extrusionOk="0">
                <a:moveTo>
                  <a:pt x="0" y="0"/>
                </a:moveTo>
                <a:cubicBezTo>
                  <a:pt x="236198" y="-24054"/>
                  <a:pt x="303299" y="21965"/>
                  <a:pt x="592377" y="0"/>
                </a:cubicBezTo>
                <a:cubicBezTo>
                  <a:pt x="881455" y="-21965"/>
                  <a:pt x="1002596" y="29945"/>
                  <a:pt x="1316393" y="0"/>
                </a:cubicBezTo>
                <a:cubicBezTo>
                  <a:pt x="1630190" y="-29945"/>
                  <a:pt x="1663874" y="-12217"/>
                  <a:pt x="1875860" y="0"/>
                </a:cubicBezTo>
                <a:cubicBezTo>
                  <a:pt x="2087846" y="12217"/>
                  <a:pt x="2273352" y="14901"/>
                  <a:pt x="2435327" y="0"/>
                </a:cubicBezTo>
                <a:cubicBezTo>
                  <a:pt x="2597302" y="-14901"/>
                  <a:pt x="3104818" y="-31766"/>
                  <a:pt x="3290982" y="0"/>
                </a:cubicBezTo>
                <a:cubicBezTo>
                  <a:pt x="3290900" y="4406"/>
                  <a:pt x="3290893" y="9982"/>
                  <a:pt x="3290982" y="18288"/>
                </a:cubicBezTo>
                <a:cubicBezTo>
                  <a:pt x="3120615" y="23079"/>
                  <a:pt x="2942966" y="38511"/>
                  <a:pt x="2665695" y="18288"/>
                </a:cubicBezTo>
                <a:cubicBezTo>
                  <a:pt x="2388424" y="-1935"/>
                  <a:pt x="2318928" y="-8274"/>
                  <a:pt x="2040409" y="18288"/>
                </a:cubicBezTo>
                <a:cubicBezTo>
                  <a:pt x="1761890" y="44850"/>
                  <a:pt x="1693731" y="28872"/>
                  <a:pt x="1415122" y="18288"/>
                </a:cubicBezTo>
                <a:cubicBezTo>
                  <a:pt x="1136513" y="7704"/>
                  <a:pt x="1012491" y="-5306"/>
                  <a:pt x="691106" y="18288"/>
                </a:cubicBezTo>
                <a:cubicBezTo>
                  <a:pt x="369721" y="41882"/>
                  <a:pt x="193060" y="-13911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diagramma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5329663A-E459-A9DF-1A94-852B7054B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95" y="2642616"/>
            <a:ext cx="4856275" cy="3605784"/>
          </a:xfrm>
          <a:prstGeom prst="rect">
            <a:avLst/>
          </a:prstGeom>
        </p:spPr>
      </p:pic>
      <p:pic>
        <p:nvPicPr>
          <p:cNvPr id="7" name="Immagine 6" descr="Immagine che contiene testo, diagramm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EBD7CB64-0212-8A02-57DF-EBBF946D8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690" y="2642616"/>
            <a:ext cx="5463308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26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EEBA94-1273-3684-5118-A67B6C5F9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6DFFA67-149C-4BD3-BCF5-396FA22B0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9C05A02C-0F07-8D42-2A67-8B617CD15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134" y="0"/>
            <a:ext cx="9960556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F97AF0C0-DC5C-2CBF-314F-8BD6CB42F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371" y="0"/>
            <a:ext cx="994608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3192F-A7FF-6BEE-ECAE-7406FA33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606" y="1999615"/>
            <a:ext cx="9141618" cy="2764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7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3 — </a:t>
            </a:r>
            <a:r>
              <a:rPr lang="en-US" sz="7200" dirty="0" err="1"/>
              <a:t>Classificazione</a:t>
            </a:r>
            <a:r>
              <a:rPr lang="en-US" sz="7200" dirty="0"/>
              <a:t> </a:t>
            </a:r>
            <a:r>
              <a:rPr lang="en-US" sz="7200" dirty="0" err="1"/>
              <a:t>fasce</a:t>
            </a:r>
            <a:r>
              <a:rPr lang="en-US" sz="7200" dirty="0"/>
              <a:t> </a:t>
            </a:r>
            <a:r>
              <a:rPr lang="en-US" sz="7200" dirty="0" err="1"/>
              <a:t>d'età</a:t>
            </a:r>
            <a:r>
              <a:rPr lang="en-US" sz="7200" dirty="0"/>
              <a:t> (</a:t>
            </a:r>
            <a:r>
              <a:rPr lang="en-US" sz="7200" dirty="0" err="1"/>
              <a:t>immagini</a:t>
            </a:r>
            <a:r>
              <a:rPr lang="en-US" sz="7200" dirty="0"/>
              <a:t>)</a:t>
            </a:r>
            <a:endParaRPr lang="en-US" sz="7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162CBD-E6B3-0DB7-0AFD-CF85660E5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91" y="5524786"/>
            <a:ext cx="4753642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8784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56" y="1122363"/>
            <a:ext cx="4022312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3 —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Valutazione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dei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Modelli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704" y="346883"/>
            <a:ext cx="146304" cy="7039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903" y="4546920"/>
            <a:ext cx="402231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Immagine 4" descr="Immagine che contiene schermata, testo, Policromia, diagramma&#10;&#10;Il contenuto generato dall'IA potrebbe non essere corretto.">
            <a:extLst>
              <a:ext uri="{FF2B5EF4-FFF2-40B4-BE49-F238E27FC236}">
                <a16:creationId xmlns:a16="http://schemas.microsoft.com/office/drawing/2014/main" id="{CE1D32DF-5EBB-7C46-194B-29A5E21A1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341" y="1402668"/>
            <a:ext cx="6844580" cy="390141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/>
              <a:t>Conclusioni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2478024"/>
            <a:ext cx="10512862" cy="36941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 sz="1800"/>
            </a:pPr>
            <a:r>
              <a:rPr lang="it-IT" sz="2000"/>
              <a:t>La scelta del modello ideale dipende dal problema e dai vincoli operativi.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000"/>
              <a:t>XGBoost è il migliore per l'accuratezza su dati tabulari.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000"/>
              <a:t>KAN offre un ottimo compromesso tra performance e complessità, rendendolo ideale dove la leggerezza del modello è cruciale.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000"/>
              <a:t>CNN+MLP è la soluzione più efficiente per l'analisi di immagini.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000"/>
              <a:t>Gli Ensemble mostrano una straordinaria resilienza alla compressione, mantenendo le prestazioni anche dopo un pruning del 90%.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000"/>
              <a:t>Le Reti Neurali sono più fragili al pruning, tollerando una compressione inferiore.</a:t>
            </a:r>
          </a:p>
          <a:p>
            <a:pPr marL="0" indent="0">
              <a:lnSpc>
                <a:spcPct val="90000"/>
              </a:lnSpc>
              <a:buNone/>
              <a:defRPr sz="1800"/>
            </a:pPr>
            <a:endParaRPr lang="it-IT" sz="2000"/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it-IT" sz="2000"/>
              <a:t>Le KAN non sono un sostituto universale delle MLP, ma un'alternativa valida e promettente dove interpretabilità e parsimonia sono prioritarie.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/>
              <a:t>Perché cercare alternative alle MLP?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384AE638-CE6B-CEA7-A9C2-104D594F3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277" y="2481943"/>
            <a:ext cx="10165480" cy="36950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 sz="1800"/>
            </a:pPr>
            <a:r>
              <a:rPr lang="it-IT" sz="2200"/>
              <a:t>Parametri e scaling laws: servono reti grandi e tanti dati per migliorare le performance.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200"/>
              <a:t>Scarsa interpretabilità: difficile comprendere il contributo delle singole feature.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200"/>
              <a:t>Catastrophic forgetting: i pesi globali vengono facilmente sovrascritti.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200"/>
              <a:t>Dipendenza da attivazioni fisse: forte sensibilità alla scelta di funzioni e iperparametri.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200"/>
              <a:t>Inefficienza su funzioni compositive: non sfruttano strutture di decomposizione naturale.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200"/>
              <a:t>Curse of dimensionality: la complessità cresce rapidamente con l’aumento delle dimensioni.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/>
              <a:t>Cosa risolvono le KAN?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277" y="2481943"/>
            <a:ext cx="10165480" cy="3695020"/>
          </a:xfrm>
        </p:spPr>
        <p:txBody>
          <a:bodyPr>
            <a:normAutofit lnSpcReduction="10000"/>
          </a:bodyPr>
          <a:lstStyle/>
          <a:p>
            <a:pPr>
              <a:defRPr sz="1800"/>
            </a:pPr>
            <a:r>
              <a:rPr lang="it-IT" sz="2200" dirty="0"/>
              <a:t>Parsimonia ed efficienza nello scaling: prestazioni simili con meno parametri e meno dipendenza da scaling </a:t>
            </a:r>
            <a:r>
              <a:rPr lang="it-IT" sz="2200" dirty="0" err="1"/>
              <a:t>laws</a:t>
            </a:r>
            <a:r>
              <a:rPr lang="it-IT" sz="2200" dirty="0"/>
              <a:t> classiche.</a:t>
            </a:r>
          </a:p>
          <a:p>
            <a:pPr>
              <a:defRPr sz="1800"/>
            </a:pPr>
            <a:r>
              <a:rPr lang="it-IT" sz="2200" dirty="0"/>
              <a:t>Interpretabilità: funzioni </a:t>
            </a:r>
            <a:r>
              <a:rPr lang="it-IT" sz="2200" dirty="0" err="1"/>
              <a:t>univariate</a:t>
            </a:r>
            <a:r>
              <a:rPr lang="it-IT" sz="2200" dirty="0"/>
              <a:t> (B-</a:t>
            </a:r>
            <a:r>
              <a:rPr lang="it-IT" sz="2200" dirty="0" err="1"/>
              <a:t>spline</a:t>
            </a:r>
            <a:r>
              <a:rPr lang="it-IT" sz="2200" dirty="0"/>
              <a:t>) visualizzabili e analizzabili.</a:t>
            </a:r>
          </a:p>
          <a:p>
            <a:pPr>
              <a:defRPr sz="1800"/>
            </a:pPr>
            <a:r>
              <a:rPr lang="it-IT" sz="2200" dirty="0"/>
              <a:t>Resistenza al </a:t>
            </a:r>
            <a:r>
              <a:rPr lang="it-IT" sz="2200" dirty="0" err="1"/>
              <a:t>catastrophic</a:t>
            </a:r>
            <a:r>
              <a:rPr lang="it-IT" sz="2200" dirty="0"/>
              <a:t> </a:t>
            </a:r>
            <a:r>
              <a:rPr lang="it-IT" sz="2200" dirty="0" err="1"/>
              <a:t>forgetting</a:t>
            </a:r>
            <a:r>
              <a:rPr lang="it-IT" sz="2200" dirty="0"/>
              <a:t>: le B-</a:t>
            </a:r>
            <a:r>
              <a:rPr lang="it-IT" sz="2200" dirty="0" err="1"/>
              <a:t>spline</a:t>
            </a:r>
            <a:r>
              <a:rPr lang="it-IT" sz="2200" dirty="0"/>
              <a:t> locali riducono la sovrascrittura delle conoscenze.</a:t>
            </a:r>
          </a:p>
          <a:p>
            <a:pPr>
              <a:defRPr sz="1800"/>
            </a:pPr>
            <a:r>
              <a:rPr lang="it-IT" sz="2200" dirty="0"/>
              <a:t>Attivazioni apprese: minore dipendenza da funzioni fisse e </a:t>
            </a:r>
            <a:r>
              <a:rPr lang="it-IT" sz="2200" dirty="0" err="1"/>
              <a:t>iperparametri</a:t>
            </a:r>
            <a:r>
              <a:rPr lang="it-IT" sz="2200" dirty="0"/>
              <a:t> sensibili.</a:t>
            </a:r>
          </a:p>
          <a:p>
            <a:pPr>
              <a:defRPr sz="1800"/>
            </a:pPr>
            <a:r>
              <a:rPr lang="it-IT" sz="2200" dirty="0"/>
              <a:t>Efficienza su funzioni compositive: sfruttano naturalmente la rappresentazione KART.</a:t>
            </a:r>
          </a:p>
          <a:p>
            <a:pPr>
              <a:defRPr sz="1800"/>
            </a:pPr>
            <a:r>
              <a:rPr lang="it-IT" sz="2200" dirty="0"/>
              <a:t>Mitigazione della </a:t>
            </a:r>
            <a:r>
              <a:rPr lang="it-IT" sz="2200" dirty="0" err="1"/>
              <a:t>curse</a:t>
            </a:r>
            <a:r>
              <a:rPr lang="it-IT" sz="2200" dirty="0"/>
              <a:t> of </a:t>
            </a:r>
            <a:r>
              <a:rPr lang="it-IT" sz="2200" dirty="0" err="1"/>
              <a:t>dimensionality</a:t>
            </a:r>
            <a:r>
              <a:rPr lang="it-IT" sz="2200" dirty="0"/>
              <a:t>: rappresentazioni parsimoniose e locali riducono la crescita della complessità, se la funzione possiede una struttura additivo-composizionale sufficientemente regolare.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5A90F2-3EB0-D6C7-CF6B-B4A87B3AD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testo, diagramma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6552FD21-A085-1A7B-BAED-5342CD9C0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42" y="0"/>
            <a:ext cx="11002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4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7633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0225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630" y="1161288"/>
            <a:ext cx="3601797" cy="4526280"/>
          </a:xfrm>
        </p:spPr>
        <p:txBody>
          <a:bodyPr>
            <a:normAutofit/>
          </a:bodyPr>
          <a:lstStyle/>
          <a:p>
            <a:r>
              <a:rPr lang="it-IT" sz="4000"/>
              <a:t>Universal Approximation Theorem (UAT) – MLP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798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32733" y="932688"/>
                <a:ext cx="5915063" cy="4992624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  <a:defRPr sz="1800"/>
                </a:pPr>
                <a:r>
                  <a:rPr lang="it-IT" sz="2000"/>
                  <a:t>Enunciato: ogni funzione continua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IT" sz="2000"/>
                  <a:t> su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,"/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sz="2000" b="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ar-AE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  <m:sup>
                            <m:r>
                              <a:rPr lang="ar-AE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it-IT" sz="2000"/>
                  <a:t>può essere approssimata da una rete feedforward con un singolo hidden layer con un numero finito di neuroni.</a:t>
                </a:r>
              </a:p>
              <a:p>
                <a:pPr marL="0" indent="0">
                  <a:buNone/>
                </a:pPr>
                <a:r>
                  <a:rPr lang="it-IT" sz="2000"/>
                  <a:t>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grow m:val="on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ar-AE" sz="20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t-IT" sz="2000" b="0" i="1"/>
                        <m:t>  </m:t>
                      </m:r>
                      <m:r>
                        <m:rPr>
                          <m:nor/>
                        </m:rPr>
                        <a:rPr lang="it-IT" sz="2000" i="1"/>
                        <m:t>con</m:t>
                      </m:r>
                      <m:r>
                        <a:rPr lang="it-IT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0">
                          <a:latin typeface="Cambria Math" panose="02040503050406030204" pitchFamily="18" charset="0"/>
                        </a:rPr>
                        <m:t>  </m:t>
                      </m:r>
                      <m:limLow>
                        <m:limLow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𝑠𝑢𝑝</m:t>
                          </m:r>
                        </m:e>
                        <m:lim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𝐾</m:t>
                          </m:r>
                        </m:lim>
                      </m:limLow>
                      <m:r>
                        <a:rPr lang="ar-AE" sz="200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ar-AE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it-IT" sz="2000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ar-AE" sz="20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ar-AE" sz="2000" b="0"/>
              </a:p>
              <a:p>
                <a:pPr marL="0" indent="0">
                  <a:buNone/>
                </a:pPr>
                <a:r>
                  <a:rPr lang="it-IT" sz="2000"/>
                  <a:t>Implicazione: le MLP sono </a:t>
                </a:r>
                <a:r>
                  <a:rPr lang="it-IT" sz="2000" b="1"/>
                  <a:t>universal function approximators</a:t>
                </a:r>
                <a:r>
                  <a:rPr lang="it-IT" sz="2000"/>
                  <a:t>.</a:t>
                </a:r>
              </a:p>
              <a:p>
                <a:pPr marL="0" indent="0">
                  <a:buNone/>
                </a:pPr>
                <a:r>
                  <a:rPr lang="it-IT" sz="2000"/>
                  <a:t>Limite: il teorema è </a:t>
                </a:r>
                <a:r>
                  <a:rPr lang="it-IT" sz="2000" b="1"/>
                  <a:t>esistenziale, non costruttivo</a:t>
                </a:r>
                <a:r>
                  <a:rPr lang="it-IT" sz="2000"/>
                  <a:t> → non garantisce come trovare i parametri ottimali.</a:t>
                </a:r>
              </a:p>
              <a:p>
                <a:pPr marL="0" indent="0">
                  <a:buNone/>
                  <a:defRPr sz="1800"/>
                </a:pPr>
                <a:endParaRPr lang="it-IT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2733" y="932688"/>
                <a:ext cx="5915063" cy="4992624"/>
              </a:xfrm>
              <a:blipFill>
                <a:blip r:embed="rId3"/>
                <a:stretch>
                  <a:fillRect l="-10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129517-8A3A-0417-161F-710EC3FAC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7633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0225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46B50-008A-7C50-F31B-13372CF7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30" y="1161288"/>
            <a:ext cx="3601797" cy="4526280"/>
          </a:xfrm>
        </p:spPr>
        <p:txBody>
          <a:bodyPr>
            <a:normAutofit/>
          </a:bodyPr>
          <a:lstStyle/>
          <a:p>
            <a:r>
              <a:rPr lang="it-IT" sz="4000"/>
              <a:t>Kolmogorov-Arnold Representation Theorem (KART) - KAN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798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AFEF8-DA9E-D63C-78CC-009D9F3087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2733" y="932688"/>
                <a:ext cx="5915063" cy="4992624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sz="2000"/>
                  <a:t>Enunciato: ogni funzione continua multivariata 𝑓 su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,"/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ar-AE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  <m:sup>
                            <m:r>
                              <a:rPr lang="ar-AE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ar-AE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/>
                  <a:t>può essere scritta come una combinazione di somme di funzioni univariate.</a:t>
                </a:r>
              </a:p>
              <a:p>
                <a:pPr marL="0" indent="0">
                  <a:buNone/>
                </a:pPr>
                <a:r>
                  <a:rPr lang="it-IT" sz="2000"/>
                  <a:t>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sepChr m:val=",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2000"/>
                                <m:t>Φ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  <m:r>
                        <a:rPr lang="ar-AE" sz="200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grow m:val="on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200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2000"/>
              </a:p>
              <a:p>
                <a:pPr marL="0" indent="0">
                  <a:buNone/>
                </a:pPr>
                <a:r>
                  <a:rPr lang="it-IT" sz="2000"/>
                  <a:t>Implicazione: fornisce la base teorica delle KAN, che usano </a:t>
                </a:r>
                <a:r>
                  <a:rPr lang="it-IT" sz="2000" b="1"/>
                  <a:t>funzioni univariate parametriche (B-spline)</a:t>
                </a:r>
                <a:r>
                  <a:rPr lang="it-IT" sz="2000"/>
                  <a:t> sugli archi.</a:t>
                </a:r>
              </a:p>
              <a:p>
                <a:pPr marL="0" indent="0">
                  <a:buNone/>
                </a:pPr>
                <a:r>
                  <a:rPr lang="it-IT" sz="2000"/>
                  <a:t>Limite: Il teorema è esistenziale, non costruttivo → non indica come determinare esplicitamente le funzioni univariate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/>
                          <m:t>Φ</m:t>
                        </m:r>
                      </m:e>
                      <m:sub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it-IT" sz="200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2000" b="0" i="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ar-AE" sz="2000"/>
                  <a:t>.</a:t>
                </a:r>
                <a:endParaRPr lang="it-IT" sz="2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AFEF8-DA9E-D63C-78CC-009D9F3087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2733" y="932688"/>
                <a:ext cx="5915063" cy="4992624"/>
              </a:xfrm>
              <a:blipFill>
                <a:blip r:embed="rId3"/>
                <a:stretch>
                  <a:fillRect l="-1030" r="-18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202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B72EC0-1952-3D96-3842-EB157B887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385DE-75CA-E631-2819-0F6386F3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 dirty="0"/>
              <a:t>B-</a:t>
            </a:r>
            <a:r>
              <a:rPr lang="it-IT" sz="4000"/>
              <a:t>Spline</a:t>
            </a:r>
            <a:endParaRPr lang="it-IT" sz="4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Immagine 6" descr="Immagine che contiene diagramma, testo, linea, cerchio&#10;&#10;Il contenuto generato dall'IA potrebbe non essere corretto.">
            <a:extLst>
              <a:ext uri="{FF2B5EF4-FFF2-40B4-BE49-F238E27FC236}">
                <a16:creationId xmlns:a16="http://schemas.microsoft.com/office/drawing/2014/main" id="{020772DF-3BDE-13DD-AD40-1BDFC9A04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853" y="2052179"/>
            <a:ext cx="6387198" cy="2677300"/>
          </a:xfrm>
          <a:prstGeom prst="rect">
            <a:avLst/>
          </a:prstGeom>
        </p:spPr>
      </p:pic>
      <p:pic>
        <p:nvPicPr>
          <p:cNvPr id="9" name="Immagine 8" descr="Immagine che contiene testo, Carattere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5F4670DE-BF23-FE01-C423-363F2DBD9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478" y="4610663"/>
            <a:ext cx="5026031" cy="220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68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4000" kern="1200">
                <a:latin typeface="+mj-lt"/>
                <a:ea typeface="+mj-ea"/>
                <a:cs typeface="+mj-cs"/>
              </a:rPr>
              <a:t>XGBoost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2478024"/>
            <a:ext cx="5256431" cy="36941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buNone/>
            </a:pPr>
            <a:r>
              <a:rPr lang="en-US" sz="2200" b="1" dirty="0" err="1"/>
              <a:t>XGBoost</a:t>
            </a:r>
            <a:r>
              <a:rPr lang="en-US" sz="2200" b="1" dirty="0"/>
              <a:t> (</a:t>
            </a:r>
            <a:r>
              <a:rPr lang="en-US" sz="2200" b="1" dirty="0" err="1"/>
              <a:t>eXtremely</a:t>
            </a:r>
            <a:r>
              <a:rPr lang="en-US" sz="2200" b="1" dirty="0"/>
              <a:t> Gradient Boosting)</a:t>
            </a:r>
            <a:endParaRPr lang="en-US" sz="2200" dirty="0"/>
          </a:p>
          <a:p>
            <a:pPr marL="0" indent="-228600" defTabSz="914400">
              <a:buFont typeface="Arial" panose="020B0604020202020204" pitchFamily="34" charset="0"/>
              <a:buChar char="•"/>
            </a:pPr>
            <a:r>
              <a:rPr lang="en-US" sz="2200" dirty="0" err="1"/>
              <a:t>Algoritmo</a:t>
            </a:r>
            <a:r>
              <a:rPr lang="en-US" sz="2200" dirty="0"/>
              <a:t> di ensemble </a:t>
            </a:r>
            <a:r>
              <a:rPr lang="en-US" sz="2200" dirty="0" err="1"/>
              <a:t>basato</a:t>
            </a:r>
            <a:r>
              <a:rPr lang="en-US" sz="2200" dirty="0"/>
              <a:t> </a:t>
            </a:r>
            <a:r>
              <a:rPr lang="en-US" sz="2200" dirty="0" err="1"/>
              <a:t>su</a:t>
            </a:r>
            <a:r>
              <a:rPr lang="en-US" sz="2200" dirty="0"/>
              <a:t> </a:t>
            </a:r>
            <a:r>
              <a:rPr lang="en-US" sz="2200" dirty="0" err="1"/>
              <a:t>alberi</a:t>
            </a:r>
            <a:r>
              <a:rPr lang="en-US" sz="2200" dirty="0"/>
              <a:t> </a:t>
            </a:r>
            <a:r>
              <a:rPr lang="en-US" sz="2200" dirty="0" err="1"/>
              <a:t>decisionali</a:t>
            </a:r>
            <a:r>
              <a:rPr lang="en-US" sz="2200" dirty="0"/>
              <a:t>.</a:t>
            </a:r>
          </a:p>
          <a:p>
            <a:pPr marL="0" indent="-228600" defTabSz="914400">
              <a:buFont typeface="Arial" panose="020B0604020202020204" pitchFamily="34" charset="0"/>
              <a:buChar char="•"/>
            </a:pPr>
            <a:r>
              <a:rPr lang="en-US" sz="2200" dirty="0" err="1"/>
              <a:t>Costruisce</a:t>
            </a:r>
            <a:r>
              <a:rPr lang="en-US" sz="2200" dirty="0"/>
              <a:t> </a:t>
            </a:r>
            <a:r>
              <a:rPr lang="en-US" sz="2200" dirty="0" err="1"/>
              <a:t>gli</a:t>
            </a:r>
            <a:r>
              <a:rPr lang="en-US" sz="2200" dirty="0"/>
              <a:t> </a:t>
            </a:r>
            <a:r>
              <a:rPr lang="en-US" sz="2200" dirty="0" err="1"/>
              <a:t>alberi</a:t>
            </a:r>
            <a:r>
              <a:rPr lang="en-US" sz="2200" dirty="0"/>
              <a:t> in modo </a:t>
            </a:r>
            <a:r>
              <a:rPr lang="en-US" sz="2200" dirty="0" err="1"/>
              <a:t>sequenziale</a:t>
            </a:r>
            <a:r>
              <a:rPr lang="en-US" sz="2200" dirty="0"/>
              <a:t>, dove ogni nuovo </a:t>
            </a:r>
            <a:r>
              <a:rPr lang="en-US" sz="2200" dirty="0" err="1"/>
              <a:t>albero</a:t>
            </a:r>
            <a:r>
              <a:rPr lang="en-US" sz="2200" dirty="0"/>
              <a:t> </a:t>
            </a:r>
            <a:r>
              <a:rPr lang="en-US" sz="2200" dirty="0" err="1"/>
              <a:t>corregge</a:t>
            </a:r>
            <a:r>
              <a:rPr lang="en-US" sz="2200" dirty="0"/>
              <a:t> </a:t>
            </a:r>
            <a:r>
              <a:rPr lang="en-US" sz="2200" dirty="0" err="1"/>
              <a:t>gli</a:t>
            </a:r>
            <a:r>
              <a:rPr lang="en-US" sz="2200" dirty="0"/>
              <a:t> </a:t>
            </a:r>
            <a:r>
              <a:rPr lang="en-US" sz="2200" dirty="0" err="1"/>
              <a:t>errori</a:t>
            </a:r>
            <a:r>
              <a:rPr lang="en-US" sz="2200" dirty="0"/>
              <a:t> del </a:t>
            </a:r>
            <a:r>
              <a:rPr lang="en-US" sz="2200" dirty="0" err="1"/>
              <a:t>precedente</a:t>
            </a:r>
            <a:r>
              <a:rPr lang="en-US" sz="2200" dirty="0"/>
              <a:t>.</a:t>
            </a:r>
          </a:p>
          <a:p>
            <a:pPr marL="0" indent="-228600" defTabSz="914400">
              <a:buFont typeface="Arial" panose="020B0604020202020204" pitchFamily="34" charset="0"/>
              <a:buChar char="•"/>
            </a:pPr>
            <a:r>
              <a:rPr lang="en-US" sz="2200" dirty="0"/>
              <a:t>È </a:t>
            </a:r>
            <a:r>
              <a:rPr lang="en-US" sz="2200" dirty="0" err="1"/>
              <a:t>noto</a:t>
            </a:r>
            <a:r>
              <a:rPr lang="en-US" sz="2200" dirty="0"/>
              <a:t> per la </a:t>
            </a:r>
            <a:r>
              <a:rPr lang="en-US" sz="2200" dirty="0" err="1"/>
              <a:t>sua</a:t>
            </a:r>
            <a:r>
              <a:rPr lang="en-US" sz="2200" dirty="0"/>
              <a:t> </a:t>
            </a:r>
            <a:r>
              <a:rPr lang="en-US" sz="2200" dirty="0" err="1"/>
              <a:t>elevata</a:t>
            </a:r>
            <a:r>
              <a:rPr lang="en-US" sz="2200" dirty="0"/>
              <a:t> </a:t>
            </a:r>
            <a:r>
              <a:rPr lang="en-US" sz="2200" dirty="0" err="1"/>
              <a:t>precisione</a:t>
            </a:r>
            <a:r>
              <a:rPr lang="en-US" sz="2200" dirty="0"/>
              <a:t> e </a:t>
            </a:r>
            <a:r>
              <a:rPr lang="en-US" sz="2200" dirty="0" err="1"/>
              <a:t>velocità</a:t>
            </a:r>
            <a:r>
              <a:rPr lang="en-US" sz="2200" dirty="0"/>
              <a:t>.</a:t>
            </a:r>
          </a:p>
        </p:txBody>
      </p:sp>
      <p:pic>
        <p:nvPicPr>
          <p:cNvPr id="5" name="Immagine 4" descr="Immagine che contiene testo, schermata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B7DB0265-8EF5-9F62-164C-AB1A5B2EE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032" y="2249604"/>
            <a:ext cx="4758124" cy="37281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1348</Words>
  <Application>Microsoft Office PowerPoint</Application>
  <PresentationFormat>Personalizzato</PresentationFormat>
  <Paragraphs>128</Paragraphs>
  <Slides>27</Slides>
  <Notes>27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1" baseType="lpstr">
      <vt:lpstr>Arial</vt:lpstr>
      <vt:lpstr>Calibri</vt:lpstr>
      <vt:lpstr>Cambria Math</vt:lpstr>
      <vt:lpstr>Office Theme</vt:lpstr>
      <vt:lpstr>Valutazione Metodologica ed Applicativa di KAN, MLP, Random Forest e XGBoost con Tecniche di Ottimizzazione su differenti casi di studio</vt:lpstr>
      <vt:lpstr>Obiettivi della Tesi</vt:lpstr>
      <vt:lpstr>Perché cercare alternative alle MLP?</vt:lpstr>
      <vt:lpstr>Cosa risolvono le KAN?</vt:lpstr>
      <vt:lpstr>Presentazione standard di PowerPoint</vt:lpstr>
      <vt:lpstr>Universal Approximation Theorem (UAT) – MLP</vt:lpstr>
      <vt:lpstr>Kolmogorov-Arnold Representation Theorem (KART) - KAN</vt:lpstr>
      <vt:lpstr>B-Spline</vt:lpstr>
      <vt:lpstr>XGBoost</vt:lpstr>
      <vt:lpstr>Random Forest</vt:lpstr>
      <vt:lpstr>CNN</vt:lpstr>
      <vt:lpstr>Random Search per l’Ottimizzazione degli iperparametri</vt:lpstr>
      <vt:lpstr>Ottimizzazione del Numero di Iterazioni</vt:lpstr>
      <vt:lpstr>Studio di Ablazione con Pruning Post-Training</vt:lpstr>
      <vt:lpstr>Metodologie e Procedure comuni per la Verifica sperimentale dei Casi di studio</vt:lpstr>
      <vt:lpstr>Progettazione dei casi di studio</vt:lpstr>
      <vt:lpstr>Addestramento</vt:lpstr>
      <vt:lpstr>Valutazione</vt:lpstr>
      <vt:lpstr>Caso 1 — Regressione su emissioni auto</vt:lpstr>
      <vt:lpstr>Caso 1 — Valutazione dei Modelli</vt:lpstr>
      <vt:lpstr>Caso 1 — Studio di Ablazione</vt:lpstr>
      <vt:lpstr>Caso 2 — Classificazione PM2.5 (serie temporali)</vt:lpstr>
      <vt:lpstr>Caso 2 — Valutazione dei Modelli</vt:lpstr>
      <vt:lpstr>Caso 2 — Studio di Ablazione</vt:lpstr>
      <vt:lpstr>Caso 3 — Classificazione fasce d'età (immagini)</vt:lpstr>
      <vt:lpstr>Caso 3 — Valutazione dei Modelli</vt:lpstr>
      <vt:lpstr>Conclusioni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Martin Tomassi - martin.tomassi@studio.unibo.it</cp:lastModifiedBy>
  <cp:revision>18</cp:revision>
  <dcterms:created xsi:type="dcterms:W3CDTF">2013-01-27T09:14:16Z</dcterms:created>
  <dcterms:modified xsi:type="dcterms:W3CDTF">2025-09-22T17:02:56Z</dcterms:modified>
  <cp:category/>
</cp:coreProperties>
</file>