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28"/>
  </p:notesMasterIdLst>
  <p:sldIdLst>
    <p:sldId id="256" r:id="rId2"/>
    <p:sldId id="278" r:id="rId3"/>
    <p:sldId id="291" r:id="rId4"/>
    <p:sldId id="292" r:id="rId5"/>
    <p:sldId id="288" r:id="rId6"/>
    <p:sldId id="290" r:id="rId7"/>
    <p:sldId id="281" r:id="rId8"/>
    <p:sldId id="259" r:id="rId9"/>
    <p:sldId id="271" r:id="rId10"/>
    <p:sldId id="293" r:id="rId11"/>
    <p:sldId id="279" r:id="rId12"/>
    <p:sldId id="294" r:id="rId13"/>
    <p:sldId id="261" r:id="rId14"/>
    <p:sldId id="268" r:id="rId15"/>
    <p:sldId id="260" r:id="rId16"/>
    <p:sldId id="283" r:id="rId17"/>
    <p:sldId id="296" r:id="rId18"/>
    <p:sldId id="310" r:id="rId19"/>
    <p:sldId id="311" r:id="rId20"/>
    <p:sldId id="312" r:id="rId21"/>
    <p:sldId id="267" r:id="rId22"/>
    <p:sldId id="276" r:id="rId23"/>
    <p:sldId id="313" r:id="rId24"/>
    <p:sldId id="314" r:id="rId25"/>
    <p:sldId id="315" r:id="rId26"/>
    <p:sldId id="270" r:id="rId27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5" d="100"/>
          <a:sy n="105" d="100"/>
        </p:scale>
        <p:origin x="798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557966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D0A9EE-7596-F042-93EE-8579448EA7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461FD85-EBB7-070B-0672-ADDF0F94EC3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C587108-5DAB-882E-96DC-FADDFD4F379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EF60F2-9BF7-4F07-BA12-F815EA22C9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4577283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FFD903-D344-5EDA-45D6-F27D772008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1DC033E-D629-071F-857A-C149F782ABE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E963AA-1464-828D-7159-21738324E0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892BD1C-81A6-CC72-8CF6-0DC3ADD05F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00123548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18EF8E4-F0C3-F655-1F74-7AB185F899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4285CE5-132A-F8BA-4E2C-2F888B3507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27BFAA9-AB0E-04C6-EE46-DB30F46B0E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00D03-26EB-B597-5B3A-846FE4CC9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63736305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2F8F28-578D-54B3-0856-632206A84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84BA9C1-319F-A3FB-19FA-26B48200E8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1DB09F5-F058-FF4E-7B53-E3C7FB893DF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B0BA814-0A6B-BD02-D1B4-39E65B563C6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442137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99547D5-1AEF-6F9A-01F3-BC7C9EC99A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F86DCB-B819-8B0F-05BF-78E33B345FA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0FB989-DAD9-A1EB-3B5A-0243D6555F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BE3114-881A-2843-449D-46366DA2D5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90288079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4CE07D-8A3B-7C9B-016E-2C368F84A8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0279F35-D3CD-869F-07F6-CA7706DE5F1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6DC48DB-E402-4613-91B5-CAAEC0781E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33C8DAF-062F-01E8-5E70-3F1022C7E9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19411818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DA0E21E-6FAC-1A14-27A0-E55BB3BB17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8364C4C-FE4B-397F-DA5D-6213ABD3378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34AB96A-2E31-21FD-AE20-CF73975A634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77C6C6-C1D9-B3E6-AD82-D2099B11B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88526294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2B3E8-406D-615A-26FD-B7CBD4ACFD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AAF1ED-43ED-6EB0-C1EE-E4548B3A6B1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6CFC9C5-5BAC-BEB8-529E-39D49CDE8D8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97BE0B-6085-0C96-630E-9A3E77D9262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38179917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CEA221-FC49-671F-73C4-17EEFDE8DD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4F2D74-816A-503A-EAC1-538F28B4761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ABF0D23-6F62-1466-6ECE-14E6DAB3D50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2AAAB-14EC-363E-4780-E3FAB7E6A8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73799084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9B239C-3237-7EB3-4050-AF0D0F9734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4886873-1234-3AEF-7297-E84C071A5FD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EE00118-B661-D979-7972-767AFCD55F8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91E9-BBB2-18D0-AFD7-FB2F5B9C0AD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24797198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3B7745-C090-8BA2-12BF-CED3AA9FEF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B0D7F2E-CDA5-7CF9-5ECB-75BAE544062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652B1-0FA8-361A-2B8E-45CE9036933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2E5537-6D95-8655-A332-49F3A22B480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500000845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6CBDD-0DAC-1B1B-736F-781A59337E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05C840-8A39-66E4-2E54-62D6F4C5807C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ECC7416-2F9C-A868-6212-3249C075D52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B7622F-C301-D3CC-0FAC-7B4EC84AFB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922487710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B17F0C-39D5-9E2F-8057-380955D456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DEB5809-8043-6410-CE78-EEB4D19040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07F520-DB48-8FF5-E6A0-06260A64759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CECBAD-0F18-6BB7-8135-6F1C8A0E4A7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18389604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400F63-35B6-8D55-569E-AB0343B744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587F6A6-38DB-5005-AC70-D4FB0404C97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065F76A-A8A5-0121-C10D-70A4A23DC3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F7031-CA76-17D8-6746-419F1F8E8C9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23930974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1CCAE3-4410-C7D4-EBCD-104A636E56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4CF934B-381C-4683-D09E-EA637A4FAE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F15A20-B361-D704-D3D6-EEE311F893D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62DA8-EFBA-E134-1048-6907B446E6C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85698398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A4BF69-AE24-615E-3E13-6492B87D2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97F81F6-4356-DCEF-390A-40C1BDEB535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0D9BA-6190-2D4C-E23C-F760A5808F3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2E252A-4F34-C874-4BC7-0C5818F164D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203482953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66DFEF-D9CA-EC49-2684-D01D7FE0CF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CA245B8-3B37-0C16-47F6-20C7E926BE4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6E3FA13-1BA6-769D-3B92-081CF796112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0F814A-FB84-077C-E803-DC399236F81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327601802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DD006F-8852-162A-B98D-D12ACF3B7F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85214AA-766D-5F0B-FF7F-2EEBBA93727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BAB047-8344-AE0E-98EE-26A673A8381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DCC434-1642-AE04-561C-AB36DFE7D2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414558329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41826-9071-000A-0FCA-3C313AC863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3F78D6-1DA9-F855-EFC0-FACDFCEF6DA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AE4C692-A40B-700C-BE02-4D51EA5A4F4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BB6B27-B609-A263-1C91-16FBE6C66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</p:sp>
    </p:spTree>
    <p:extLst>
      <p:ext uri="{BB962C8B-B14F-4D97-AF65-F5344CB8AC3E}">
        <p14:creationId xmlns:p14="http://schemas.microsoft.com/office/powerpoint/2010/main" val="1581970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9/26/2025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‹N›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10" Type="http://schemas.openxmlformats.org/officeDocument/2006/relationships/image" Target="../media/image25.png"/><Relationship Id="rId4" Type="http://schemas.openxmlformats.org/officeDocument/2006/relationships/image" Target="../media/image19.png"/><Relationship Id="rId9" Type="http://schemas.openxmlformats.org/officeDocument/2006/relationships/image" Target="../media/image24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jp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7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gif"/><Relationship Id="rId3" Type="http://schemas.openxmlformats.org/officeDocument/2006/relationships/image" Target="../media/image4.png"/><Relationship Id="rId7" Type="http://schemas.openxmlformats.org/officeDocument/2006/relationships/image" Target="../media/image8.gi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79198" y="2443740"/>
            <a:ext cx="7630427" cy="2145378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3200" dirty="0" err="1"/>
              <a:t>Valutazione</a:t>
            </a:r>
            <a:r>
              <a:rPr lang="en-US" sz="3200" dirty="0"/>
              <a:t> </a:t>
            </a:r>
            <a:r>
              <a:rPr lang="en-US" sz="3200" dirty="0" err="1"/>
              <a:t>Metodologica</a:t>
            </a:r>
            <a:r>
              <a:rPr lang="en-US" sz="3200" dirty="0"/>
              <a:t> ed </a:t>
            </a:r>
            <a:r>
              <a:rPr lang="en-US" sz="3200" dirty="0" err="1"/>
              <a:t>Applicativa</a:t>
            </a:r>
            <a:r>
              <a:rPr lang="en-US" sz="3200" dirty="0"/>
              <a:t> di KAN, MLP, Random Forest e </a:t>
            </a:r>
            <a:r>
              <a:rPr lang="en-US" sz="3200" dirty="0" err="1"/>
              <a:t>XGBoost</a:t>
            </a:r>
            <a:r>
              <a:rPr lang="en-US" sz="3200" dirty="0"/>
              <a:t> con </a:t>
            </a:r>
            <a:r>
              <a:rPr lang="en-US" sz="3200" dirty="0" err="1"/>
              <a:t>Tecniche</a:t>
            </a:r>
            <a:r>
              <a:rPr lang="en-US" sz="3200" dirty="0"/>
              <a:t> di </a:t>
            </a:r>
            <a:r>
              <a:rPr lang="en-US" sz="3200" dirty="0" err="1"/>
              <a:t>Ottimizzazione</a:t>
            </a:r>
            <a:r>
              <a:rPr lang="en-US" sz="3200" dirty="0"/>
              <a:t> </a:t>
            </a:r>
            <a:r>
              <a:rPr lang="en-US" sz="3200" dirty="0" err="1"/>
              <a:t>su</a:t>
            </a:r>
            <a:r>
              <a:rPr lang="en-US" sz="3200" dirty="0"/>
              <a:t> </a:t>
            </a:r>
            <a:r>
              <a:rPr lang="en-US" sz="3200" dirty="0" err="1"/>
              <a:t>differenti</a:t>
            </a:r>
            <a:r>
              <a:rPr lang="en-US" sz="3200" dirty="0"/>
              <a:t> </a:t>
            </a:r>
            <a:r>
              <a:rPr lang="en-US" sz="3200" dirty="0" err="1"/>
              <a:t>casi</a:t>
            </a:r>
            <a:r>
              <a:rPr lang="en-US" sz="3200" dirty="0"/>
              <a:t> di studio</a:t>
            </a:r>
          </a:p>
        </p:txBody>
      </p:sp>
      <p:pic>
        <p:nvPicPr>
          <p:cNvPr id="6" name="Immagine 5" descr="Immagine che contiene testo, Carattere, logo, emblema&#10;&#10;Il contenuto generato dall'IA potrebbe non essere corretto.">
            <a:extLst>
              <a:ext uri="{FF2B5EF4-FFF2-40B4-BE49-F238E27FC236}">
                <a16:creationId xmlns:a16="http://schemas.microsoft.com/office/drawing/2014/main" id="{89669C81-FC44-8354-5C45-091E5B2BF4D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10042" y="70985"/>
            <a:ext cx="2968740" cy="2145378"/>
          </a:xfrm>
          <a:prstGeom prst="rect">
            <a:avLst/>
          </a:prstGeom>
        </p:spPr>
      </p:pic>
      <p:sp>
        <p:nvSpPr>
          <p:cNvPr id="7" name="CasellaDiTesto 6">
            <a:extLst>
              <a:ext uri="{FF2B5EF4-FFF2-40B4-BE49-F238E27FC236}">
                <a16:creationId xmlns:a16="http://schemas.microsoft.com/office/drawing/2014/main" id="{2FDAD229-2192-2774-E091-4FBB38752B35}"/>
              </a:ext>
            </a:extLst>
          </p:cNvPr>
          <p:cNvSpPr txBox="1"/>
          <p:nvPr/>
        </p:nvSpPr>
        <p:spPr>
          <a:xfrm>
            <a:off x="4518274" y="4816495"/>
            <a:ext cx="315227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it-IT" dirty="0"/>
              <a:t>Relatore: Prof. Damiana Lazzaro</a:t>
            </a:r>
          </a:p>
          <a:p>
            <a:pPr algn="ctr"/>
            <a:r>
              <a:rPr lang="it-IT" dirty="0"/>
              <a:t>Presentata da: Martin Tomassi </a:t>
            </a:r>
          </a:p>
          <a:p>
            <a:pPr algn="ctr"/>
            <a:endParaRPr lang="it-IT" dirty="0"/>
          </a:p>
          <a:p>
            <a:pPr algn="ctr"/>
            <a:r>
              <a:rPr lang="it-IT" dirty="0"/>
              <a:t>Sessione Unica </a:t>
            </a:r>
          </a:p>
          <a:p>
            <a:pPr algn="ctr"/>
            <a:r>
              <a:rPr lang="it-IT" dirty="0"/>
              <a:t>Anno Accademico 2024/2025 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1BB8F3-1A5B-9B10-272B-714E29A14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0F73A772-E74E-323B-CE52-0AF8438A7D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9881D44-D041-C189-734F-DF09CE30A3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589AC14A-6A93-6D6F-4A60-F870430F1D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52BDFE5-E173-0DC7-6093-5C2D3C424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Network (KAN)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165A211F-F887-D450-EE7F-DBAB86F725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3" name="object 3">
            <a:extLst>
              <a:ext uri="{FF2B5EF4-FFF2-40B4-BE49-F238E27FC236}">
                <a16:creationId xmlns:a16="http://schemas.microsoft.com/office/drawing/2014/main" id="{D5A00650-B71A-6DF2-FEA6-B1EE5161DA20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691237" y="6584654"/>
            <a:ext cx="198627" cy="198627"/>
          </a:xfrm>
          <a:prstGeom prst="rect">
            <a:avLst/>
          </a:prstGeom>
        </p:spPr>
      </p:pic>
      <p:sp>
        <p:nvSpPr>
          <p:cNvPr id="5" name="object 4">
            <a:extLst>
              <a:ext uri="{FF2B5EF4-FFF2-40B4-BE49-F238E27FC236}">
                <a16:creationId xmlns:a16="http://schemas.microsoft.com/office/drawing/2014/main" id="{D6DDF7F1-F2C6-75B7-D9B8-A99550376095}"/>
              </a:ext>
            </a:extLst>
          </p:cNvPr>
          <p:cNvSpPr txBox="1"/>
          <p:nvPr/>
        </p:nvSpPr>
        <p:spPr>
          <a:xfrm>
            <a:off x="3393041" y="6571903"/>
            <a:ext cx="21717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6" name="object 5">
            <a:extLst>
              <a:ext uri="{FF2B5EF4-FFF2-40B4-BE49-F238E27FC236}">
                <a16:creationId xmlns:a16="http://schemas.microsoft.com/office/drawing/2014/main" id="{4DF89351-F898-48BC-DC09-E76425962B82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926944" y="6584654"/>
            <a:ext cx="198627" cy="198627"/>
          </a:xfrm>
          <a:prstGeom prst="rect">
            <a:avLst/>
          </a:prstGeom>
        </p:spPr>
      </p:pic>
      <p:sp>
        <p:nvSpPr>
          <p:cNvPr id="7" name="object 6">
            <a:extLst>
              <a:ext uri="{FF2B5EF4-FFF2-40B4-BE49-F238E27FC236}">
                <a16:creationId xmlns:a16="http://schemas.microsoft.com/office/drawing/2014/main" id="{65594445-A015-6998-C4FF-78E722368E1B}"/>
              </a:ext>
            </a:extLst>
          </p:cNvPr>
          <p:cNvSpPr txBox="1"/>
          <p:nvPr/>
        </p:nvSpPr>
        <p:spPr>
          <a:xfrm>
            <a:off x="5677898" y="6571903"/>
            <a:ext cx="22034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𝑥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9" name="object 7">
            <a:extLst>
              <a:ext uri="{FF2B5EF4-FFF2-40B4-BE49-F238E27FC236}">
                <a16:creationId xmlns:a16="http://schemas.microsoft.com/office/drawing/2014/main" id="{8637F537-199F-963B-3DEB-3E13D250FE9C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10843" y="2491507"/>
            <a:ext cx="1852850" cy="616331"/>
          </a:xfrm>
          <a:prstGeom prst="rect">
            <a:avLst/>
          </a:prstGeom>
        </p:spPr>
      </p:pic>
      <p:sp>
        <p:nvSpPr>
          <p:cNvPr id="10" name="object 8">
            <a:extLst>
              <a:ext uri="{FF2B5EF4-FFF2-40B4-BE49-F238E27FC236}">
                <a16:creationId xmlns:a16="http://schemas.microsoft.com/office/drawing/2014/main" id="{89985929-EA0B-4700-B829-3D58A8CF9ED7}"/>
              </a:ext>
            </a:extLst>
          </p:cNvPr>
          <p:cNvSpPr txBox="1"/>
          <p:nvPr/>
        </p:nvSpPr>
        <p:spPr>
          <a:xfrm>
            <a:off x="1082880" y="3176376"/>
            <a:ext cx="1112520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" algn="ctr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latin typeface="Cambria Math"/>
                <a:cs typeface="Cambria Math"/>
              </a:rPr>
              <a:t>𝑛</a:t>
            </a:r>
            <a:r>
              <a:rPr sz="1800" spc="114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105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2</a:t>
            </a:r>
            <a:endParaRPr sz="1800">
              <a:latin typeface="Cambria Math"/>
              <a:cs typeface="Cambria Math"/>
            </a:endParaRPr>
          </a:p>
          <a:p>
            <a:pPr algn="ctr">
              <a:lnSpc>
                <a:spcPct val="100000"/>
              </a:lnSpc>
            </a:pPr>
            <a:r>
              <a:rPr sz="1800" dirty="0">
                <a:latin typeface="Cambria Math"/>
                <a:cs typeface="Cambria Math"/>
              </a:rPr>
              <a:t>2𝑛</a:t>
            </a:r>
            <a:r>
              <a:rPr sz="1800" spc="1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+</a:t>
            </a:r>
            <a:r>
              <a:rPr sz="1800" spc="-5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1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dirty="0">
                <a:latin typeface="Cambria Math"/>
                <a:cs typeface="Cambria Math"/>
              </a:rPr>
              <a:t>=</a:t>
            </a:r>
            <a:r>
              <a:rPr sz="1800" spc="90" dirty="0">
                <a:latin typeface="Cambria Math"/>
                <a:cs typeface="Cambria Math"/>
              </a:rPr>
              <a:t> </a:t>
            </a:r>
            <a:r>
              <a:rPr sz="1800" spc="-50" dirty="0">
                <a:latin typeface="Cambria Math"/>
                <a:cs typeface="Cambria Math"/>
              </a:rPr>
              <a:t>5</a:t>
            </a:r>
            <a:endParaRPr sz="1800">
              <a:latin typeface="Cambria Math"/>
              <a:cs typeface="Cambria Math"/>
            </a:endParaRPr>
          </a:p>
        </p:txBody>
      </p:sp>
      <p:grpSp>
        <p:nvGrpSpPr>
          <p:cNvPr id="11" name="object 9">
            <a:extLst>
              <a:ext uri="{FF2B5EF4-FFF2-40B4-BE49-F238E27FC236}">
                <a16:creationId xmlns:a16="http://schemas.microsoft.com/office/drawing/2014/main" id="{0201E874-6204-F30C-E730-5EB0CC83A626}"/>
              </a:ext>
            </a:extLst>
          </p:cNvPr>
          <p:cNvGrpSpPr/>
          <p:nvPr/>
        </p:nvGrpSpPr>
        <p:grpSpPr>
          <a:xfrm>
            <a:off x="1307700" y="5334973"/>
            <a:ext cx="416559" cy="418465"/>
            <a:chOff x="978153" y="4646421"/>
            <a:chExt cx="416559" cy="418465"/>
          </a:xfrm>
        </p:grpSpPr>
        <p:sp>
          <p:nvSpPr>
            <p:cNvPr id="12" name="object 10">
              <a:extLst>
                <a:ext uri="{FF2B5EF4-FFF2-40B4-BE49-F238E27FC236}">
                  <a16:creationId xmlns:a16="http://schemas.microsoft.com/office/drawing/2014/main" id="{B091766A-B7EC-7F0C-A031-D284DB988297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3859" y="405383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1">
              <a:extLst>
                <a:ext uri="{FF2B5EF4-FFF2-40B4-BE49-F238E27FC236}">
                  <a16:creationId xmlns:a16="http://schemas.microsoft.com/office/drawing/2014/main" id="{63002B2E-4023-1180-2935-8BFEEA52E6C9}"/>
                </a:ext>
              </a:extLst>
            </p:cNvPr>
            <p:cNvSpPr/>
            <p:nvPr/>
          </p:nvSpPr>
          <p:spPr>
            <a:xfrm>
              <a:off x="984503" y="4652771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3"/>
                  </a:moveTo>
                  <a:lnTo>
                    <a:pt x="403859" y="405383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2">
              <a:extLst>
                <a:ext uri="{FF2B5EF4-FFF2-40B4-BE49-F238E27FC236}">
                  <a16:creationId xmlns:a16="http://schemas.microsoft.com/office/drawing/2014/main" id="{2B40CFE0-ABCE-761D-964F-F6C704427C77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809" y="0"/>
                  </a:moveTo>
                  <a:lnTo>
                    <a:pt x="40378" y="65220"/>
                  </a:lnTo>
                  <a:lnTo>
                    <a:pt x="30088" y="116280"/>
                  </a:lnTo>
                  <a:lnTo>
                    <a:pt x="19965" y="176763"/>
                  </a:lnTo>
                  <a:lnTo>
                    <a:pt x="9954" y="243528"/>
                  </a:lnTo>
                  <a:lnTo>
                    <a:pt x="0" y="313436"/>
                  </a:lnTo>
                  <a:lnTo>
                    <a:pt x="403859" y="380492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4" y="13081"/>
                  </a:lnTo>
                  <a:lnTo>
                    <a:pt x="314645" y="29421"/>
                  </a:lnTo>
                  <a:lnTo>
                    <a:pt x="306990" y="71868"/>
                  </a:lnTo>
                  <a:lnTo>
                    <a:pt x="299807" y="131700"/>
                  </a:lnTo>
                  <a:lnTo>
                    <a:pt x="293031" y="200199"/>
                  </a:lnTo>
                  <a:lnTo>
                    <a:pt x="286601" y="268644"/>
                  </a:lnTo>
                  <a:lnTo>
                    <a:pt x="280451" y="328316"/>
                  </a:lnTo>
                  <a:lnTo>
                    <a:pt x="274520" y="370495"/>
                  </a:lnTo>
                  <a:lnTo>
                    <a:pt x="268744" y="386461"/>
                  </a:lnTo>
                  <a:lnTo>
                    <a:pt x="263503" y="370170"/>
                  </a:lnTo>
                  <a:lnTo>
                    <a:pt x="259024" y="327405"/>
                  </a:lnTo>
                  <a:lnTo>
                    <a:pt x="255006" y="267044"/>
                  </a:lnTo>
                  <a:lnTo>
                    <a:pt x="247138" y="129032"/>
                  </a:lnTo>
                  <a:lnTo>
                    <a:pt x="242680" y="69135"/>
                  </a:lnTo>
                  <a:lnTo>
                    <a:pt x="237470" y="27145"/>
                  </a:lnTo>
                  <a:lnTo>
                    <a:pt x="231203" y="11937"/>
                  </a:lnTo>
                  <a:lnTo>
                    <a:pt x="224732" y="26232"/>
                  </a:lnTo>
                  <a:lnTo>
                    <a:pt x="217639" y="62874"/>
                  </a:lnTo>
                  <a:lnTo>
                    <a:pt x="210018" y="115428"/>
                  </a:lnTo>
                  <a:lnTo>
                    <a:pt x="193562" y="242518"/>
                  </a:lnTo>
                  <a:lnTo>
                    <a:pt x="184913" y="304179"/>
                  </a:lnTo>
                  <a:lnTo>
                    <a:pt x="176107" y="355999"/>
                  </a:lnTo>
                  <a:lnTo>
                    <a:pt x="167236" y="391541"/>
                  </a:lnTo>
                  <a:lnTo>
                    <a:pt x="158394" y="404368"/>
                  </a:lnTo>
                  <a:lnTo>
                    <a:pt x="149374" y="390463"/>
                  </a:lnTo>
                  <a:lnTo>
                    <a:pt x="139987" y="354258"/>
                  </a:lnTo>
                  <a:lnTo>
                    <a:pt x="130338" y="301987"/>
                  </a:lnTo>
                  <a:lnTo>
                    <a:pt x="120531" y="239881"/>
                  </a:lnTo>
                  <a:lnTo>
                    <a:pt x="110672" y="174175"/>
                  </a:lnTo>
                  <a:lnTo>
                    <a:pt x="100865" y="111101"/>
                  </a:lnTo>
                  <a:lnTo>
                    <a:pt x="91215" y="56892"/>
                  </a:lnTo>
                  <a:lnTo>
                    <a:pt x="81828" y="17780"/>
                  </a:lnTo>
                  <a:lnTo>
                    <a:pt x="7280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3">
              <a:extLst>
                <a:ext uri="{FF2B5EF4-FFF2-40B4-BE49-F238E27FC236}">
                  <a16:creationId xmlns:a16="http://schemas.microsoft.com/office/drawing/2014/main" id="{D4624D90-FE75-F45B-BC87-D0381319DD74}"/>
                </a:ext>
              </a:extLst>
            </p:cNvPr>
            <p:cNvSpPr/>
            <p:nvPr/>
          </p:nvSpPr>
          <p:spPr>
            <a:xfrm>
              <a:off x="984503" y="4653787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6"/>
                  </a:moveTo>
                  <a:lnTo>
                    <a:pt x="9954" y="243528"/>
                  </a:lnTo>
                  <a:lnTo>
                    <a:pt x="19965" y="176763"/>
                  </a:lnTo>
                  <a:lnTo>
                    <a:pt x="30088" y="116280"/>
                  </a:lnTo>
                  <a:lnTo>
                    <a:pt x="40378" y="65220"/>
                  </a:lnTo>
                  <a:lnTo>
                    <a:pt x="50892" y="26727"/>
                  </a:lnTo>
                  <a:lnTo>
                    <a:pt x="72809" y="0"/>
                  </a:lnTo>
                  <a:lnTo>
                    <a:pt x="81828" y="17780"/>
                  </a:lnTo>
                  <a:lnTo>
                    <a:pt x="91215" y="56892"/>
                  </a:lnTo>
                  <a:lnTo>
                    <a:pt x="100865" y="111101"/>
                  </a:lnTo>
                  <a:lnTo>
                    <a:pt x="110672" y="174175"/>
                  </a:lnTo>
                  <a:lnTo>
                    <a:pt x="120531" y="239881"/>
                  </a:lnTo>
                  <a:lnTo>
                    <a:pt x="130338" y="301987"/>
                  </a:lnTo>
                  <a:lnTo>
                    <a:pt x="139987" y="354258"/>
                  </a:lnTo>
                  <a:lnTo>
                    <a:pt x="149374" y="390463"/>
                  </a:lnTo>
                  <a:lnTo>
                    <a:pt x="158394" y="404368"/>
                  </a:lnTo>
                  <a:lnTo>
                    <a:pt x="167236" y="391541"/>
                  </a:lnTo>
                  <a:lnTo>
                    <a:pt x="176107" y="355999"/>
                  </a:lnTo>
                  <a:lnTo>
                    <a:pt x="184913" y="304179"/>
                  </a:lnTo>
                  <a:lnTo>
                    <a:pt x="193562" y="242518"/>
                  </a:lnTo>
                  <a:lnTo>
                    <a:pt x="201961" y="177456"/>
                  </a:lnTo>
                  <a:lnTo>
                    <a:pt x="210018" y="115428"/>
                  </a:lnTo>
                  <a:lnTo>
                    <a:pt x="217639" y="62874"/>
                  </a:lnTo>
                  <a:lnTo>
                    <a:pt x="224732" y="26232"/>
                  </a:lnTo>
                  <a:lnTo>
                    <a:pt x="231203" y="11937"/>
                  </a:lnTo>
                  <a:lnTo>
                    <a:pt x="237470" y="27145"/>
                  </a:lnTo>
                  <a:lnTo>
                    <a:pt x="242680" y="69135"/>
                  </a:lnTo>
                  <a:lnTo>
                    <a:pt x="247138" y="129032"/>
                  </a:lnTo>
                  <a:lnTo>
                    <a:pt x="251145" y="197961"/>
                  </a:lnTo>
                  <a:lnTo>
                    <a:pt x="255006" y="267044"/>
                  </a:lnTo>
                  <a:lnTo>
                    <a:pt x="259024" y="327405"/>
                  </a:lnTo>
                  <a:lnTo>
                    <a:pt x="263503" y="370170"/>
                  </a:lnTo>
                  <a:lnTo>
                    <a:pt x="268744" y="386461"/>
                  </a:lnTo>
                  <a:lnTo>
                    <a:pt x="274520" y="370495"/>
                  </a:lnTo>
                  <a:lnTo>
                    <a:pt x="280451" y="328316"/>
                  </a:lnTo>
                  <a:lnTo>
                    <a:pt x="286601" y="268644"/>
                  </a:lnTo>
                  <a:lnTo>
                    <a:pt x="293031" y="200199"/>
                  </a:lnTo>
                  <a:lnTo>
                    <a:pt x="299807" y="131700"/>
                  </a:lnTo>
                  <a:lnTo>
                    <a:pt x="306990" y="71868"/>
                  </a:lnTo>
                  <a:lnTo>
                    <a:pt x="314645" y="29421"/>
                  </a:lnTo>
                  <a:lnTo>
                    <a:pt x="322834" y="13081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4">
            <a:extLst>
              <a:ext uri="{FF2B5EF4-FFF2-40B4-BE49-F238E27FC236}">
                <a16:creationId xmlns:a16="http://schemas.microsoft.com/office/drawing/2014/main" id="{BEE94C6D-591D-F20E-97FE-257CAC421E04}"/>
              </a:ext>
            </a:extLst>
          </p:cNvPr>
          <p:cNvSpPr txBox="1"/>
          <p:nvPr/>
        </p:nvSpPr>
        <p:spPr>
          <a:xfrm>
            <a:off x="1332034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17" name="object 15">
            <a:extLst>
              <a:ext uri="{FF2B5EF4-FFF2-40B4-BE49-F238E27FC236}">
                <a16:creationId xmlns:a16="http://schemas.microsoft.com/office/drawing/2014/main" id="{191DE02B-8AC1-1E31-6382-E715C3FFB74E}"/>
              </a:ext>
            </a:extLst>
          </p:cNvPr>
          <p:cNvGrpSpPr/>
          <p:nvPr/>
        </p:nvGrpSpPr>
        <p:grpSpPr>
          <a:xfrm>
            <a:off x="2097132" y="5334973"/>
            <a:ext cx="418465" cy="418465"/>
            <a:chOff x="1767585" y="4646421"/>
            <a:chExt cx="418465" cy="418465"/>
          </a:xfrm>
        </p:grpSpPr>
        <p:sp>
          <p:nvSpPr>
            <p:cNvPr id="18" name="object 16">
              <a:extLst>
                <a:ext uri="{FF2B5EF4-FFF2-40B4-BE49-F238E27FC236}">
                  <a16:creationId xmlns:a16="http://schemas.microsoft.com/office/drawing/2014/main" id="{F4AB7F45-B390-C16D-A54B-4242AABB9DA4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7">
              <a:extLst>
                <a:ext uri="{FF2B5EF4-FFF2-40B4-BE49-F238E27FC236}">
                  <a16:creationId xmlns:a16="http://schemas.microsoft.com/office/drawing/2014/main" id="{C3448CCB-FF6A-9E2A-17D9-AB1D77B9B40D}"/>
                </a:ext>
              </a:extLst>
            </p:cNvPr>
            <p:cNvSpPr/>
            <p:nvPr/>
          </p:nvSpPr>
          <p:spPr>
            <a:xfrm>
              <a:off x="1773935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18">
              <a:extLst>
                <a:ext uri="{FF2B5EF4-FFF2-40B4-BE49-F238E27FC236}">
                  <a16:creationId xmlns:a16="http://schemas.microsoft.com/office/drawing/2014/main" id="{8EBA0CE0-6142-EB19-122F-D05C9C503136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19">
              <a:extLst>
                <a:ext uri="{FF2B5EF4-FFF2-40B4-BE49-F238E27FC236}">
                  <a16:creationId xmlns:a16="http://schemas.microsoft.com/office/drawing/2014/main" id="{356B5B4F-F67F-CD97-5829-63105E52390C}"/>
                </a:ext>
              </a:extLst>
            </p:cNvPr>
            <p:cNvSpPr/>
            <p:nvPr/>
          </p:nvSpPr>
          <p:spPr>
            <a:xfrm>
              <a:off x="1773935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2" name="object 20">
            <a:extLst>
              <a:ext uri="{FF2B5EF4-FFF2-40B4-BE49-F238E27FC236}">
                <a16:creationId xmlns:a16="http://schemas.microsoft.com/office/drawing/2014/main" id="{8C1D48C7-A94E-B0E0-5141-349D1B26898B}"/>
              </a:ext>
            </a:extLst>
          </p:cNvPr>
          <p:cNvSpPr txBox="1"/>
          <p:nvPr/>
        </p:nvSpPr>
        <p:spPr>
          <a:xfrm>
            <a:off x="2121136" y="5751406"/>
            <a:ext cx="37465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3" name="object 21">
            <a:extLst>
              <a:ext uri="{FF2B5EF4-FFF2-40B4-BE49-F238E27FC236}">
                <a16:creationId xmlns:a16="http://schemas.microsoft.com/office/drawing/2014/main" id="{0E8A7076-5265-B1A3-E158-0F7AC5170834}"/>
              </a:ext>
            </a:extLst>
          </p:cNvPr>
          <p:cNvGrpSpPr/>
          <p:nvPr/>
        </p:nvGrpSpPr>
        <p:grpSpPr>
          <a:xfrm>
            <a:off x="2888089" y="5334973"/>
            <a:ext cx="418465" cy="418465"/>
            <a:chOff x="2558542" y="4646421"/>
            <a:chExt cx="418465" cy="418465"/>
          </a:xfrm>
        </p:grpSpPr>
        <p:sp>
          <p:nvSpPr>
            <p:cNvPr id="24" name="object 22">
              <a:extLst>
                <a:ext uri="{FF2B5EF4-FFF2-40B4-BE49-F238E27FC236}">
                  <a16:creationId xmlns:a16="http://schemas.microsoft.com/office/drawing/2014/main" id="{7412EFCD-6449-BBE4-57C5-60410CB8921C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3" y="405383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3">
              <a:extLst>
                <a:ext uri="{FF2B5EF4-FFF2-40B4-BE49-F238E27FC236}">
                  <a16:creationId xmlns:a16="http://schemas.microsoft.com/office/drawing/2014/main" id="{117CEDB5-C74A-3F3C-C3C7-D3F80605AE97}"/>
                </a:ext>
              </a:extLst>
            </p:cNvPr>
            <p:cNvSpPr/>
            <p:nvPr/>
          </p:nvSpPr>
          <p:spPr>
            <a:xfrm>
              <a:off x="2564892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3" y="405383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4">
              <a:extLst>
                <a:ext uri="{FF2B5EF4-FFF2-40B4-BE49-F238E27FC236}">
                  <a16:creationId xmlns:a16="http://schemas.microsoft.com/office/drawing/2014/main" id="{D314D3F5-029F-8710-F852-6843C3886B1F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3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5">
              <a:extLst>
                <a:ext uri="{FF2B5EF4-FFF2-40B4-BE49-F238E27FC236}">
                  <a16:creationId xmlns:a16="http://schemas.microsoft.com/office/drawing/2014/main" id="{8AF6EC8F-2077-60D7-4093-28D0E472D4C0}"/>
                </a:ext>
              </a:extLst>
            </p:cNvPr>
            <p:cNvSpPr/>
            <p:nvPr/>
          </p:nvSpPr>
          <p:spPr>
            <a:xfrm>
              <a:off x="2564892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8" name="object 26">
            <a:extLst>
              <a:ext uri="{FF2B5EF4-FFF2-40B4-BE49-F238E27FC236}">
                <a16:creationId xmlns:a16="http://schemas.microsoft.com/office/drawing/2014/main" id="{75E86E49-4A70-5404-6E15-5417F76222CC}"/>
              </a:ext>
            </a:extLst>
          </p:cNvPr>
          <p:cNvSpPr txBox="1"/>
          <p:nvPr/>
        </p:nvSpPr>
        <p:spPr>
          <a:xfrm>
            <a:off x="2913616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29" name="object 27">
            <a:extLst>
              <a:ext uri="{FF2B5EF4-FFF2-40B4-BE49-F238E27FC236}">
                <a16:creationId xmlns:a16="http://schemas.microsoft.com/office/drawing/2014/main" id="{79CC6B30-C3AA-3569-A13D-E35EF8BC348E}"/>
              </a:ext>
            </a:extLst>
          </p:cNvPr>
          <p:cNvGrpSpPr/>
          <p:nvPr/>
        </p:nvGrpSpPr>
        <p:grpSpPr>
          <a:xfrm>
            <a:off x="3679044" y="5334973"/>
            <a:ext cx="418465" cy="418465"/>
            <a:chOff x="3349497" y="4646421"/>
            <a:chExt cx="418465" cy="418465"/>
          </a:xfrm>
        </p:grpSpPr>
        <p:sp>
          <p:nvSpPr>
            <p:cNvPr id="30" name="object 28">
              <a:extLst>
                <a:ext uri="{FF2B5EF4-FFF2-40B4-BE49-F238E27FC236}">
                  <a16:creationId xmlns:a16="http://schemas.microsoft.com/office/drawing/2014/main" id="{220DD504-7454-CA6B-6C47-43624C815D8D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3"/>
                  </a:lnTo>
                  <a:lnTo>
                    <a:pt x="405384" y="405383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29">
              <a:extLst>
                <a:ext uri="{FF2B5EF4-FFF2-40B4-BE49-F238E27FC236}">
                  <a16:creationId xmlns:a16="http://schemas.microsoft.com/office/drawing/2014/main" id="{72BEAD24-59E9-8911-76A1-88DCD5D354E4}"/>
                </a:ext>
              </a:extLst>
            </p:cNvPr>
            <p:cNvSpPr/>
            <p:nvPr/>
          </p:nvSpPr>
          <p:spPr>
            <a:xfrm>
              <a:off x="3355847" y="4652771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3"/>
                  </a:moveTo>
                  <a:lnTo>
                    <a:pt x="405384" y="405383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3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0">
              <a:extLst>
                <a:ext uri="{FF2B5EF4-FFF2-40B4-BE49-F238E27FC236}">
                  <a16:creationId xmlns:a16="http://schemas.microsoft.com/office/drawing/2014/main" id="{EE43C2C8-40C2-1120-F8B1-7498DE032D0F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6"/>
                  </a:lnTo>
                  <a:lnTo>
                    <a:pt x="405384" y="380492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1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1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8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1">
              <a:extLst>
                <a:ext uri="{FF2B5EF4-FFF2-40B4-BE49-F238E27FC236}">
                  <a16:creationId xmlns:a16="http://schemas.microsoft.com/office/drawing/2014/main" id="{92F49F8B-BBD0-C672-7789-8D88C371A168}"/>
                </a:ext>
              </a:extLst>
            </p:cNvPr>
            <p:cNvSpPr/>
            <p:nvPr/>
          </p:nvSpPr>
          <p:spPr>
            <a:xfrm>
              <a:off x="3355847" y="4653787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6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8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1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1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2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4" name="object 32">
            <a:extLst>
              <a:ext uri="{FF2B5EF4-FFF2-40B4-BE49-F238E27FC236}">
                <a16:creationId xmlns:a16="http://schemas.microsoft.com/office/drawing/2014/main" id="{CABD6D59-6A22-2ED2-E470-962851B05152}"/>
              </a:ext>
            </a:extLst>
          </p:cNvPr>
          <p:cNvSpPr txBox="1"/>
          <p:nvPr/>
        </p:nvSpPr>
        <p:spPr>
          <a:xfrm>
            <a:off x="3704318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35" name="object 33">
            <a:extLst>
              <a:ext uri="{FF2B5EF4-FFF2-40B4-BE49-F238E27FC236}">
                <a16:creationId xmlns:a16="http://schemas.microsoft.com/office/drawing/2014/main" id="{5C00825D-2AF4-47BD-3A47-43100F103017}"/>
              </a:ext>
            </a:extLst>
          </p:cNvPr>
          <p:cNvGrpSpPr/>
          <p:nvPr/>
        </p:nvGrpSpPr>
        <p:grpSpPr>
          <a:xfrm>
            <a:off x="4468476" y="5328878"/>
            <a:ext cx="418465" cy="418465"/>
            <a:chOff x="4138929" y="4640326"/>
            <a:chExt cx="418465" cy="418465"/>
          </a:xfrm>
        </p:grpSpPr>
        <p:sp>
          <p:nvSpPr>
            <p:cNvPr id="36" name="object 34">
              <a:extLst>
                <a:ext uri="{FF2B5EF4-FFF2-40B4-BE49-F238E27FC236}">
                  <a16:creationId xmlns:a16="http://schemas.microsoft.com/office/drawing/2014/main" id="{2D2C00BE-48A6-98B7-5B07-19BC068B9E0B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5">
              <a:extLst>
                <a:ext uri="{FF2B5EF4-FFF2-40B4-BE49-F238E27FC236}">
                  <a16:creationId xmlns:a16="http://schemas.microsoft.com/office/drawing/2014/main" id="{56BD3FFD-13CC-389D-104B-617BEC818303}"/>
                </a:ext>
              </a:extLst>
            </p:cNvPr>
            <p:cNvSpPr/>
            <p:nvPr/>
          </p:nvSpPr>
          <p:spPr>
            <a:xfrm>
              <a:off x="4145279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6">
              <a:extLst>
                <a:ext uri="{FF2B5EF4-FFF2-40B4-BE49-F238E27FC236}">
                  <a16:creationId xmlns:a16="http://schemas.microsoft.com/office/drawing/2014/main" id="{507E8A3B-4F73-0CE9-AB71-4FDCE00F79B7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7">
              <a:extLst>
                <a:ext uri="{FF2B5EF4-FFF2-40B4-BE49-F238E27FC236}">
                  <a16:creationId xmlns:a16="http://schemas.microsoft.com/office/drawing/2014/main" id="{9B2F871A-AF7E-7D4A-49FF-BFE935940D2D}"/>
                </a:ext>
              </a:extLst>
            </p:cNvPr>
            <p:cNvSpPr/>
            <p:nvPr/>
          </p:nvSpPr>
          <p:spPr>
            <a:xfrm>
              <a:off x="4145279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0" name="object 38">
            <a:extLst>
              <a:ext uri="{FF2B5EF4-FFF2-40B4-BE49-F238E27FC236}">
                <a16:creationId xmlns:a16="http://schemas.microsoft.com/office/drawing/2014/main" id="{F2FEE030-B99E-3228-5B77-858D1526A6CC}"/>
              </a:ext>
            </a:extLst>
          </p:cNvPr>
          <p:cNvSpPr txBox="1"/>
          <p:nvPr/>
        </p:nvSpPr>
        <p:spPr>
          <a:xfrm>
            <a:off x="4490701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5,1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1" name="object 39">
            <a:extLst>
              <a:ext uri="{FF2B5EF4-FFF2-40B4-BE49-F238E27FC236}">
                <a16:creationId xmlns:a16="http://schemas.microsoft.com/office/drawing/2014/main" id="{96638AFD-902D-48CC-5F71-806CEA370B65}"/>
              </a:ext>
            </a:extLst>
          </p:cNvPr>
          <p:cNvGrpSpPr/>
          <p:nvPr/>
        </p:nvGrpSpPr>
        <p:grpSpPr>
          <a:xfrm>
            <a:off x="5259432" y="5328878"/>
            <a:ext cx="418465" cy="418465"/>
            <a:chOff x="4929885" y="4640326"/>
            <a:chExt cx="418465" cy="418465"/>
          </a:xfrm>
        </p:grpSpPr>
        <p:sp>
          <p:nvSpPr>
            <p:cNvPr id="42" name="object 40">
              <a:extLst>
                <a:ext uri="{FF2B5EF4-FFF2-40B4-BE49-F238E27FC236}">
                  <a16:creationId xmlns:a16="http://schemas.microsoft.com/office/drawing/2014/main" id="{E4EBB7F7-0866-7507-8923-C3092F4ECBD9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1">
              <a:extLst>
                <a:ext uri="{FF2B5EF4-FFF2-40B4-BE49-F238E27FC236}">
                  <a16:creationId xmlns:a16="http://schemas.microsoft.com/office/drawing/2014/main" id="{6A2D6611-6B60-83B1-970E-C46786F43E3C}"/>
                </a:ext>
              </a:extLst>
            </p:cNvPr>
            <p:cNvSpPr/>
            <p:nvPr/>
          </p:nvSpPr>
          <p:spPr>
            <a:xfrm>
              <a:off x="49362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2">
              <a:extLst>
                <a:ext uri="{FF2B5EF4-FFF2-40B4-BE49-F238E27FC236}">
                  <a16:creationId xmlns:a16="http://schemas.microsoft.com/office/drawing/2014/main" id="{8A9EEF29-88F7-949B-FAAD-FBA971292F90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3">
              <a:extLst>
                <a:ext uri="{FF2B5EF4-FFF2-40B4-BE49-F238E27FC236}">
                  <a16:creationId xmlns:a16="http://schemas.microsoft.com/office/drawing/2014/main" id="{5D6E790B-49BB-7B35-85A3-995F44DEC18D}"/>
                </a:ext>
              </a:extLst>
            </p:cNvPr>
            <p:cNvSpPr/>
            <p:nvPr/>
          </p:nvSpPr>
          <p:spPr>
            <a:xfrm>
              <a:off x="49362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46" name="object 44">
            <a:extLst>
              <a:ext uri="{FF2B5EF4-FFF2-40B4-BE49-F238E27FC236}">
                <a16:creationId xmlns:a16="http://schemas.microsoft.com/office/drawing/2014/main" id="{D0AB7907-BB7D-D8EB-A9E3-67847408C7A5}"/>
              </a:ext>
            </a:extLst>
          </p:cNvPr>
          <p:cNvSpPr txBox="1"/>
          <p:nvPr/>
        </p:nvSpPr>
        <p:spPr>
          <a:xfrm>
            <a:off x="5282800" y="5751406"/>
            <a:ext cx="369570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1,2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47" name="object 45">
            <a:extLst>
              <a:ext uri="{FF2B5EF4-FFF2-40B4-BE49-F238E27FC236}">
                <a16:creationId xmlns:a16="http://schemas.microsoft.com/office/drawing/2014/main" id="{7A7C79D2-2EB1-F144-1EB4-3D408EB99608}"/>
              </a:ext>
            </a:extLst>
          </p:cNvPr>
          <p:cNvGrpSpPr/>
          <p:nvPr/>
        </p:nvGrpSpPr>
        <p:grpSpPr>
          <a:xfrm>
            <a:off x="6050388" y="5328878"/>
            <a:ext cx="418465" cy="418465"/>
            <a:chOff x="5720841" y="4640326"/>
            <a:chExt cx="418465" cy="418465"/>
          </a:xfrm>
        </p:grpSpPr>
        <p:sp>
          <p:nvSpPr>
            <p:cNvPr id="48" name="object 46">
              <a:extLst>
                <a:ext uri="{FF2B5EF4-FFF2-40B4-BE49-F238E27FC236}">
                  <a16:creationId xmlns:a16="http://schemas.microsoft.com/office/drawing/2014/main" id="{35399606-826D-29D9-8E8B-A8CF1656F806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7">
              <a:extLst>
                <a:ext uri="{FF2B5EF4-FFF2-40B4-BE49-F238E27FC236}">
                  <a16:creationId xmlns:a16="http://schemas.microsoft.com/office/drawing/2014/main" id="{6BD7A8A2-55F0-011B-9D0B-BF95461C99D7}"/>
                </a:ext>
              </a:extLst>
            </p:cNvPr>
            <p:cNvSpPr/>
            <p:nvPr/>
          </p:nvSpPr>
          <p:spPr>
            <a:xfrm>
              <a:off x="5727191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48">
              <a:extLst>
                <a:ext uri="{FF2B5EF4-FFF2-40B4-BE49-F238E27FC236}">
                  <a16:creationId xmlns:a16="http://schemas.microsoft.com/office/drawing/2014/main" id="{7491DB3B-1F57-23A6-3879-12F7C8BEDB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49">
              <a:extLst>
                <a:ext uri="{FF2B5EF4-FFF2-40B4-BE49-F238E27FC236}">
                  <a16:creationId xmlns:a16="http://schemas.microsoft.com/office/drawing/2014/main" id="{210D51C3-C0F6-F238-7C44-437ADE7BA5D2}"/>
                </a:ext>
              </a:extLst>
            </p:cNvPr>
            <p:cNvSpPr/>
            <p:nvPr/>
          </p:nvSpPr>
          <p:spPr>
            <a:xfrm>
              <a:off x="5727191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2" name="object 50">
            <a:extLst>
              <a:ext uri="{FF2B5EF4-FFF2-40B4-BE49-F238E27FC236}">
                <a16:creationId xmlns:a16="http://schemas.microsoft.com/office/drawing/2014/main" id="{129AA42F-AEE7-DD18-EB44-6DC6F43E1815}"/>
              </a:ext>
            </a:extLst>
          </p:cNvPr>
          <p:cNvSpPr txBox="1"/>
          <p:nvPr/>
        </p:nvSpPr>
        <p:spPr>
          <a:xfrm>
            <a:off x="6071979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2,2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53" name="object 51">
            <a:extLst>
              <a:ext uri="{FF2B5EF4-FFF2-40B4-BE49-F238E27FC236}">
                <a16:creationId xmlns:a16="http://schemas.microsoft.com/office/drawing/2014/main" id="{48384F74-5756-FE18-D967-342CA14E2D27}"/>
              </a:ext>
            </a:extLst>
          </p:cNvPr>
          <p:cNvGrpSpPr/>
          <p:nvPr/>
        </p:nvGrpSpPr>
        <p:grpSpPr>
          <a:xfrm>
            <a:off x="6841344" y="5328878"/>
            <a:ext cx="416559" cy="418465"/>
            <a:chOff x="6511797" y="4640326"/>
            <a:chExt cx="416559" cy="418465"/>
          </a:xfrm>
        </p:grpSpPr>
        <p:sp>
          <p:nvSpPr>
            <p:cNvPr id="54" name="object 52">
              <a:extLst>
                <a:ext uri="{FF2B5EF4-FFF2-40B4-BE49-F238E27FC236}">
                  <a16:creationId xmlns:a16="http://schemas.microsoft.com/office/drawing/2014/main" id="{83DCD41B-D70E-599B-5DD3-0452A11D68E4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403859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3859" y="405384"/>
                  </a:lnTo>
                  <a:lnTo>
                    <a:pt x="403859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3">
              <a:extLst>
                <a:ext uri="{FF2B5EF4-FFF2-40B4-BE49-F238E27FC236}">
                  <a16:creationId xmlns:a16="http://schemas.microsoft.com/office/drawing/2014/main" id="{1771B851-E1C0-4182-5BCD-6B50E5229B31}"/>
                </a:ext>
              </a:extLst>
            </p:cNvPr>
            <p:cNvSpPr/>
            <p:nvPr/>
          </p:nvSpPr>
          <p:spPr>
            <a:xfrm>
              <a:off x="6518147" y="4646676"/>
              <a:ext cx="403860" cy="405765"/>
            </a:xfrm>
            <a:custGeom>
              <a:avLst/>
              <a:gdLst/>
              <a:ahLst/>
              <a:cxnLst/>
              <a:rect l="l" t="t" r="r" b="b"/>
              <a:pathLst>
                <a:path w="403859" h="405764">
                  <a:moveTo>
                    <a:pt x="0" y="405384"/>
                  </a:moveTo>
                  <a:lnTo>
                    <a:pt x="403859" y="405384"/>
                  </a:lnTo>
                  <a:lnTo>
                    <a:pt x="403859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4">
              <a:extLst>
                <a:ext uri="{FF2B5EF4-FFF2-40B4-BE49-F238E27FC236}">
                  <a16:creationId xmlns:a16="http://schemas.microsoft.com/office/drawing/2014/main" id="{17D3F5D0-9190-3442-7D5C-931F24FBAFC5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72771" y="0"/>
                  </a:moveTo>
                  <a:lnTo>
                    <a:pt x="40357" y="65220"/>
                  </a:lnTo>
                  <a:lnTo>
                    <a:pt x="30081" y="116280"/>
                  </a:lnTo>
                  <a:lnTo>
                    <a:pt x="19969" y="176763"/>
                  </a:lnTo>
                  <a:lnTo>
                    <a:pt x="9962" y="243528"/>
                  </a:lnTo>
                  <a:lnTo>
                    <a:pt x="0" y="313435"/>
                  </a:lnTo>
                  <a:lnTo>
                    <a:pt x="403859" y="380491"/>
                  </a:lnTo>
                  <a:lnTo>
                    <a:pt x="396851" y="347853"/>
                  </a:lnTo>
                  <a:lnTo>
                    <a:pt x="387824" y="298241"/>
                  </a:lnTo>
                  <a:lnTo>
                    <a:pt x="365966" y="174450"/>
                  </a:lnTo>
                  <a:lnTo>
                    <a:pt x="354264" y="113448"/>
                  </a:lnTo>
                  <a:lnTo>
                    <a:pt x="342798" y="61827"/>
                  </a:lnTo>
                  <a:lnTo>
                    <a:pt x="322833" y="13080"/>
                  </a:lnTo>
                  <a:lnTo>
                    <a:pt x="314643" y="29421"/>
                  </a:lnTo>
                  <a:lnTo>
                    <a:pt x="306986" y="71868"/>
                  </a:lnTo>
                  <a:lnTo>
                    <a:pt x="299799" y="131700"/>
                  </a:lnTo>
                  <a:lnTo>
                    <a:pt x="293020" y="200199"/>
                  </a:lnTo>
                  <a:lnTo>
                    <a:pt x="286586" y="268644"/>
                  </a:lnTo>
                  <a:lnTo>
                    <a:pt x="280435" y="328316"/>
                  </a:lnTo>
                  <a:lnTo>
                    <a:pt x="274505" y="370495"/>
                  </a:lnTo>
                  <a:lnTo>
                    <a:pt x="268731" y="386460"/>
                  </a:lnTo>
                  <a:lnTo>
                    <a:pt x="263496" y="370170"/>
                  </a:lnTo>
                  <a:lnTo>
                    <a:pt x="259020" y="327405"/>
                  </a:lnTo>
                  <a:lnTo>
                    <a:pt x="255002" y="267044"/>
                  </a:lnTo>
                  <a:lnTo>
                    <a:pt x="247139" y="129032"/>
                  </a:lnTo>
                  <a:lnTo>
                    <a:pt x="242693" y="69135"/>
                  </a:lnTo>
                  <a:lnTo>
                    <a:pt x="237502" y="27145"/>
                  </a:lnTo>
                  <a:lnTo>
                    <a:pt x="231267" y="11937"/>
                  </a:lnTo>
                  <a:lnTo>
                    <a:pt x="224786" y="26232"/>
                  </a:lnTo>
                  <a:lnTo>
                    <a:pt x="217684" y="62874"/>
                  </a:lnTo>
                  <a:lnTo>
                    <a:pt x="210053" y="115428"/>
                  </a:lnTo>
                  <a:lnTo>
                    <a:pt x="193576" y="242518"/>
                  </a:lnTo>
                  <a:lnTo>
                    <a:pt x="184916" y="304179"/>
                  </a:lnTo>
                  <a:lnTo>
                    <a:pt x="176100" y="355999"/>
                  </a:lnTo>
                  <a:lnTo>
                    <a:pt x="167219" y="391541"/>
                  </a:lnTo>
                  <a:lnTo>
                    <a:pt x="158369" y="404367"/>
                  </a:lnTo>
                  <a:lnTo>
                    <a:pt x="149345" y="390463"/>
                  </a:lnTo>
                  <a:lnTo>
                    <a:pt x="139956" y="354258"/>
                  </a:lnTo>
                  <a:lnTo>
                    <a:pt x="130306" y="301987"/>
                  </a:lnTo>
                  <a:lnTo>
                    <a:pt x="120499" y="239881"/>
                  </a:lnTo>
                  <a:lnTo>
                    <a:pt x="110640" y="174175"/>
                  </a:lnTo>
                  <a:lnTo>
                    <a:pt x="100833" y="111101"/>
                  </a:lnTo>
                  <a:lnTo>
                    <a:pt x="91183" y="56892"/>
                  </a:lnTo>
                  <a:lnTo>
                    <a:pt x="81794" y="17780"/>
                  </a:lnTo>
                  <a:lnTo>
                    <a:pt x="7277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5">
              <a:extLst>
                <a:ext uri="{FF2B5EF4-FFF2-40B4-BE49-F238E27FC236}">
                  <a16:creationId xmlns:a16="http://schemas.microsoft.com/office/drawing/2014/main" id="{F5738775-9DBE-AD0D-5C17-0880F970131D}"/>
                </a:ext>
              </a:extLst>
            </p:cNvPr>
            <p:cNvSpPr/>
            <p:nvPr/>
          </p:nvSpPr>
          <p:spPr>
            <a:xfrm>
              <a:off x="6518147" y="4647692"/>
              <a:ext cx="403860" cy="404495"/>
            </a:xfrm>
            <a:custGeom>
              <a:avLst/>
              <a:gdLst/>
              <a:ahLst/>
              <a:cxnLst/>
              <a:rect l="l" t="t" r="r" b="b"/>
              <a:pathLst>
                <a:path w="403859" h="404495">
                  <a:moveTo>
                    <a:pt x="0" y="313435"/>
                  </a:moveTo>
                  <a:lnTo>
                    <a:pt x="9962" y="243528"/>
                  </a:lnTo>
                  <a:lnTo>
                    <a:pt x="19969" y="176763"/>
                  </a:lnTo>
                  <a:lnTo>
                    <a:pt x="30081" y="116280"/>
                  </a:lnTo>
                  <a:lnTo>
                    <a:pt x="40357" y="65220"/>
                  </a:lnTo>
                  <a:lnTo>
                    <a:pt x="50857" y="26727"/>
                  </a:lnTo>
                  <a:lnTo>
                    <a:pt x="72771" y="0"/>
                  </a:lnTo>
                  <a:lnTo>
                    <a:pt x="81794" y="17780"/>
                  </a:lnTo>
                  <a:lnTo>
                    <a:pt x="91183" y="56892"/>
                  </a:lnTo>
                  <a:lnTo>
                    <a:pt x="100833" y="111101"/>
                  </a:lnTo>
                  <a:lnTo>
                    <a:pt x="110640" y="174175"/>
                  </a:lnTo>
                  <a:lnTo>
                    <a:pt x="120499" y="239881"/>
                  </a:lnTo>
                  <a:lnTo>
                    <a:pt x="130306" y="301987"/>
                  </a:lnTo>
                  <a:lnTo>
                    <a:pt x="139956" y="354258"/>
                  </a:lnTo>
                  <a:lnTo>
                    <a:pt x="149345" y="390463"/>
                  </a:lnTo>
                  <a:lnTo>
                    <a:pt x="158369" y="404367"/>
                  </a:lnTo>
                  <a:lnTo>
                    <a:pt x="167219" y="391541"/>
                  </a:lnTo>
                  <a:lnTo>
                    <a:pt x="176100" y="355999"/>
                  </a:lnTo>
                  <a:lnTo>
                    <a:pt x="184916" y="304179"/>
                  </a:lnTo>
                  <a:lnTo>
                    <a:pt x="193576" y="242518"/>
                  </a:lnTo>
                  <a:lnTo>
                    <a:pt x="201986" y="177456"/>
                  </a:lnTo>
                  <a:lnTo>
                    <a:pt x="210053" y="115428"/>
                  </a:lnTo>
                  <a:lnTo>
                    <a:pt x="217684" y="62874"/>
                  </a:lnTo>
                  <a:lnTo>
                    <a:pt x="224786" y="26232"/>
                  </a:lnTo>
                  <a:lnTo>
                    <a:pt x="231267" y="11937"/>
                  </a:lnTo>
                  <a:lnTo>
                    <a:pt x="237502" y="27145"/>
                  </a:lnTo>
                  <a:lnTo>
                    <a:pt x="242693" y="69135"/>
                  </a:lnTo>
                  <a:lnTo>
                    <a:pt x="247139" y="129032"/>
                  </a:lnTo>
                  <a:lnTo>
                    <a:pt x="251142" y="197961"/>
                  </a:lnTo>
                  <a:lnTo>
                    <a:pt x="255002" y="267044"/>
                  </a:lnTo>
                  <a:lnTo>
                    <a:pt x="259020" y="327405"/>
                  </a:lnTo>
                  <a:lnTo>
                    <a:pt x="263496" y="370170"/>
                  </a:lnTo>
                  <a:lnTo>
                    <a:pt x="268731" y="386460"/>
                  </a:lnTo>
                  <a:lnTo>
                    <a:pt x="274505" y="370495"/>
                  </a:lnTo>
                  <a:lnTo>
                    <a:pt x="280435" y="328316"/>
                  </a:lnTo>
                  <a:lnTo>
                    <a:pt x="286586" y="268644"/>
                  </a:lnTo>
                  <a:lnTo>
                    <a:pt x="293020" y="200199"/>
                  </a:lnTo>
                  <a:lnTo>
                    <a:pt x="299799" y="131700"/>
                  </a:lnTo>
                  <a:lnTo>
                    <a:pt x="306986" y="71868"/>
                  </a:lnTo>
                  <a:lnTo>
                    <a:pt x="314643" y="29421"/>
                  </a:lnTo>
                  <a:lnTo>
                    <a:pt x="322833" y="13080"/>
                  </a:lnTo>
                  <a:lnTo>
                    <a:pt x="332134" y="26175"/>
                  </a:lnTo>
                  <a:lnTo>
                    <a:pt x="354264" y="113448"/>
                  </a:lnTo>
                  <a:lnTo>
                    <a:pt x="365966" y="174450"/>
                  </a:lnTo>
                  <a:lnTo>
                    <a:pt x="377341" y="238244"/>
                  </a:lnTo>
                  <a:lnTo>
                    <a:pt x="387824" y="298241"/>
                  </a:lnTo>
                  <a:lnTo>
                    <a:pt x="396851" y="347853"/>
                  </a:lnTo>
                  <a:lnTo>
                    <a:pt x="403859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0" name="object 56">
            <a:extLst>
              <a:ext uri="{FF2B5EF4-FFF2-40B4-BE49-F238E27FC236}">
                <a16:creationId xmlns:a16="http://schemas.microsoft.com/office/drawing/2014/main" id="{C8454EDE-A07A-567A-D157-8AE4229EC5E4}"/>
              </a:ext>
            </a:extLst>
          </p:cNvPr>
          <p:cNvSpPr txBox="1"/>
          <p:nvPr/>
        </p:nvSpPr>
        <p:spPr>
          <a:xfrm>
            <a:off x="6864458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3,2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2" name="object 57">
            <a:extLst>
              <a:ext uri="{FF2B5EF4-FFF2-40B4-BE49-F238E27FC236}">
                <a16:creationId xmlns:a16="http://schemas.microsoft.com/office/drawing/2014/main" id="{57BBB80C-577B-1598-A6C8-4A638D1424EB}"/>
              </a:ext>
            </a:extLst>
          </p:cNvPr>
          <p:cNvGrpSpPr/>
          <p:nvPr/>
        </p:nvGrpSpPr>
        <p:grpSpPr>
          <a:xfrm>
            <a:off x="7630777" y="5328878"/>
            <a:ext cx="418465" cy="418465"/>
            <a:chOff x="7301230" y="4640326"/>
            <a:chExt cx="418465" cy="418465"/>
          </a:xfrm>
        </p:grpSpPr>
        <p:sp>
          <p:nvSpPr>
            <p:cNvPr id="64" name="object 58">
              <a:extLst>
                <a:ext uri="{FF2B5EF4-FFF2-40B4-BE49-F238E27FC236}">
                  <a16:creationId xmlns:a16="http://schemas.microsoft.com/office/drawing/2014/main" id="{64E3A009-0DB6-56A9-8B0D-19A5EFDB2E2C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59">
              <a:extLst>
                <a:ext uri="{FF2B5EF4-FFF2-40B4-BE49-F238E27FC236}">
                  <a16:creationId xmlns:a16="http://schemas.microsoft.com/office/drawing/2014/main" id="{97B5B2A8-E8D5-A1D8-71E5-9D6DD71E2680}"/>
                </a:ext>
              </a:extLst>
            </p:cNvPr>
            <p:cNvSpPr/>
            <p:nvPr/>
          </p:nvSpPr>
          <p:spPr>
            <a:xfrm>
              <a:off x="7307580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0">
              <a:extLst>
                <a:ext uri="{FF2B5EF4-FFF2-40B4-BE49-F238E27FC236}">
                  <a16:creationId xmlns:a16="http://schemas.microsoft.com/office/drawing/2014/main" id="{EE66C327-64AE-8F01-45DE-FD253131B581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1">
              <a:extLst>
                <a:ext uri="{FF2B5EF4-FFF2-40B4-BE49-F238E27FC236}">
                  <a16:creationId xmlns:a16="http://schemas.microsoft.com/office/drawing/2014/main" id="{6F992334-7598-B63A-4E3F-11C392F17455}"/>
                </a:ext>
              </a:extLst>
            </p:cNvPr>
            <p:cNvSpPr/>
            <p:nvPr/>
          </p:nvSpPr>
          <p:spPr>
            <a:xfrm>
              <a:off x="7307580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8" name="object 62">
            <a:extLst>
              <a:ext uri="{FF2B5EF4-FFF2-40B4-BE49-F238E27FC236}">
                <a16:creationId xmlns:a16="http://schemas.microsoft.com/office/drawing/2014/main" id="{85C86AB7-EDFC-FD0F-E4F3-ED8C68977CF5}"/>
              </a:ext>
            </a:extLst>
          </p:cNvPr>
          <p:cNvSpPr txBox="1"/>
          <p:nvPr/>
        </p:nvSpPr>
        <p:spPr>
          <a:xfrm>
            <a:off x="7655161" y="5751406"/>
            <a:ext cx="36639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4,2</a:t>
            </a:r>
            <a:endParaRPr sz="1000">
              <a:latin typeface="Cambria Math"/>
              <a:cs typeface="Cambria Math"/>
            </a:endParaRPr>
          </a:p>
        </p:txBody>
      </p:sp>
      <p:grpSp>
        <p:nvGrpSpPr>
          <p:cNvPr id="69" name="object 63">
            <a:extLst>
              <a:ext uri="{FF2B5EF4-FFF2-40B4-BE49-F238E27FC236}">
                <a16:creationId xmlns:a16="http://schemas.microsoft.com/office/drawing/2014/main" id="{2DE0E20F-C382-C7E0-BC16-908A211B8DEF}"/>
              </a:ext>
            </a:extLst>
          </p:cNvPr>
          <p:cNvGrpSpPr/>
          <p:nvPr/>
        </p:nvGrpSpPr>
        <p:grpSpPr>
          <a:xfrm>
            <a:off x="8421732" y="5328878"/>
            <a:ext cx="418465" cy="418465"/>
            <a:chOff x="8092185" y="4640326"/>
            <a:chExt cx="418465" cy="418465"/>
          </a:xfrm>
        </p:grpSpPr>
        <p:sp>
          <p:nvSpPr>
            <p:cNvPr id="70" name="object 64">
              <a:extLst>
                <a:ext uri="{FF2B5EF4-FFF2-40B4-BE49-F238E27FC236}">
                  <a16:creationId xmlns:a16="http://schemas.microsoft.com/office/drawing/2014/main" id="{51095C14-D7D1-361F-88D4-3B080EDF87A3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1" name="object 65">
              <a:extLst>
                <a:ext uri="{FF2B5EF4-FFF2-40B4-BE49-F238E27FC236}">
                  <a16:creationId xmlns:a16="http://schemas.microsoft.com/office/drawing/2014/main" id="{38AB730E-E7E7-C0C7-075F-37C10D43DD8E}"/>
                </a:ext>
              </a:extLst>
            </p:cNvPr>
            <p:cNvSpPr/>
            <p:nvPr/>
          </p:nvSpPr>
          <p:spPr>
            <a:xfrm>
              <a:off x="8098535" y="4646676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5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2" name="object 66">
              <a:extLst>
                <a:ext uri="{FF2B5EF4-FFF2-40B4-BE49-F238E27FC236}">
                  <a16:creationId xmlns:a16="http://schemas.microsoft.com/office/drawing/2014/main" id="{9E2FF082-C6B4-9F3D-CE06-E1D760A61DAE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73152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7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2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3" name="object 67">
              <a:extLst>
                <a:ext uri="{FF2B5EF4-FFF2-40B4-BE49-F238E27FC236}">
                  <a16:creationId xmlns:a16="http://schemas.microsoft.com/office/drawing/2014/main" id="{94463C61-8BF4-FB4C-99AB-1F7853F79E06}"/>
                </a:ext>
              </a:extLst>
            </p:cNvPr>
            <p:cNvSpPr/>
            <p:nvPr/>
          </p:nvSpPr>
          <p:spPr>
            <a:xfrm>
              <a:off x="8098535" y="4647692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5" h="404495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2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7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4" name="object 68">
            <a:extLst>
              <a:ext uri="{FF2B5EF4-FFF2-40B4-BE49-F238E27FC236}">
                <a16:creationId xmlns:a16="http://schemas.microsoft.com/office/drawing/2014/main" id="{D0F2FDA8-9953-E59D-BBDC-D02C8A1E3E6F}"/>
              </a:ext>
            </a:extLst>
          </p:cNvPr>
          <p:cNvSpPr txBox="1"/>
          <p:nvPr/>
        </p:nvSpPr>
        <p:spPr>
          <a:xfrm>
            <a:off x="8441544" y="5751406"/>
            <a:ext cx="374015" cy="22826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2100" spc="-30" baseline="11904" dirty="0">
                <a:latin typeface="Cambria Math"/>
                <a:cs typeface="Cambria Math"/>
              </a:rPr>
              <a:t>𝜑</a:t>
            </a:r>
            <a:r>
              <a:rPr sz="1000" spc="-20" dirty="0">
                <a:latin typeface="Cambria Math"/>
                <a:cs typeface="Cambria Math"/>
              </a:rPr>
              <a:t>5,2</a:t>
            </a:r>
            <a:endParaRPr sz="1000">
              <a:latin typeface="Cambria Math"/>
              <a:cs typeface="Cambria Math"/>
            </a:endParaRPr>
          </a:p>
        </p:txBody>
      </p:sp>
      <p:pic>
        <p:nvPicPr>
          <p:cNvPr id="75" name="object 69">
            <a:extLst>
              <a:ext uri="{FF2B5EF4-FFF2-40B4-BE49-F238E27FC236}">
                <a16:creationId xmlns:a16="http://schemas.microsoft.com/office/drawing/2014/main" id="{AA629959-D916-F025-DA1D-842A8BDD4BB3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178917" y="4391617"/>
            <a:ext cx="198627" cy="198627"/>
          </a:xfrm>
          <a:prstGeom prst="rect">
            <a:avLst/>
          </a:prstGeom>
        </p:spPr>
      </p:pic>
      <p:sp>
        <p:nvSpPr>
          <p:cNvPr id="76" name="object 70">
            <a:extLst>
              <a:ext uri="{FF2B5EF4-FFF2-40B4-BE49-F238E27FC236}">
                <a16:creationId xmlns:a16="http://schemas.microsoft.com/office/drawing/2014/main" id="{E575497F-E335-FC88-5359-5B6AEB661FC1}"/>
              </a:ext>
            </a:extLst>
          </p:cNvPr>
          <p:cNvSpPr txBox="1"/>
          <p:nvPr/>
        </p:nvSpPr>
        <p:spPr>
          <a:xfrm>
            <a:off x="393139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2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7" name="object 71">
            <a:extLst>
              <a:ext uri="{FF2B5EF4-FFF2-40B4-BE49-F238E27FC236}">
                <a16:creationId xmlns:a16="http://schemas.microsoft.com/office/drawing/2014/main" id="{7786130B-0040-7DB3-52F3-3FCDA7037CAB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5140561" y="4391617"/>
            <a:ext cx="197103" cy="198627"/>
          </a:xfrm>
          <a:prstGeom prst="rect">
            <a:avLst/>
          </a:prstGeom>
        </p:spPr>
      </p:pic>
      <p:sp>
        <p:nvSpPr>
          <p:cNvPr id="78" name="object 72">
            <a:extLst>
              <a:ext uri="{FF2B5EF4-FFF2-40B4-BE49-F238E27FC236}">
                <a16:creationId xmlns:a16="http://schemas.microsoft.com/office/drawing/2014/main" id="{B65D2936-1A00-D045-49B5-565A32F18CFD}"/>
              </a:ext>
            </a:extLst>
          </p:cNvPr>
          <p:cNvSpPr txBox="1"/>
          <p:nvPr/>
        </p:nvSpPr>
        <p:spPr>
          <a:xfrm>
            <a:off x="4891768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3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79" name="object 73">
            <a:extLst>
              <a:ext uri="{FF2B5EF4-FFF2-40B4-BE49-F238E27FC236}">
                <a16:creationId xmlns:a16="http://schemas.microsoft.com/office/drawing/2014/main" id="{FBE5DFE0-6D83-BDB8-B7A0-2D689DDCBE38}"/>
              </a:ext>
            </a:extLst>
          </p:cNvPr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6100681" y="4391617"/>
            <a:ext cx="197103" cy="198627"/>
          </a:xfrm>
          <a:prstGeom prst="rect">
            <a:avLst/>
          </a:prstGeom>
        </p:spPr>
      </p:pic>
      <p:sp>
        <p:nvSpPr>
          <p:cNvPr id="80" name="object 74">
            <a:extLst>
              <a:ext uri="{FF2B5EF4-FFF2-40B4-BE49-F238E27FC236}">
                <a16:creationId xmlns:a16="http://schemas.microsoft.com/office/drawing/2014/main" id="{65340C29-C1BE-40E3-BA73-52D6AFB7A752}"/>
              </a:ext>
            </a:extLst>
          </p:cNvPr>
          <p:cNvSpPr txBox="1"/>
          <p:nvPr/>
        </p:nvSpPr>
        <p:spPr>
          <a:xfrm>
            <a:off x="5852523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4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1" name="object 75">
            <a:extLst>
              <a:ext uri="{FF2B5EF4-FFF2-40B4-BE49-F238E27FC236}">
                <a16:creationId xmlns:a16="http://schemas.microsoft.com/office/drawing/2014/main" id="{D042C48E-7332-8D5C-603A-EC4405A718E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7060801" y="4391617"/>
            <a:ext cx="197103" cy="198627"/>
          </a:xfrm>
          <a:prstGeom prst="rect">
            <a:avLst/>
          </a:prstGeom>
        </p:spPr>
      </p:pic>
      <p:sp>
        <p:nvSpPr>
          <p:cNvPr id="82" name="object 76">
            <a:extLst>
              <a:ext uri="{FF2B5EF4-FFF2-40B4-BE49-F238E27FC236}">
                <a16:creationId xmlns:a16="http://schemas.microsoft.com/office/drawing/2014/main" id="{265D0FDE-EFEC-D171-C6EC-54D9486BB00A}"/>
              </a:ext>
            </a:extLst>
          </p:cNvPr>
          <p:cNvSpPr txBox="1"/>
          <p:nvPr/>
        </p:nvSpPr>
        <p:spPr>
          <a:xfrm>
            <a:off x="6812897" y="4378536"/>
            <a:ext cx="224790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5</a:t>
            </a:r>
            <a:endParaRPr sz="1275" baseline="-16339">
              <a:latin typeface="Cambria Math"/>
              <a:cs typeface="Cambria Math"/>
            </a:endParaRPr>
          </a:p>
        </p:txBody>
      </p:sp>
      <p:pic>
        <p:nvPicPr>
          <p:cNvPr id="83" name="object 77">
            <a:extLst>
              <a:ext uri="{FF2B5EF4-FFF2-40B4-BE49-F238E27FC236}">
                <a16:creationId xmlns:a16="http://schemas.microsoft.com/office/drawing/2014/main" id="{9D18E953-176E-F807-7392-EE692A92416F}"/>
              </a:ext>
            </a:extLst>
          </p:cNvPr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218797" y="4391617"/>
            <a:ext cx="198627" cy="198627"/>
          </a:xfrm>
          <a:prstGeom prst="rect">
            <a:avLst/>
          </a:prstGeom>
        </p:spPr>
      </p:pic>
      <p:sp>
        <p:nvSpPr>
          <p:cNvPr id="84" name="object 78">
            <a:extLst>
              <a:ext uri="{FF2B5EF4-FFF2-40B4-BE49-F238E27FC236}">
                <a16:creationId xmlns:a16="http://schemas.microsoft.com/office/drawing/2014/main" id="{DD2D5EAE-3042-547E-2F7C-28ED0401EC33}"/>
              </a:ext>
            </a:extLst>
          </p:cNvPr>
          <p:cNvSpPr txBox="1"/>
          <p:nvPr/>
        </p:nvSpPr>
        <p:spPr>
          <a:xfrm>
            <a:off x="2972417" y="4378536"/>
            <a:ext cx="22161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ℎ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grpSp>
        <p:nvGrpSpPr>
          <p:cNvPr id="85" name="object 79">
            <a:extLst>
              <a:ext uri="{FF2B5EF4-FFF2-40B4-BE49-F238E27FC236}">
                <a16:creationId xmlns:a16="http://schemas.microsoft.com/office/drawing/2014/main" id="{834094CA-3CCA-87B5-462C-D0398E4029CE}"/>
              </a:ext>
            </a:extLst>
          </p:cNvPr>
          <p:cNvGrpSpPr/>
          <p:nvPr/>
        </p:nvGrpSpPr>
        <p:grpSpPr>
          <a:xfrm>
            <a:off x="3461113" y="3039829"/>
            <a:ext cx="418465" cy="418465"/>
            <a:chOff x="3131566" y="2351277"/>
            <a:chExt cx="418465" cy="418465"/>
          </a:xfrm>
        </p:grpSpPr>
        <p:sp>
          <p:nvSpPr>
            <p:cNvPr id="86" name="object 80">
              <a:extLst>
                <a:ext uri="{FF2B5EF4-FFF2-40B4-BE49-F238E27FC236}">
                  <a16:creationId xmlns:a16="http://schemas.microsoft.com/office/drawing/2014/main" id="{49DC45A9-7F67-C554-0660-2C6F868DAC51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3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3" y="405384"/>
                  </a:lnTo>
                  <a:lnTo>
                    <a:pt x="405383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7" name="object 81">
              <a:extLst>
                <a:ext uri="{FF2B5EF4-FFF2-40B4-BE49-F238E27FC236}">
                  <a16:creationId xmlns:a16="http://schemas.microsoft.com/office/drawing/2014/main" id="{0977EA81-5D61-371C-E804-9D3507FB080D}"/>
                </a:ext>
              </a:extLst>
            </p:cNvPr>
            <p:cNvSpPr/>
            <p:nvPr/>
          </p:nvSpPr>
          <p:spPr>
            <a:xfrm>
              <a:off x="3137916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3" y="405384"/>
                  </a:lnTo>
                  <a:lnTo>
                    <a:pt x="405383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8" name="object 82">
              <a:extLst>
                <a:ext uri="{FF2B5EF4-FFF2-40B4-BE49-F238E27FC236}">
                  <a16:creationId xmlns:a16="http://schemas.microsoft.com/office/drawing/2014/main" id="{B5DE02E6-A89C-485F-69C8-EAB8216D5F70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7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9" name="object 83">
              <a:extLst>
                <a:ext uri="{FF2B5EF4-FFF2-40B4-BE49-F238E27FC236}">
                  <a16:creationId xmlns:a16="http://schemas.microsoft.com/office/drawing/2014/main" id="{41FD7CF3-FB68-17F6-8077-F8C510F155C4}"/>
                </a:ext>
              </a:extLst>
            </p:cNvPr>
            <p:cNvSpPr/>
            <p:nvPr/>
          </p:nvSpPr>
          <p:spPr>
            <a:xfrm>
              <a:off x="3137916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7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0" name="object 84">
            <a:extLst>
              <a:ext uri="{FF2B5EF4-FFF2-40B4-BE49-F238E27FC236}">
                <a16:creationId xmlns:a16="http://schemas.microsoft.com/office/drawing/2014/main" id="{9541BCB9-60AB-3CAF-E0CB-A2C88D7178AF}"/>
              </a:ext>
            </a:extLst>
          </p:cNvPr>
          <p:cNvSpPr txBox="1"/>
          <p:nvPr/>
        </p:nvSpPr>
        <p:spPr>
          <a:xfrm>
            <a:off x="3486386" y="3419687"/>
            <a:ext cx="267335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1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1" name="object 85">
            <a:extLst>
              <a:ext uri="{FF2B5EF4-FFF2-40B4-BE49-F238E27FC236}">
                <a16:creationId xmlns:a16="http://schemas.microsoft.com/office/drawing/2014/main" id="{D418A8DC-0836-2770-3BC9-6A6F7E3AB704}"/>
              </a:ext>
            </a:extLst>
          </p:cNvPr>
          <p:cNvGrpSpPr/>
          <p:nvPr/>
        </p:nvGrpSpPr>
        <p:grpSpPr>
          <a:xfrm>
            <a:off x="4252068" y="3039829"/>
            <a:ext cx="418465" cy="418465"/>
            <a:chOff x="3922521" y="2351277"/>
            <a:chExt cx="418465" cy="418465"/>
          </a:xfrm>
        </p:grpSpPr>
        <p:sp>
          <p:nvSpPr>
            <p:cNvPr id="92" name="object 86">
              <a:extLst>
                <a:ext uri="{FF2B5EF4-FFF2-40B4-BE49-F238E27FC236}">
                  <a16:creationId xmlns:a16="http://schemas.microsoft.com/office/drawing/2014/main" id="{529AFBF2-2F22-62E3-4BB5-91AF83567C14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3" name="object 87">
              <a:extLst>
                <a:ext uri="{FF2B5EF4-FFF2-40B4-BE49-F238E27FC236}">
                  <a16:creationId xmlns:a16="http://schemas.microsoft.com/office/drawing/2014/main" id="{03ACF7B5-F2BD-8C91-E039-4D7C68DC69FD}"/>
                </a:ext>
              </a:extLst>
            </p:cNvPr>
            <p:cNvSpPr/>
            <p:nvPr/>
          </p:nvSpPr>
          <p:spPr>
            <a:xfrm>
              <a:off x="3928871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4" name="object 88">
              <a:extLst>
                <a:ext uri="{FF2B5EF4-FFF2-40B4-BE49-F238E27FC236}">
                  <a16:creationId xmlns:a16="http://schemas.microsoft.com/office/drawing/2014/main" id="{5EB38B87-DB16-E85A-E15D-EEF6F29115B5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3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5" name="object 89">
              <a:extLst>
                <a:ext uri="{FF2B5EF4-FFF2-40B4-BE49-F238E27FC236}">
                  <a16:creationId xmlns:a16="http://schemas.microsoft.com/office/drawing/2014/main" id="{69EAD8E6-E5F8-F9AA-2E39-4FACD8533633}"/>
                </a:ext>
              </a:extLst>
            </p:cNvPr>
            <p:cNvSpPr/>
            <p:nvPr/>
          </p:nvSpPr>
          <p:spPr>
            <a:xfrm>
              <a:off x="3928871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3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96" name="object 90">
            <a:extLst>
              <a:ext uri="{FF2B5EF4-FFF2-40B4-BE49-F238E27FC236}">
                <a16:creationId xmlns:a16="http://schemas.microsoft.com/office/drawing/2014/main" id="{02B00F0B-226E-03F9-9732-1C7D54D5EAAA}"/>
              </a:ext>
            </a:extLst>
          </p:cNvPr>
          <p:cNvSpPr txBox="1"/>
          <p:nvPr/>
        </p:nvSpPr>
        <p:spPr>
          <a:xfrm>
            <a:off x="4276961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2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97" name="object 91">
            <a:extLst>
              <a:ext uri="{FF2B5EF4-FFF2-40B4-BE49-F238E27FC236}">
                <a16:creationId xmlns:a16="http://schemas.microsoft.com/office/drawing/2014/main" id="{289CA69C-8B41-F34E-034E-6E8ECB88301B}"/>
              </a:ext>
            </a:extLst>
          </p:cNvPr>
          <p:cNvGrpSpPr/>
          <p:nvPr/>
        </p:nvGrpSpPr>
        <p:grpSpPr>
          <a:xfrm>
            <a:off x="5041500" y="3039829"/>
            <a:ext cx="418465" cy="418465"/>
            <a:chOff x="4711953" y="2351277"/>
            <a:chExt cx="418465" cy="418465"/>
          </a:xfrm>
        </p:grpSpPr>
        <p:sp>
          <p:nvSpPr>
            <p:cNvPr id="98" name="object 92">
              <a:extLst>
                <a:ext uri="{FF2B5EF4-FFF2-40B4-BE49-F238E27FC236}">
                  <a16:creationId xmlns:a16="http://schemas.microsoft.com/office/drawing/2014/main" id="{6EAD704C-9084-DF38-DFDE-68BC2014CAE3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9" name="object 93">
              <a:extLst>
                <a:ext uri="{FF2B5EF4-FFF2-40B4-BE49-F238E27FC236}">
                  <a16:creationId xmlns:a16="http://schemas.microsoft.com/office/drawing/2014/main" id="{A0939BE4-9FB4-03E9-714C-05BFA1C8F52B}"/>
                </a:ext>
              </a:extLst>
            </p:cNvPr>
            <p:cNvSpPr/>
            <p:nvPr/>
          </p:nvSpPr>
          <p:spPr>
            <a:xfrm>
              <a:off x="4718303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0" name="object 94">
              <a:extLst>
                <a:ext uri="{FF2B5EF4-FFF2-40B4-BE49-F238E27FC236}">
                  <a16:creationId xmlns:a16="http://schemas.microsoft.com/office/drawing/2014/main" id="{B80ED306-5C90-91F8-2AA6-009436A3FA56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9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4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1" name="object 95">
              <a:extLst>
                <a:ext uri="{FF2B5EF4-FFF2-40B4-BE49-F238E27FC236}">
                  <a16:creationId xmlns:a16="http://schemas.microsoft.com/office/drawing/2014/main" id="{CEDE53E7-58E8-E77F-9263-3AAA02EF8AED}"/>
                </a:ext>
              </a:extLst>
            </p:cNvPr>
            <p:cNvSpPr/>
            <p:nvPr/>
          </p:nvSpPr>
          <p:spPr>
            <a:xfrm>
              <a:off x="4718303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4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9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2" name="object 96">
            <a:extLst>
              <a:ext uri="{FF2B5EF4-FFF2-40B4-BE49-F238E27FC236}">
                <a16:creationId xmlns:a16="http://schemas.microsoft.com/office/drawing/2014/main" id="{8A5D0504-F72B-D066-6675-1F6435C0565B}"/>
              </a:ext>
            </a:extLst>
          </p:cNvPr>
          <p:cNvSpPr txBox="1"/>
          <p:nvPr/>
        </p:nvSpPr>
        <p:spPr>
          <a:xfrm>
            <a:off x="5067917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3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3" name="object 97">
            <a:extLst>
              <a:ext uri="{FF2B5EF4-FFF2-40B4-BE49-F238E27FC236}">
                <a16:creationId xmlns:a16="http://schemas.microsoft.com/office/drawing/2014/main" id="{C7F0AE51-327E-23AA-AE51-98970116721D}"/>
              </a:ext>
            </a:extLst>
          </p:cNvPr>
          <p:cNvGrpSpPr/>
          <p:nvPr/>
        </p:nvGrpSpPr>
        <p:grpSpPr>
          <a:xfrm>
            <a:off x="5832456" y="3039829"/>
            <a:ext cx="418465" cy="418465"/>
            <a:chOff x="5502909" y="2351277"/>
            <a:chExt cx="418465" cy="418465"/>
          </a:xfrm>
        </p:grpSpPr>
        <p:sp>
          <p:nvSpPr>
            <p:cNvPr id="104" name="object 98">
              <a:extLst>
                <a:ext uri="{FF2B5EF4-FFF2-40B4-BE49-F238E27FC236}">
                  <a16:creationId xmlns:a16="http://schemas.microsoft.com/office/drawing/2014/main" id="{9DD4EF4E-F4D5-0795-8C2A-252C7CE499B8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405384" y="0"/>
                  </a:moveTo>
                  <a:lnTo>
                    <a:pt x="0" y="0"/>
                  </a:lnTo>
                  <a:lnTo>
                    <a:pt x="0" y="405384"/>
                  </a:lnTo>
                  <a:lnTo>
                    <a:pt x="405384" y="405384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5" name="object 99">
              <a:extLst>
                <a:ext uri="{FF2B5EF4-FFF2-40B4-BE49-F238E27FC236}">
                  <a16:creationId xmlns:a16="http://schemas.microsoft.com/office/drawing/2014/main" id="{30693C27-F365-51B9-D7D4-0CE25454F64C}"/>
                </a:ext>
              </a:extLst>
            </p:cNvPr>
            <p:cNvSpPr/>
            <p:nvPr/>
          </p:nvSpPr>
          <p:spPr>
            <a:xfrm>
              <a:off x="5509259" y="2357627"/>
              <a:ext cx="405765" cy="405765"/>
            </a:xfrm>
            <a:custGeom>
              <a:avLst/>
              <a:gdLst/>
              <a:ahLst/>
              <a:cxnLst/>
              <a:rect l="l" t="t" r="r" b="b"/>
              <a:pathLst>
                <a:path w="405764" h="405764">
                  <a:moveTo>
                    <a:pt x="0" y="405384"/>
                  </a:moveTo>
                  <a:lnTo>
                    <a:pt x="405384" y="405384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5384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6" name="object 100">
              <a:extLst>
                <a:ext uri="{FF2B5EF4-FFF2-40B4-BE49-F238E27FC236}">
                  <a16:creationId xmlns:a16="http://schemas.microsoft.com/office/drawing/2014/main" id="{0D96731E-6D3F-C9EE-6C53-0617E8EA37C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73151" y="0"/>
                  </a:moveTo>
                  <a:lnTo>
                    <a:pt x="40534" y="65220"/>
                  </a:lnTo>
                  <a:lnTo>
                    <a:pt x="30191" y="116280"/>
                  </a:lnTo>
                  <a:lnTo>
                    <a:pt x="20023" y="176763"/>
                  </a:lnTo>
                  <a:lnTo>
                    <a:pt x="9977" y="243528"/>
                  </a:lnTo>
                  <a:lnTo>
                    <a:pt x="0" y="313435"/>
                  </a:lnTo>
                  <a:lnTo>
                    <a:pt x="405384" y="380491"/>
                  </a:lnTo>
                  <a:lnTo>
                    <a:pt x="398328" y="347853"/>
                  </a:lnTo>
                  <a:lnTo>
                    <a:pt x="389253" y="298241"/>
                  </a:lnTo>
                  <a:lnTo>
                    <a:pt x="367299" y="174450"/>
                  </a:lnTo>
                  <a:lnTo>
                    <a:pt x="355550" y="113448"/>
                  </a:lnTo>
                  <a:lnTo>
                    <a:pt x="344037" y="61827"/>
                  </a:lnTo>
                  <a:lnTo>
                    <a:pt x="323976" y="13080"/>
                  </a:lnTo>
                  <a:lnTo>
                    <a:pt x="315786" y="29421"/>
                  </a:lnTo>
                  <a:lnTo>
                    <a:pt x="308127" y="71868"/>
                  </a:lnTo>
                  <a:lnTo>
                    <a:pt x="300936" y="131700"/>
                  </a:lnTo>
                  <a:lnTo>
                    <a:pt x="294147" y="200199"/>
                  </a:lnTo>
                  <a:lnTo>
                    <a:pt x="287698" y="268644"/>
                  </a:lnTo>
                  <a:lnTo>
                    <a:pt x="281525" y="328316"/>
                  </a:lnTo>
                  <a:lnTo>
                    <a:pt x="275562" y="370495"/>
                  </a:lnTo>
                  <a:lnTo>
                    <a:pt x="269748" y="386460"/>
                  </a:lnTo>
                  <a:lnTo>
                    <a:pt x="264475" y="370170"/>
                  </a:lnTo>
                  <a:lnTo>
                    <a:pt x="259978" y="327405"/>
                  </a:lnTo>
                  <a:lnTo>
                    <a:pt x="255949" y="267044"/>
                  </a:lnTo>
                  <a:lnTo>
                    <a:pt x="248060" y="129032"/>
                  </a:lnTo>
                  <a:lnTo>
                    <a:pt x="243584" y="69135"/>
                  </a:lnTo>
                  <a:lnTo>
                    <a:pt x="238343" y="27145"/>
                  </a:lnTo>
                  <a:lnTo>
                    <a:pt x="232028" y="11937"/>
                  </a:lnTo>
                  <a:lnTo>
                    <a:pt x="225548" y="26232"/>
                  </a:lnTo>
                  <a:lnTo>
                    <a:pt x="218445" y="62874"/>
                  </a:lnTo>
                  <a:lnTo>
                    <a:pt x="210810" y="115428"/>
                  </a:lnTo>
                  <a:lnTo>
                    <a:pt x="194316" y="242518"/>
                  </a:lnTo>
                  <a:lnTo>
                    <a:pt x="185641" y="304179"/>
                  </a:lnTo>
                  <a:lnTo>
                    <a:pt x="176802" y="355999"/>
                  </a:lnTo>
                  <a:lnTo>
                    <a:pt x="167892" y="391541"/>
                  </a:lnTo>
                  <a:lnTo>
                    <a:pt x="159003" y="404367"/>
                  </a:lnTo>
                  <a:lnTo>
                    <a:pt x="149938" y="390463"/>
                  </a:lnTo>
                  <a:lnTo>
                    <a:pt x="140508" y="354258"/>
                  </a:lnTo>
                  <a:lnTo>
                    <a:pt x="130819" y="301987"/>
                  </a:lnTo>
                  <a:lnTo>
                    <a:pt x="120976" y="239881"/>
                  </a:lnTo>
                  <a:lnTo>
                    <a:pt x="111085" y="174175"/>
                  </a:lnTo>
                  <a:lnTo>
                    <a:pt x="101251" y="111101"/>
                  </a:lnTo>
                  <a:lnTo>
                    <a:pt x="91581" y="56892"/>
                  </a:lnTo>
                  <a:lnTo>
                    <a:pt x="82179" y="17780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7" name="object 101">
              <a:extLst>
                <a:ext uri="{FF2B5EF4-FFF2-40B4-BE49-F238E27FC236}">
                  <a16:creationId xmlns:a16="http://schemas.microsoft.com/office/drawing/2014/main" id="{11A0C40E-89D3-E907-DD25-234F7E22E7A4}"/>
                </a:ext>
              </a:extLst>
            </p:cNvPr>
            <p:cNvSpPr/>
            <p:nvPr/>
          </p:nvSpPr>
          <p:spPr>
            <a:xfrm>
              <a:off x="5509259" y="2358643"/>
              <a:ext cx="405765" cy="404495"/>
            </a:xfrm>
            <a:custGeom>
              <a:avLst/>
              <a:gdLst/>
              <a:ahLst/>
              <a:cxnLst/>
              <a:rect l="l" t="t" r="r" b="b"/>
              <a:pathLst>
                <a:path w="405764" h="404494">
                  <a:moveTo>
                    <a:pt x="0" y="313435"/>
                  </a:moveTo>
                  <a:lnTo>
                    <a:pt x="9977" y="243528"/>
                  </a:lnTo>
                  <a:lnTo>
                    <a:pt x="20023" y="176763"/>
                  </a:lnTo>
                  <a:lnTo>
                    <a:pt x="30191" y="116280"/>
                  </a:lnTo>
                  <a:lnTo>
                    <a:pt x="40534" y="65220"/>
                  </a:lnTo>
                  <a:lnTo>
                    <a:pt x="51107" y="26727"/>
                  </a:lnTo>
                  <a:lnTo>
                    <a:pt x="73151" y="0"/>
                  </a:lnTo>
                  <a:lnTo>
                    <a:pt x="82179" y="17780"/>
                  </a:lnTo>
                  <a:lnTo>
                    <a:pt x="91581" y="56892"/>
                  </a:lnTo>
                  <a:lnTo>
                    <a:pt x="101251" y="111101"/>
                  </a:lnTo>
                  <a:lnTo>
                    <a:pt x="111085" y="174175"/>
                  </a:lnTo>
                  <a:lnTo>
                    <a:pt x="120976" y="239881"/>
                  </a:lnTo>
                  <a:lnTo>
                    <a:pt x="130819" y="301987"/>
                  </a:lnTo>
                  <a:lnTo>
                    <a:pt x="140508" y="354258"/>
                  </a:lnTo>
                  <a:lnTo>
                    <a:pt x="149938" y="390463"/>
                  </a:lnTo>
                  <a:lnTo>
                    <a:pt x="159003" y="404367"/>
                  </a:lnTo>
                  <a:lnTo>
                    <a:pt x="167892" y="391541"/>
                  </a:lnTo>
                  <a:lnTo>
                    <a:pt x="176802" y="355999"/>
                  </a:lnTo>
                  <a:lnTo>
                    <a:pt x="185641" y="304179"/>
                  </a:lnTo>
                  <a:lnTo>
                    <a:pt x="194316" y="242518"/>
                  </a:lnTo>
                  <a:lnTo>
                    <a:pt x="202737" y="177456"/>
                  </a:lnTo>
                  <a:lnTo>
                    <a:pt x="210810" y="115428"/>
                  </a:lnTo>
                  <a:lnTo>
                    <a:pt x="218445" y="62874"/>
                  </a:lnTo>
                  <a:lnTo>
                    <a:pt x="225548" y="26232"/>
                  </a:lnTo>
                  <a:lnTo>
                    <a:pt x="232028" y="11937"/>
                  </a:lnTo>
                  <a:lnTo>
                    <a:pt x="238343" y="27145"/>
                  </a:lnTo>
                  <a:lnTo>
                    <a:pt x="243584" y="69135"/>
                  </a:lnTo>
                  <a:lnTo>
                    <a:pt x="248060" y="129032"/>
                  </a:lnTo>
                  <a:lnTo>
                    <a:pt x="252079" y="197961"/>
                  </a:lnTo>
                  <a:lnTo>
                    <a:pt x="255949" y="267044"/>
                  </a:lnTo>
                  <a:lnTo>
                    <a:pt x="259978" y="327405"/>
                  </a:lnTo>
                  <a:lnTo>
                    <a:pt x="264475" y="370170"/>
                  </a:lnTo>
                  <a:lnTo>
                    <a:pt x="269748" y="386460"/>
                  </a:lnTo>
                  <a:lnTo>
                    <a:pt x="275562" y="370495"/>
                  </a:lnTo>
                  <a:lnTo>
                    <a:pt x="281525" y="328316"/>
                  </a:lnTo>
                  <a:lnTo>
                    <a:pt x="287698" y="268644"/>
                  </a:lnTo>
                  <a:lnTo>
                    <a:pt x="294147" y="200199"/>
                  </a:lnTo>
                  <a:lnTo>
                    <a:pt x="300936" y="131700"/>
                  </a:lnTo>
                  <a:lnTo>
                    <a:pt x="308127" y="71868"/>
                  </a:lnTo>
                  <a:lnTo>
                    <a:pt x="315786" y="29421"/>
                  </a:lnTo>
                  <a:lnTo>
                    <a:pt x="323976" y="13080"/>
                  </a:lnTo>
                  <a:lnTo>
                    <a:pt x="333324" y="26175"/>
                  </a:lnTo>
                  <a:lnTo>
                    <a:pt x="355550" y="113448"/>
                  </a:lnTo>
                  <a:lnTo>
                    <a:pt x="367299" y="174450"/>
                  </a:lnTo>
                  <a:lnTo>
                    <a:pt x="378722" y="238244"/>
                  </a:lnTo>
                  <a:lnTo>
                    <a:pt x="389253" y="298241"/>
                  </a:lnTo>
                  <a:lnTo>
                    <a:pt x="398328" y="347853"/>
                  </a:lnTo>
                  <a:lnTo>
                    <a:pt x="405384" y="380491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8" name="object 102">
            <a:extLst>
              <a:ext uri="{FF2B5EF4-FFF2-40B4-BE49-F238E27FC236}">
                <a16:creationId xmlns:a16="http://schemas.microsoft.com/office/drawing/2014/main" id="{133CD25A-7B48-A451-BCDB-58B9406041B1}"/>
              </a:ext>
            </a:extLst>
          </p:cNvPr>
          <p:cNvSpPr txBox="1"/>
          <p:nvPr/>
        </p:nvSpPr>
        <p:spPr>
          <a:xfrm>
            <a:off x="5857094" y="3419687"/>
            <a:ext cx="26416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4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09" name="object 103">
            <a:extLst>
              <a:ext uri="{FF2B5EF4-FFF2-40B4-BE49-F238E27FC236}">
                <a16:creationId xmlns:a16="http://schemas.microsoft.com/office/drawing/2014/main" id="{83925A5A-C14B-D147-FECB-C5129557E9AE}"/>
              </a:ext>
            </a:extLst>
          </p:cNvPr>
          <p:cNvGrpSpPr/>
          <p:nvPr/>
        </p:nvGrpSpPr>
        <p:grpSpPr>
          <a:xfrm>
            <a:off x="6623412" y="3035257"/>
            <a:ext cx="418465" cy="416559"/>
            <a:chOff x="6293865" y="2346705"/>
            <a:chExt cx="418465" cy="416559"/>
          </a:xfrm>
        </p:grpSpPr>
        <p:sp>
          <p:nvSpPr>
            <p:cNvPr id="110" name="object 104">
              <a:extLst>
                <a:ext uri="{FF2B5EF4-FFF2-40B4-BE49-F238E27FC236}">
                  <a16:creationId xmlns:a16="http://schemas.microsoft.com/office/drawing/2014/main" id="{1B316136-87B1-6F5A-78EA-39698AF58CF8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405384" y="0"/>
                  </a:moveTo>
                  <a:lnTo>
                    <a:pt x="0" y="0"/>
                  </a:lnTo>
                  <a:lnTo>
                    <a:pt x="0" y="403860"/>
                  </a:lnTo>
                  <a:lnTo>
                    <a:pt x="405384" y="403860"/>
                  </a:lnTo>
                  <a:lnTo>
                    <a:pt x="405384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1" name="object 105">
              <a:extLst>
                <a:ext uri="{FF2B5EF4-FFF2-40B4-BE49-F238E27FC236}">
                  <a16:creationId xmlns:a16="http://schemas.microsoft.com/office/drawing/2014/main" id="{5A194FCD-A67B-8577-4BD7-16F2E7915272}"/>
                </a:ext>
              </a:extLst>
            </p:cNvPr>
            <p:cNvSpPr/>
            <p:nvPr/>
          </p:nvSpPr>
          <p:spPr>
            <a:xfrm>
              <a:off x="6300215" y="2353055"/>
              <a:ext cx="405765" cy="403860"/>
            </a:xfrm>
            <a:custGeom>
              <a:avLst/>
              <a:gdLst/>
              <a:ahLst/>
              <a:cxnLst/>
              <a:rect l="l" t="t" r="r" b="b"/>
              <a:pathLst>
                <a:path w="405765" h="403860">
                  <a:moveTo>
                    <a:pt x="0" y="403860"/>
                  </a:moveTo>
                  <a:lnTo>
                    <a:pt x="405384" y="403860"/>
                  </a:lnTo>
                  <a:lnTo>
                    <a:pt x="405384" y="0"/>
                  </a:lnTo>
                  <a:lnTo>
                    <a:pt x="0" y="0"/>
                  </a:lnTo>
                  <a:lnTo>
                    <a:pt x="0" y="403860"/>
                  </a:lnTo>
                  <a:close/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2" name="object 106">
              <a:extLst>
                <a:ext uri="{FF2B5EF4-FFF2-40B4-BE49-F238E27FC236}">
                  <a16:creationId xmlns:a16="http://schemas.microsoft.com/office/drawing/2014/main" id="{2ED03D7A-8F61-0148-E720-4BB0C11C45EB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73151" y="0"/>
                  </a:moveTo>
                  <a:lnTo>
                    <a:pt x="40534" y="65024"/>
                  </a:lnTo>
                  <a:lnTo>
                    <a:pt x="30191" y="115893"/>
                  </a:lnTo>
                  <a:lnTo>
                    <a:pt x="20023" y="176146"/>
                  </a:lnTo>
                  <a:lnTo>
                    <a:pt x="9977" y="242655"/>
                  </a:lnTo>
                  <a:lnTo>
                    <a:pt x="0" y="312292"/>
                  </a:lnTo>
                  <a:lnTo>
                    <a:pt x="405384" y="378967"/>
                  </a:lnTo>
                  <a:lnTo>
                    <a:pt x="398328" y="346504"/>
                  </a:lnTo>
                  <a:lnTo>
                    <a:pt x="389253" y="297116"/>
                  </a:lnTo>
                  <a:lnTo>
                    <a:pt x="367299" y="173831"/>
                  </a:lnTo>
                  <a:lnTo>
                    <a:pt x="355550" y="113066"/>
                  </a:lnTo>
                  <a:lnTo>
                    <a:pt x="344037" y="61642"/>
                  </a:lnTo>
                  <a:lnTo>
                    <a:pt x="323977" y="13080"/>
                  </a:lnTo>
                  <a:lnTo>
                    <a:pt x="315786" y="29361"/>
                  </a:lnTo>
                  <a:lnTo>
                    <a:pt x="308127" y="71647"/>
                  </a:lnTo>
                  <a:lnTo>
                    <a:pt x="300936" y="131252"/>
                  </a:lnTo>
                  <a:lnTo>
                    <a:pt x="294147" y="199485"/>
                  </a:lnTo>
                  <a:lnTo>
                    <a:pt x="287698" y="267658"/>
                  </a:lnTo>
                  <a:lnTo>
                    <a:pt x="281525" y="327084"/>
                  </a:lnTo>
                  <a:lnTo>
                    <a:pt x="275562" y="369073"/>
                  </a:lnTo>
                  <a:lnTo>
                    <a:pt x="269748" y="384937"/>
                  </a:lnTo>
                  <a:lnTo>
                    <a:pt x="264475" y="368747"/>
                  </a:lnTo>
                  <a:lnTo>
                    <a:pt x="259978" y="326171"/>
                  </a:lnTo>
                  <a:lnTo>
                    <a:pt x="255949" y="266051"/>
                  </a:lnTo>
                  <a:lnTo>
                    <a:pt x="248060" y="128553"/>
                  </a:lnTo>
                  <a:lnTo>
                    <a:pt x="243584" y="68861"/>
                  </a:lnTo>
                  <a:lnTo>
                    <a:pt x="238343" y="26999"/>
                  </a:lnTo>
                  <a:lnTo>
                    <a:pt x="232029" y="11811"/>
                  </a:lnTo>
                  <a:lnTo>
                    <a:pt x="225548" y="26090"/>
                  </a:lnTo>
                  <a:lnTo>
                    <a:pt x="218445" y="62622"/>
                  </a:lnTo>
                  <a:lnTo>
                    <a:pt x="210810" y="114996"/>
                  </a:lnTo>
                  <a:lnTo>
                    <a:pt x="194316" y="241619"/>
                  </a:lnTo>
                  <a:lnTo>
                    <a:pt x="185641" y="303045"/>
                  </a:lnTo>
                  <a:lnTo>
                    <a:pt x="176802" y="354666"/>
                  </a:lnTo>
                  <a:lnTo>
                    <a:pt x="167892" y="390069"/>
                  </a:lnTo>
                  <a:lnTo>
                    <a:pt x="159004" y="402843"/>
                  </a:lnTo>
                  <a:lnTo>
                    <a:pt x="149938" y="388991"/>
                  </a:lnTo>
                  <a:lnTo>
                    <a:pt x="140508" y="352926"/>
                  </a:lnTo>
                  <a:lnTo>
                    <a:pt x="130819" y="300858"/>
                  </a:lnTo>
                  <a:lnTo>
                    <a:pt x="120976" y="238993"/>
                  </a:lnTo>
                  <a:lnTo>
                    <a:pt x="111085" y="173540"/>
                  </a:lnTo>
                  <a:lnTo>
                    <a:pt x="101251" y="110706"/>
                  </a:lnTo>
                  <a:lnTo>
                    <a:pt x="91581" y="56699"/>
                  </a:lnTo>
                  <a:lnTo>
                    <a:pt x="82179" y="17728"/>
                  </a:lnTo>
                  <a:lnTo>
                    <a:pt x="73151" y="0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3" name="object 107">
              <a:extLst>
                <a:ext uri="{FF2B5EF4-FFF2-40B4-BE49-F238E27FC236}">
                  <a16:creationId xmlns:a16="http://schemas.microsoft.com/office/drawing/2014/main" id="{9066296D-3165-B978-11C5-DD2E89B3DEE7}"/>
                </a:ext>
              </a:extLst>
            </p:cNvPr>
            <p:cNvSpPr/>
            <p:nvPr/>
          </p:nvSpPr>
          <p:spPr>
            <a:xfrm>
              <a:off x="6300215" y="2354071"/>
              <a:ext cx="405765" cy="403225"/>
            </a:xfrm>
            <a:custGeom>
              <a:avLst/>
              <a:gdLst/>
              <a:ahLst/>
              <a:cxnLst/>
              <a:rect l="l" t="t" r="r" b="b"/>
              <a:pathLst>
                <a:path w="405765" h="403225">
                  <a:moveTo>
                    <a:pt x="0" y="312292"/>
                  </a:moveTo>
                  <a:lnTo>
                    <a:pt x="9977" y="242655"/>
                  </a:lnTo>
                  <a:lnTo>
                    <a:pt x="20023" y="176146"/>
                  </a:lnTo>
                  <a:lnTo>
                    <a:pt x="30191" y="115893"/>
                  </a:lnTo>
                  <a:lnTo>
                    <a:pt x="40534" y="65024"/>
                  </a:lnTo>
                  <a:lnTo>
                    <a:pt x="51107" y="26667"/>
                  </a:lnTo>
                  <a:lnTo>
                    <a:pt x="73151" y="0"/>
                  </a:lnTo>
                  <a:lnTo>
                    <a:pt x="82179" y="17728"/>
                  </a:lnTo>
                  <a:lnTo>
                    <a:pt x="91581" y="56699"/>
                  </a:lnTo>
                  <a:lnTo>
                    <a:pt x="101251" y="110706"/>
                  </a:lnTo>
                  <a:lnTo>
                    <a:pt x="111085" y="173540"/>
                  </a:lnTo>
                  <a:lnTo>
                    <a:pt x="120976" y="238993"/>
                  </a:lnTo>
                  <a:lnTo>
                    <a:pt x="130819" y="300858"/>
                  </a:lnTo>
                  <a:lnTo>
                    <a:pt x="140508" y="352926"/>
                  </a:lnTo>
                  <a:lnTo>
                    <a:pt x="149938" y="388991"/>
                  </a:lnTo>
                  <a:lnTo>
                    <a:pt x="159004" y="402843"/>
                  </a:lnTo>
                  <a:lnTo>
                    <a:pt x="167892" y="390069"/>
                  </a:lnTo>
                  <a:lnTo>
                    <a:pt x="176802" y="354666"/>
                  </a:lnTo>
                  <a:lnTo>
                    <a:pt x="185641" y="303045"/>
                  </a:lnTo>
                  <a:lnTo>
                    <a:pt x="194316" y="241619"/>
                  </a:lnTo>
                  <a:lnTo>
                    <a:pt x="202737" y="176798"/>
                  </a:lnTo>
                  <a:lnTo>
                    <a:pt x="210810" y="114996"/>
                  </a:lnTo>
                  <a:lnTo>
                    <a:pt x="218445" y="62622"/>
                  </a:lnTo>
                  <a:lnTo>
                    <a:pt x="225548" y="26090"/>
                  </a:lnTo>
                  <a:lnTo>
                    <a:pt x="232029" y="11811"/>
                  </a:lnTo>
                  <a:lnTo>
                    <a:pt x="238343" y="26999"/>
                  </a:lnTo>
                  <a:lnTo>
                    <a:pt x="243584" y="68861"/>
                  </a:lnTo>
                  <a:lnTo>
                    <a:pt x="248060" y="128553"/>
                  </a:lnTo>
                  <a:lnTo>
                    <a:pt x="252079" y="197230"/>
                  </a:lnTo>
                  <a:lnTo>
                    <a:pt x="255949" y="266051"/>
                  </a:lnTo>
                  <a:lnTo>
                    <a:pt x="259978" y="326171"/>
                  </a:lnTo>
                  <a:lnTo>
                    <a:pt x="264475" y="368747"/>
                  </a:lnTo>
                  <a:lnTo>
                    <a:pt x="269748" y="384937"/>
                  </a:lnTo>
                  <a:lnTo>
                    <a:pt x="275562" y="369073"/>
                  </a:lnTo>
                  <a:lnTo>
                    <a:pt x="281525" y="327084"/>
                  </a:lnTo>
                  <a:lnTo>
                    <a:pt x="287698" y="267658"/>
                  </a:lnTo>
                  <a:lnTo>
                    <a:pt x="294147" y="199485"/>
                  </a:lnTo>
                  <a:lnTo>
                    <a:pt x="300936" y="131252"/>
                  </a:lnTo>
                  <a:lnTo>
                    <a:pt x="308127" y="71647"/>
                  </a:lnTo>
                  <a:lnTo>
                    <a:pt x="315786" y="29361"/>
                  </a:lnTo>
                  <a:lnTo>
                    <a:pt x="323977" y="13080"/>
                  </a:lnTo>
                  <a:lnTo>
                    <a:pt x="333324" y="26125"/>
                  </a:lnTo>
                  <a:lnTo>
                    <a:pt x="355550" y="113066"/>
                  </a:lnTo>
                  <a:lnTo>
                    <a:pt x="367299" y="173831"/>
                  </a:lnTo>
                  <a:lnTo>
                    <a:pt x="378722" y="237369"/>
                  </a:lnTo>
                  <a:lnTo>
                    <a:pt x="389253" y="297116"/>
                  </a:lnTo>
                  <a:lnTo>
                    <a:pt x="398328" y="346504"/>
                  </a:lnTo>
                  <a:lnTo>
                    <a:pt x="405384" y="378967"/>
                  </a:lnTo>
                </a:path>
              </a:pathLst>
            </a:custGeom>
            <a:ln w="12700">
              <a:solidFill>
                <a:srgbClr val="632D2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4" name="object 108">
            <a:extLst>
              <a:ext uri="{FF2B5EF4-FFF2-40B4-BE49-F238E27FC236}">
                <a16:creationId xmlns:a16="http://schemas.microsoft.com/office/drawing/2014/main" id="{40DAFDB8-8F4A-4413-5A08-D389289F0325}"/>
              </a:ext>
            </a:extLst>
          </p:cNvPr>
          <p:cNvSpPr txBox="1"/>
          <p:nvPr/>
        </p:nvSpPr>
        <p:spPr>
          <a:xfrm>
            <a:off x="6646526" y="3419687"/>
            <a:ext cx="271780" cy="22890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sz="1400" spc="-25" dirty="0">
                <a:latin typeface="Cambria Math"/>
                <a:cs typeface="Cambria Math"/>
              </a:rPr>
              <a:t>𝜑</a:t>
            </a:r>
            <a:r>
              <a:rPr sz="1500" spc="-37" baseline="-16666" dirty="0">
                <a:latin typeface="Cambria Math"/>
                <a:cs typeface="Cambria Math"/>
              </a:rPr>
              <a:t>5</a:t>
            </a:r>
            <a:endParaRPr sz="1500" baseline="-16666">
              <a:latin typeface="Cambria Math"/>
              <a:cs typeface="Cambria Math"/>
            </a:endParaRPr>
          </a:p>
        </p:txBody>
      </p:sp>
      <p:grpSp>
        <p:nvGrpSpPr>
          <p:cNvPr id="115" name="object 109">
            <a:extLst>
              <a:ext uri="{FF2B5EF4-FFF2-40B4-BE49-F238E27FC236}">
                <a16:creationId xmlns:a16="http://schemas.microsoft.com/office/drawing/2014/main" id="{5FAE007A-1C21-FB4D-CB2B-EAA51068DA0F}"/>
              </a:ext>
            </a:extLst>
          </p:cNvPr>
          <p:cNvGrpSpPr/>
          <p:nvPr/>
        </p:nvGrpSpPr>
        <p:grpSpPr>
          <a:xfrm>
            <a:off x="3663805" y="2081234"/>
            <a:ext cx="3175000" cy="984250"/>
            <a:chOff x="3334258" y="1392682"/>
            <a:chExt cx="3175000" cy="984250"/>
          </a:xfrm>
        </p:grpSpPr>
        <p:pic>
          <p:nvPicPr>
            <p:cNvPr id="116" name="object 110">
              <a:extLst>
                <a:ext uri="{FF2B5EF4-FFF2-40B4-BE49-F238E27FC236}">
                  <a16:creationId xmlns:a16="http://schemas.microsoft.com/office/drawing/2014/main" id="{37C666AB-3AC0-251F-B4C1-5D9B6B3821FA}"/>
                </a:ext>
              </a:extLst>
            </p:cNvPr>
            <p:cNvPicPr/>
            <p:nvPr/>
          </p:nvPicPr>
          <p:blipFill>
            <a:blip r:embed="rId9" cstate="print"/>
            <a:stretch>
              <a:fillRect/>
            </a:stretch>
          </p:blipFill>
          <p:spPr>
            <a:xfrm>
              <a:off x="4839970" y="1392682"/>
              <a:ext cx="198627" cy="197103"/>
            </a:xfrm>
            <a:prstGeom prst="rect">
              <a:avLst/>
            </a:prstGeom>
          </p:spPr>
        </p:pic>
        <p:pic>
          <p:nvPicPr>
            <p:cNvPr id="117" name="object 111">
              <a:extLst>
                <a:ext uri="{FF2B5EF4-FFF2-40B4-BE49-F238E27FC236}">
                  <a16:creationId xmlns:a16="http://schemas.microsoft.com/office/drawing/2014/main" id="{42664E45-BE14-40EC-1978-7DF88238161A}"/>
                </a:ext>
              </a:extLst>
            </p:cNvPr>
            <p:cNvPicPr/>
            <p:nvPr/>
          </p:nvPicPr>
          <p:blipFill>
            <a:blip r:embed="rId10" cstate="print"/>
            <a:stretch>
              <a:fillRect/>
            </a:stretch>
          </p:blipFill>
          <p:spPr>
            <a:xfrm>
              <a:off x="3334258" y="1629156"/>
              <a:ext cx="3174745" cy="747522"/>
            </a:xfrm>
            <a:prstGeom prst="rect">
              <a:avLst/>
            </a:prstGeom>
          </p:spPr>
        </p:pic>
      </p:grpSp>
      <p:sp>
        <p:nvSpPr>
          <p:cNvPr id="118" name="object 112">
            <a:extLst>
              <a:ext uri="{FF2B5EF4-FFF2-40B4-BE49-F238E27FC236}">
                <a16:creationId xmlns:a16="http://schemas.microsoft.com/office/drawing/2014/main" id="{25A07BF7-1DC2-4B1F-2EE0-E231BA2ECF4D}"/>
              </a:ext>
            </a:extLst>
          </p:cNvPr>
          <p:cNvSpPr txBox="1"/>
          <p:nvPr/>
        </p:nvSpPr>
        <p:spPr>
          <a:xfrm>
            <a:off x="4865606" y="2067263"/>
            <a:ext cx="21399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00"/>
              </a:spcBef>
            </a:pPr>
            <a:r>
              <a:rPr sz="1200" spc="-25" dirty="0">
                <a:latin typeface="Cambria Math"/>
                <a:cs typeface="Cambria Math"/>
              </a:rPr>
              <a:t>𝑜</a:t>
            </a:r>
            <a:r>
              <a:rPr sz="1275" spc="-37" baseline="-16339" dirty="0">
                <a:latin typeface="Cambria Math"/>
                <a:cs typeface="Cambria Math"/>
              </a:rPr>
              <a:t>1</a:t>
            </a:r>
            <a:endParaRPr sz="1275" baseline="-16339">
              <a:latin typeface="Cambria Math"/>
              <a:cs typeface="Cambria Math"/>
            </a:endParaRPr>
          </a:p>
        </p:txBody>
      </p:sp>
      <p:sp>
        <p:nvSpPr>
          <p:cNvPr id="119" name="object 113">
            <a:extLst>
              <a:ext uri="{FF2B5EF4-FFF2-40B4-BE49-F238E27FC236}">
                <a16:creationId xmlns:a16="http://schemas.microsoft.com/office/drawing/2014/main" id="{1019EBEA-6275-0824-EF29-16F57745E90C}"/>
              </a:ext>
            </a:extLst>
          </p:cNvPr>
          <p:cNvSpPr/>
          <p:nvPr/>
        </p:nvSpPr>
        <p:spPr>
          <a:xfrm>
            <a:off x="1519791" y="5990547"/>
            <a:ext cx="3160395" cy="561975"/>
          </a:xfrm>
          <a:custGeom>
            <a:avLst/>
            <a:gdLst/>
            <a:ahLst/>
            <a:cxnLst/>
            <a:rect l="l" t="t" r="r" b="b"/>
            <a:pathLst>
              <a:path w="3160395" h="561975">
                <a:moveTo>
                  <a:pt x="3160395" y="16764"/>
                </a:moveTo>
                <a:lnTo>
                  <a:pt x="3075178" y="13843"/>
                </a:lnTo>
                <a:lnTo>
                  <a:pt x="3088411" y="42760"/>
                </a:lnTo>
                <a:lnTo>
                  <a:pt x="2004885" y="539635"/>
                </a:lnTo>
                <a:lnTo>
                  <a:pt x="2331948" y="82461"/>
                </a:lnTo>
                <a:lnTo>
                  <a:pt x="2357755" y="100965"/>
                </a:lnTo>
                <a:lnTo>
                  <a:pt x="2363482" y="64770"/>
                </a:lnTo>
                <a:lnTo>
                  <a:pt x="2371090" y="16764"/>
                </a:lnTo>
                <a:lnTo>
                  <a:pt x="2295779" y="56515"/>
                </a:lnTo>
                <a:lnTo>
                  <a:pt x="2321661" y="75095"/>
                </a:lnTo>
                <a:lnTo>
                  <a:pt x="1985378" y="544957"/>
                </a:lnTo>
                <a:lnTo>
                  <a:pt x="1634070" y="74053"/>
                </a:lnTo>
                <a:lnTo>
                  <a:pt x="1647723" y="63881"/>
                </a:lnTo>
                <a:lnTo>
                  <a:pt x="1659509" y="55118"/>
                </a:lnTo>
                <a:lnTo>
                  <a:pt x="1583436" y="16764"/>
                </a:lnTo>
                <a:lnTo>
                  <a:pt x="1598422" y="100584"/>
                </a:lnTo>
                <a:lnTo>
                  <a:pt x="1623872" y="81635"/>
                </a:lnTo>
                <a:lnTo>
                  <a:pt x="1965223" y="539305"/>
                </a:lnTo>
                <a:lnTo>
                  <a:pt x="863003" y="42316"/>
                </a:lnTo>
                <a:lnTo>
                  <a:pt x="865365" y="37084"/>
                </a:lnTo>
                <a:lnTo>
                  <a:pt x="876046" y="13335"/>
                </a:lnTo>
                <a:lnTo>
                  <a:pt x="790956" y="16764"/>
                </a:lnTo>
                <a:lnTo>
                  <a:pt x="844804" y="82804"/>
                </a:lnTo>
                <a:lnTo>
                  <a:pt x="857808" y="53886"/>
                </a:lnTo>
                <a:lnTo>
                  <a:pt x="1910575" y="528586"/>
                </a:lnTo>
                <a:lnTo>
                  <a:pt x="75222" y="30645"/>
                </a:lnTo>
                <a:lnTo>
                  <a:pt x="76136" y="27305"/>
                </a:lnTo>
                <a:lnTo>
                  <a:pt x="83566" y="0"/>
                </a:lnTo>
                <a:lnTo>
                  <a:pt x="0" y="16764"/>
                </a:lnTo>
                <a:lnTo>
                  <a:pt x="63563" y="73533"/>
                </a:lnTo>
                <a:lnTo>
                  <a:pt x="71907" y="42837"/>
                </a:lnTo>
                <a:lnTo>
                  <a:pt x="1983486" y="561517"/>
                </a:lnTo>
                <a:lnTo>
                  <a:pt x="1984654" y="557149"/>
                </a:lnTo>
                <a:lnTo>
                  <a:pt x="1985518" y="555218"/>
                </a:lnTo>
                <a:lnTo>
                  <a:pt x="1985772" y="555409"/>
                </a:lnTo>
                <a:lnTo>
                  <a:pt x="1988439" y="561162"/>
                </a:lnTo>
                <a:lnTo>
                  <a:pt x="3093707" y="54330"/>
                </a:lnTo>
                <a:lnTo>
                  <a:pt x="3106928" y="83185"/>
                </a:lnTo>
                <a:lnTo>
                  <a:pt x="3143720" y="37465"/>
                </a:lnTo>
                <a:lnTo>
                  <a:pt x="3160395" y="1676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0" name="object 114">
            <a:extLst>
              <a:ext uri="{FF2B5EF4-FFF2-40B4-BE49-F238E27FC236}">
                <a16:creationId xmlns:a16="http://schemas.microsoft.com/office/drawing/2014/main" id="{CC1B3F11-AAC0-735D-6F80-7B89B50DED42}"/>
              </a:ext>
            </a:extLst>
          </p:cNvPr>
          <p:cNvSpPr/>
          <p:nvPr/>
        </p:nvSpPr>
        <p:spPr>
          <a:xfrm>
            <a:off x="5471523" y="5984071"/>
            <a:ext cx="3159125" cy="568325"/>
          </a:xfrm>
          <a:custGeom>
            <a:avLst/>
            <a:gdLst/>
            <a:ahLst/>
            <a:cxnLst/>
            <a:rect l="l" t="t" r="r" b="b"/>
            <a:pathLst>
              <a:path w="3159125" h="568325">
                <a:moveTo>
                  <a:pt x="3158744" y="23241"/>
                </a:moveTo>
                <a:lnTo>
                  <a:pt x="3076702" y="0"/>
                </a:lnTo>
                <a:lnTo>
                  <a:pt x="3082620" y="31203"/>
                </a:lnTo>
                <a:lnTo>
                  <a:pt x="497027" y="521563"/>
                </a:lnTo>
                <a:lnTo>
                  <a:pt x="2297366" y="48691"/>
                </a:lnTo>
                <a:lnTo>
                  <a:pt x="2305431" y="79502"/>
                </a:lnTo>
                <a:lnTo>
                  <a:pt x="2358021" y="33274"/>
                </a:lnTo>
                <a:lnTo>
                  <a:pt x="2369439" y="23241"/>
                </a:lnTo>
                <a:lnTo>
                  <a:pt x="2286127" y="5715"/>
                </a:lnTo>
                <a:lnTo>
                  <a:pt x="2294178" y="36499"/>
                </a:lnTo>
                <a:lnTo>
                  <a:pt x="400977" y="533641"/>
                </a:lnTo>
                <a:lnTo>
                  <a:pt x="1514741" y="58953"/>
                </a:lnTo>
                <a:lnTo>
                  <a:pt x="1527175" y="88138"/>
                </a:lnTo>
                <a:lnTo>
                  <a:pt x="1566113" y="42291"/>
                </a:lnTo>
                <a:lnTo>
                  <a:pt x="1582293" y="23241"/>
                </a:lnTo>
                <a:lnTo>
                  <a:pt x="1497330" y="18034"/>
                </a:lnTo>
                <a:lnTo>
                  <a:pt x="1509776" y="47282"/>
                </a:lnTo>
                <a:lnTo>
                  <a:pt x="341680" y="545071"/>
                </a:lnTo>
                <a:lnTo>
                  <a:pt x="744220" y="84759"/>
                </a:lnTo>
                <a:lnTo>
                  <a:pt x="768096" y="105664"/>
                </a:lnTo>
                <a:lnTo>
                  <a:pt x="778268" y="66802"/>
                </a:lnTo>
                <a:lnTo>
                  <a:pt x="789686" y="23241"/>
                </a:lnTo>
                <a:lnTo>
                  <a:pt x="710819" y="55499"/>
                </a:lnTo>
                <a:lnTo>
                  <a:pt x="734669" y="76403"/>
                </a:lnTo>
                <a:lnTo>
                  <a:pt x="320090" y="550367"/>
                </a:lnTo>
                <a:lnTo>
                  <a:pt x="44297" y="85559"/>
                </a:lnTo>
                <a:lnTo>
                  <a:pt x="62623" y="74676"/>
                </a:lnTo>
                <a:lnTo>
                  <a:pt x="71628" y="69342"/>
                </a:lnTo>
                <a:lnTo>
                  <a:pt x="0" y="23241"/>
                </a:lnTo>
                <a:lnTo>
                  <a:pt x="6096" y="108204"/>
                </a:lnTo>
                <a:lnTo>
                  <a:pt x="33375" y="92036"/>
                </a:lnTo>
                <a:lnTo>
                  <a:pt x="314071" y="565099"/>
                </a:lnTo>
                <a:lnTo>
                  <a:pt x="318604" y="562419"/>
                </a:lnTo>
                <a:lnTo>
                  <a:pt x="319659" y="568109"/>
                </a:lnTo>
                <a:lnTo>
                  <a:pt x="3084982" y="43662"/>
                </a:lnTo>
                <a:lnTo>
                  <a:pt x="3090926" y="74930"/>
                </a:lnTo>
                <a:lnTo>
                  <a:pt x="3151403" y="28829"/>
                </a:lnTo>
                <a:lnTo>
                  <a:pt x="3158744" y="23241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1" name="object 115">
            <a:extLst>
              <a:ext uri="{FF2B5EF4-FFF2-40B4-BE49-F238E27FC236}">
                <a16:creationId xmlns:a16="http://schemas.microsoft.com/office/drawing/2014/main" id="{95A3F2AD-8696-B92B-85A9-1C483381141A}"/>
              </a:ext>
            </a:extLst>
          </p:cNvPr>
          <p:cNvSpPr/>
          <p:nvPr/>
        </p:nvSpPr>
        <p:spPr>
          <a:xfrm>
            <a:off x="1542993" y="3703023"/>
            <a:ext cx="7091045" cy="1657985"/>
          </a:xfrm>
          <a:custGeom>
            <a:avLst/>
            <a:gdLst/>
            <a:ahLst/>
            <a:cxnLst/>
            <a:rect l="l" t="t" r="r" b="b"/>
            <a:pathLst>
              <a:path w="7091045" h="1657985">
                <a:moveTo>
                  <a:pt x="2080158" y="0"/>
                </a:moveTo>
                <a:lnTo>
                  <a:pt x="2002193" y="34417"/>
                </a:lnTo>
                <a:lnTo>
                  <a:pt x="2026742" y="54737"/>
                </a:lnTo>
                <a:lnTo>
                  <a:pt x="1538516" y="645414"/>
                </a:lnTo>
                <a:lnTo>
                  <a:pt x="1548422" y="653542"/>
                </a:lnTo>
                <a:lnTo>
                  <a:pt x="2036483" y="62788"/>
                </a:lnTo>
                <a:lnTo>
                  <a:pt x="2060981" y="83058"/>
                </a:lnTo>
                <a:lnTo>
                  <a:pt x="2069782" y="44958"/>
                </a:lnTo>
                <a:lnTo>
                  <a:pt x="2080158" y="0"/>
                </a:lnTo>
                <a:close/>
              </a:path>
              <a:path w="7091045" h="1657985">
                <a:moveTo>
                  <a:pt x="2872651" y="0"/>
                </a:moveTo>
                <a:lnTo>
                  <a:pt x="2801912" y="47371"/>
                </a:lnTo>
                <a:lnTo>
                  <a:pt x="2829445" y="63068"/>
                </a:lnTo>
                <a:lnTo>
                  <a:pt x="2498128" y="646303"/>
                </a:lnTo>
                <a:lnTo>
                  <a:pt x="2509050" y="652653"/>
                </a:lnTo>
                <a:lnTo>
                  <a:pt x="2840456" y="69354"/>
                </a:lnTo>
                <a:lnTo>
                  <a:pt x="2868079" y="85090"/>
                </a:lnTo>
                <a:lnTo>
                  <a:pt x="2869844" y="52070"/>
                </a:lnTo>
                <a:lnTo>
                  <a:pt x="2872651" y="0"/>
                </a:lnTo>
                <a:close/>
              </a:path>
              <a:path w="7091045" h="1657985">
                <a:moveTo>
                  <a:pt x="3677069" y="84074"/>
                </a:moveTo>
                <a:lnTo>
                  <a:pt x="3672865" y="58801"/>
                </a:lnTo>
                <a:lnTo>
                  <a:pt x="3663099" y="0"/>
                </a:lnTo>
                <a:lnTo>
                  <a:pt x="3604298" y="61722"/>
                </a:lnTo>
                <a:lnTo>
                  <a:pt x="3634575" y="71031"/>
                </a:lnTo>
                <a:lnTo>
                  <a:pt x="3457613" y="647573"/>
                </a:lnTo>
                <a:lnTo>
                  <a:pt x="3469805" y="651383"/>
                </a:lnTo>
                <a:lnTo>
                  <a:pt x="3646792" y="74777"/>
                </a:lnTo>
                <a:lnTo>
                  <a:pt x="3677069" y="84074"/>
                </a:lnTo>
                <a:close/>
              </a:path>
              <a:path w="7091045" h="1657985">
                <a:moveTo>
                  <a:pt x="4486440" y="77724"/>
                </a:moveTo>
                <a:lnTo>
                  <a:pt x="4479925" y="63246"/>
                </a:lnTo>
                <a:lnTo>
                  <a:pt x="4451515" y="0"/>
                </a:lnTo>
                <a:lnTo>
                  <a:pt x="4410367" y="74549"/>
                </a:lnTo>
                <a:lnTo>
                  <a:pt x="4442104" y="75882"/>
                </a:lnTo>
                <a:lnTo>
                  <a:pt x="4442599" y="63754"/>
                </a:lnTo>
                <a:lnTo>
                  <a:pt x="4442168" y="74549"/>
                </a:lnTo>
                <a:lnTo>
                  <a:pt x="4442104" y="75882"/>
                </a:lnTo>
                <a:lnTo>
                  <a:pt x="4419003" y="649224"/>
                </a:lnTo>
                <a:lnTo>
                  <a:pt x="4431703" y="649732"/>
                </a:lnTo>
                <a:lnTo>
                  <a:pt x="4454626" y="77724"/>
                </a:lnTo>
                <a:lnTo>
                  <a:pt x="4454690" y="76403"/>
                </a:lnTo>
                <a:lnTo>
                  <a:pt x="4486440" y="77724"/>
                </a:lnTo>
                <a:close/>
              </a:path>
              <a:path w="7091045" h="1657985">
                <a:moveTo>
                  <a:pt x="5391302" y="648081"/>
                </a:moveTo>
                <a:lnTo>
                  <a:pt x="5264734" y="73012"/>
                </a:lnTo>
                <a:lnTo>
                  <a:pt x="5295798" y="66167"/>
                </a:lnTo>
                <a:lnTo>
                  <a:pt x="5291379" y="60706"/>
                </a:lnTo>
                <a:lnTo>
                  <a:pt x="5242217" y="0"/>
                </a:lnTo>
                <a:lnTo>
                  <a:pt x="5221389" y="82550"/>
                </a:lnTo>
                <a:lnTo>
                  <a:pt x="5252415" y="75730"/>
                </a:lnTo>
                <a:lnTo>
                  <a:pt x="5378996" y="650875"/>
                </a:lnTo>
                <a:lnTo>
                  <a:pt x="5391302" y="648081"/>
                </a:lnTo>
                <a:close/>
              </a:path>
              <a:path w="7091045" h="1657985">
                <a:moveTo>
                  <a:pt x="6300000" y="1627124"/>
                </a:moveTo>
                <a:lnTo>
                  <a:pt x="4880280" y="1091514"/>
                </a:lnTo>
                <a:lnTo>
                  <a:pt x="5313680" y="955421"/>
                </a:lnTo>
                <a:lnTo>
                  <a:pt x="5323243" y="985774"/>
                </a:lnTo>
                <a:lnTo>
                  <a:pt x="5371046" y="939546"/>
                </a:lnTo>
                <a:lnTo>
                  <a:pt x="5384457" y="926592"/>
                </a:lnTo>
                <a:lnTo>
                  <a:pt x="5300383" y="913130"/>
                </a:lnTo>
                <a:lnTo>
                  <a:pt x="5309882" y="943343"/>
                </a:lnTo>
                <a:lnTo>
                  <a:pt x="4861077" y="1084275"/>
                </a:lnTo>
                <a:lnTo>
                  <a:pt x="4498810" y="947585"/>
                </a:lnTo>
                <a:lnTo>
                  <a:pt x="4500499" y="943102"/>
                </a:lnTo>
                <a:lnTo>
                  <a:pt x="4510062" y="917829"/>
                </a:lnTo>
                <a:lnTo>
                  <a:pt x="4425353" y="926592"/>
                </a:lnTo>
                <a:lnTo>
                  <a:pt x="4483138" y="989076"/>
                </a:lnTo>
                <a:lnTo>
                  <a:pt x="4494352" y="959396"/>
                </a:lnTo>
                <a:lnTo>
                  <a:pt x="4841570" y="1090396"/>
                </a:lnTo>
                <a:lnTo>
                  <a:pt x="4375848" y="1236637"/>
                </a:lnTo>
                <a:lnTo>
                  <a:pt x="4355490" y="1229575"/>
                </a:lnTo>
                <a:lnTo>
                  <a:pt x="4355490" y="1243025"/>
                </a:lnTo>
                <a:lnTo>
                  <a:pt x="3928211" y="1377188"/>
                </a:lnTo>
                <a:lnTo>
                  <a:pt x="3907282" y="1370482"/>
                </a:lnTo>
                <a:lnTo>
                  <a:pt x="3907282" y="1383766"/>
                </a:lnTo>
                <a:lnTo>
                  <a:pt x="3512909" y="1507591"/>
                </a:lnTo>
                <a:lnTo>
                  <a:pt x="3126702" y="1392364"/>
                </a:lnTo>
                <a:lnTo>
                  <a:pt x="3510877" y="1256525"/>
                </a:lnTo>
                <a:lnTo>
                  <a:pt x="3907282" y="1383766"/>
                </a:lnTo>
                <a:lnTo>
                  <a:pt x="3907282" y="1370482"/>
                </a:lnTo>
                <a:lnTo>
                  <a:pt x="3530574" y="1249553"/>
                </a:lnTo>
                <a:lnTo>
                  <a:pt x="3948671" y="1101725"/>
                </a:lnTo>
                <a:lnTo>
                  <a:pt x="4355490" y="1243025"/>
                </a:lnTo>
                <a:lnTo>
                  <a:pt x="4355490" y="1229575"/>
                </a:lnTo>
                <a:lnTo>
                  <a:pt x="3967823" y="1094943"/>
                </a:lnTo>
                <a:lnTo>
                  <a:pt x="4355084" y="958011"/>
                </a:lnTo>
                <a:lnTo>
                  <a:pt x="4365663" y="987933"/>
                </a:lnTo>
                <a:lnTo>
                  <a:pt x="4410138" y="941832"/>
                </a:lnTo>
                <a:lnTo>
                  <a:pt x="4424845" y="926592"/>
                </a:lnTo>
                <a:lnTo>
                  <a:pt x="4340263" y="916051"/>
                </a:lnTo>
                <a:lnTo>
                  <a:pt x="4350867" y="946086"/>
                </a:lnTo>
                <a:lnTo>
                  <a:pt x="3948671" y="1088301"/>
                </a:lnTo>
                <a:lnTo>
                  <a:pt x="3929519" y="1081659"/>
                </a:lnTo>
                <a:lnTo>
                  <a:pt x="3929519" y="1095070"/>
                </a:lnTo>
                <a:lnTo>
                  <a:pt x="3510648" y="1243164"/>
                </a:lnTo>
                <a:lnTo>
                  <a:pt x="3490950" y="1236853"/>
                </a:lnTo>
                <a:lnTo>
                  <a:pt x="3490950" y="1250124"/>
                </a:lnTo>
                <a:lnTo>
                  <a:pt x="3106077" y="1386205"/>
                </a:lnTo>
                <a:lnTo>
                  <a:pt x="2645854" y="1248892"/>
                </a:lnTo>
                <a:lnTo>
                  <a:pt x="3028048" y="1101547"/>
                </a:lnTo>
                <a:lnTo>
                  <a:pt x="3490950" y="1250124"/>
                </a:lnTo>
                <a:lnTo>
                  <a:pt x="3490950" y="1236853"/>
                </a:lnTo>
                <a:lnTo>
                  <a:pt x="3046857" y="1094295"/>
                </a:lnTo>
                <a:lnTo>
                  <a:pt x="3395256" y="959980"/>
                </a:lnTo>
                <a:lnTo>
                  <a:pt x="3406686" y="989584"/>
                </a:lnTo>
                <a:lnTo>
                  <a:pt x="3448685" y="943483"/>
                </a:lnTo>
                <a:lnTo>
                  <a:pt x="3463899" y="926795"/>
                </a:lnTo>
                <a:lnTo>
                  <a:pt x="3523145" y="987552"/>
                </a:lnTo>
                <a:lnTo>
                  <a:pt x="3533571" y="957541"/>
                </a:lnTo>
                <a:lnTo>
                  <a:pt x="3929519" y="1095070"/>
                </a:lnTo>
                <a:lnTo>
                  <a:pt x="3929519" y="1081659"/>
                </a:lnTo>
                <a:lnTo>
                  <a:pt x="3537724" y="945591"/>
                </a:lnTo>
                <a:lnTo>
                  <a:pt x="3539159" y="941451"/>
                </a:lnTo>
                <a:lnTo>
                  <a:pt x="3548164" y="915543"/>
                </a:lnTo>
                <a:lnTo>
                  <a:pt x="3463861" y="926579"/>
                </a:lnTo>
                <a:lnTo>
                  <a:pt x="3379254" y="918464"/>
                </a:lnTo>
                <a:lnTo>
                  <a:pt x="3390658" y="948055"/>
                </a:lnTo>
                <a:lnTo>
                  <a:pt x="3027476" y="1088072"/>
                </a:lnTo>
                <a:lnTo>
                  <a:pt x="2578112" y="943838"/>
                </a:lnTo>
                <a:lnTo>
                  <a:pt x="2579357" y="939927"/>
                </a:lnTo>
                <a:lnTo>
                  <a:pt x="2587790" y="913638"/>
                </a:lnTo>
                <a:lnTo>
                  <a:pt x="2503589" y="926592"/>
                </a:lnTo>
                <a:lnTo>
                  <a:pt x="2564549" y="986155"/>
                </a:lnTo>
                <a:lnTo>
                  <a:pt x="2574239" y="955890"/>
                </a:lnTo>
                <a:lnTo>
                  <a:pt x="3008655" y="1095324"/>
                </a:lnTo>
                <a:lnTo>
                  <a:pt x="2625814" y="1242923"/>
                </a:lnTo>
                <a:lnTo>
                  <a:pt x="2125383" y="1093609"/>
                </a:lnTo>
                <a:lnTo>
                  <a:pt x="2435568" y="962139"/>
                </a:lnTo>
                <a:lnTo>
                  <a:pt x="2447963" y="991362"/>
                </a:lnTo>
                <a:lnTo>
                  <a:pt x="2487066" y="945515"/>
                </a:lnTo>
                <a:lnTo>
                  <a:pt x="2503208" y="926592"/>
                </a:lnTo>
                <a:lnTo>
                  <a:pt x="2418245" y="921258"/>
                </a:lnTo>
                <a:lnTo>
                  <a:pt x="2430615" y="950455"/>
                </a:lnTo>
                <a:lnTo>
                  <a:pt x="2106282" y="1087907"/>
                </a:lnTo>
                <a:lnTo>
                  <a:pt x="1618297" y="942314"/>
                </a:lnTo>
                <a:lnTo>
                  <a:pt x="1619389" y="938657"/>
                </a:lnTo>
                <a:lnTo>
                  <a:pt x="1627416" y="911860"/>
                </a:lnTo>
                <a:lnTo>
                  <a:pt x="1543519" y="926592"/>
                </a:lnTo>
                <a:lnTo>
                  <a:pt x="1458760" y="924560"/>
                </a:lnTo>
                <a:lnTo>
                  <a:pt x="1472311" y="953325"/>
                </a:lnTo>
                <a:lnTo>
                  <a:pt x="0" y="1646047"/>
                </a:lnTo>
                <a:lnTo>
                  <a:pt x="5410" y="1657477"/>
                </a:lnTo>
                <a:lnTo>
                  <a:pt x="1477708" y="964780"/>
                </a:lnTo>
                <a:lnTo>
                  <a:pt x="1491272" y="993521"/>
                </a:lnTo>
                <a:lnTo>
                  <a:pt x="1527175" y="947928"/>
                </a:lnTo>
                <a:lnTo>
                  <a:pt x="1543748" y="926871"/>
                </a:lnTo>
                <a:lnTo>
                  <a:pt x="1605572" y="984885"/>
                </a:lnTo>
                <a:lnTo>
                  <a:pt x="1614665" y="954481"/>
                </a:lnTo>
                <a:lnTo>
                  <a:pt x="2087956" y="1095679"/>
                </a:lnTo>
                <a:lnTo>
                  <a:pt x="789597" y="1645920"/>
                </a:lnTo>
                <a:lnTo>
                  <a:pt x="794677" y="1657604"/>
                </a:lnTo>
                <a:lnTo>
                  <a:pt x="2107057" y="1101382"/>
                </a:lnTo>
                <a:lnTo>
                  <a:pt x="2606484" y="1250378"/>
                </a:lnTo>
                <a:lnTo>
                  <a:pt x="1580807" y="1645793"/>
                </a:lnTo>
                <a:lnTo>
                  <a:pt x="1585379" y="1657731"/>
                </a:lnTo>
                <a:lnTo>
                  <a:pt x="2626525" y="1256347"/>
                </a:lnTo>
                <a:lnTo>
                  <a:pt x="3085833" y="1393367"/>
                </a:lnTo>
                <a:lnTo>
                  <a:pt x="2371890" y="1645793"/>
                </a:lnTo>
                <a:lnTo>
                  <a:pt x="2376208" y="1657731"/>
                </a:lnTo>
                <a:lnTo>
                  <a:pt x="3106458" y="1399527"/>
                </a:lnTo>
                <a:lnTo>
                  <a:pt x="3491382" y="1514348"/>
                </a:lnTo>
                <a:lnTo>
                  <a:pt x="3132620" y="1626997"/>
                </a:lnTo>
                <a:lnTo>
                  <a:pt x="3136430" y="1639062"/>
                </a:lnTo>
                <a:lnTo>
                  <a:pt x="3513036" y="1520812"/>
                </a:lnTo>
                <a:lnTo>
                  <a:pt x="3952913" y="1652016"/>
                </a:lnTo>
                <a:lnTo>
                  <a:pt x="3956596" y="1639951"/>
                </a:lnTo>
                <a:lnTo>
                  <a:pt x="3534562" y="1514055"/>
                </a:lnTo>
                <a:lnTo>
                  <a:pt x="3928173" y="1390472"/>
                </a:lnTo>
                <a:lnTo>
                  <a:pt x="4743107" y="1652016"/>
                </a:lnTo>
                <a:lnTo>
                  <a:pt x="4746917" y="1639951"/>
                </a:lnTo>
                <a:lnTo>
                  <a:pt x="3949103" y="1383893"/>
                </a:lnTo>
                <a:lnTo>
                  <a:pt x="4375556" y="1249984"/>
                </a:lnTo>
                <a:lnTo>
                  <a:pt x="5533174" y="1652016"/>
                </a:lnTo>
                <a:lnTo>
                  <a:pt x="5537365" y="1639951"/>
                </a:lnTo>
                <a:lnTo>
                  <a:pt x="4395902" y="1243596"/>
                </a:lnTo>
                <a:lnTo>
                  <a:pt x="4860760" y="1097635"/>
                </a:lnTo>
                <a:lnTo>
                  <a:pt x="6295555" y="1638935"/>
                </a:lnTo>
                <a:lnTo>
                  <a:pt x="6300000" y="1627124"/>
                </a:lnTo>
                <a:close/>
              </a:path>
              <a:path w="7091045" h="1657985">
                <a:moveTo>
                  <a:pt x="7090448" y="1627124"/>
                </a:moveTo>
                <a:lnTo>
                  <a:pt x="5458282" y="949883"/>
                </a:lnTo>
                <a:lnTo>
                  <a:pt x="5460301" y="945007"/>
                </a:lnTo>
                <a:lnTo>
                  <a:pt x="5470436" y="920623"/>
                </a:lnTo>
                <a:lnTo>
                  <a:pt x="5385473" y="926592"/>
                </a:lnTo>
                <a:lnTo>
                  <a:pt x="5441226" y="990981"/>
                </a:lnTo>
                <a:lnTo>
                  <a:pt x="5453392" y="961669"/>
                </a:lnTo>
                <a:lnTo>
                  <a:pt x="7085622" y="1638935"/>
                </a:lnTo>
                <a:lnTo>
                  <a:pt x="7090448" y="1627124"/>
                </a:lnTo>
                <a:close/>
              </a:path>
            </a:pathLst>
          </a:custGeom>
          <a:solidFill>
            <a:srgbClr val="ED766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2" name="object 116">
            <a:extLst>
              <a:ext uri="{FF2B5EF4-FFF2-40B4-BE49-F238E27FC236}">
                <a16:creationId xmlns:a16="http://schemas.microsoft.com/office/drawing/2014/main" id="{0C9F51F2-EBC9-E462-1887-6FCC09059733}"/>
              </a:ext>
            </a:extLst>
          </p:cNvPr>
          <p:cNvSpPr txBox="1"/>
          <p:nvPr/>
        </p:nvSpPr>
        <p:spPr>
          <a:xfrm>
            <a:off x="9160873" y="5362152"/>
            <a:ext cx="2535555" cy="38215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Invece di avere pesi apprendibili, abbiamo funzioni apprendibili.</a:t>
            </a:r>
          </a:p>
        </p:txBody>
      </p:sp>
      <p:sp>
        <p:nvSpPr>
          <p:cNvPr id="123" name="object 117">
            <a:extLst>
              <a:ext uri="{FF2B5EF4-FFF2-40B4-BE49-F238E27FC236}">
                <a16:creationId xmlns:a16="http://schemas.microsoft.com/office/drawing/2014/main" id="{33DA835F-42EE-2407-565B-3C02B20FE42D}"/>
              </a:ext>
            </a:extLst>
          </p:cNvPr>
          <p:cNvSpPr txBox="1"/>
          <p:nvPr/>
        </p:nvSpPr>
        <p:spPr>
          <a:xfrm>
            <a:off x="7595469" y="4382219"/>
            <a:ext cx="3444005" cy="19749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200" dirty="0">
                <a:latin typeface="Tahoma"/>
                <a:cs typeface="Tahoma"/>
              </a:rPr>
              <a:t>Viene sommato l'output delle funzioni apprendibili</a:t>
            </a:r>
          </a:p>
        </p:txBody>
      </p:sp>
      <p:sp>
        <p:nvSpPr>
          <p:cNvPr id="125" name="object 119">
            <a:extLst>
              <a:ext uri="{FF2B5EF4-FFF2-40B4-BE49-F238E27FC236}">
                <a16:creationId xmlns:a16="http://schemas.microsoft.com/office/drawing/2014/main" id="{D65E9187-193D-70E1-B842-DE9D3AB35087}"/>
              </a:ext>
            </a:extLst>
          </p:cNvPr>
          <p:cNvSpPr txBox="1"/>
          <p:nvPr/>
        </p:nvSpPr>
        <p:spPr>
          <a:xfrm>
            <a:off x="7289521" y="2170614"/>
            <a:ext cx="4433081" cy="1054776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spcBef>
                <a:spcPts val="105"/>
              </a:spcBef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Questa rete </a:t>
            </a:r>
            <a:r>
              <a:rPr lang="it-IT" sz="1100" dirty="0" err="1">
                <a:latin typeface="Tahoma"/>
                <a:cs typeface="Tahoma"/>
              </a:rPr>
              <a:t>kan</a:t>
            </a:r>
            <a:r>
              <a:rPr lang="it-IT" sz="1100" dirty="0">
                <a:latin typeface="Tahoma"/>
                <a:cs typeface="Tahoma"/>
              </a:rPr>
              <a:t> può essere considerata come due livelli applicati in sequenza: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primo livello mappa 2 caratteristiche di input in 5 caratteristiche di output.</a:t>
            </a:r>
          </a:p>
          <a:p>
            <a:pPr marL="184150" indent="-171450">
              <a:spcBef>
                <a:spcPts val="105"/>
              </a:spcBef>
              <a:buFont typeface="Arial" panose="020B0604020202020204" pitchFamily="34" charset="0"/>
              <a:buChar char="•"/>
              <a:tabLst>
                <a:tab pos="299085" algn="l"/>
              </a:tabLst>
            </a:pPr>
            <a:r>
              <a:rPr lang="it-IT" sz="1100" dirty="0">
                <a:latin typeface="Tahoma"/>
                <a:cs typeface="Tahoma"/>
              </a:rPr>
              <a:t>Il secondo livello mappa 5 caratteristiche di input in 1 caratteristica di output.</a:t>
            </a:r>
            <a:endParaRPr sz="1100" dirty="0">
              <a:latin typeface="Tahoma"/>
              <a:cs typeface="Tahoma"/>
            </a:endParaRPr>
          </a:p>
        </p:txBody>
      </p:sp>
    </p:spTree>
    <p:extLst>
      <p:ext uri="{BB962C8B-B14F-4D97-AF65-F5344CB8AC3E}">
        <p14:creationId xmlns:p14="http://schemas.microsoft.com/office/powerpoint/2010/main" val="87062546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5A90F2-3EB0-D6C7-CF6B-B4A87B3ADC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Immagine 10" descr="Immagine che contiene testo, diagramma, schermata, Carattere&#10;&#10;Il contenuto generato dall'IA potrebbe non essere corretto.">
            <a:extLst>
              <a:ext uri="{FF2B5EF4-FFF2-40B4-BE49-F238E27FC236}">
                <a16:creationId xmlns:a16="http://schemas.microsoft.com/office/drawing/2014/main" id="{6552FD21-A085-1A7B-BAED-5342CD9C02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3342" y="0"/>
            <a:ext cx="1100214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34454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2A04C06-9ECF-BEE5-8802-8451B3C3C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4" name="Rectangle 33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CCA762-41E8-F6BE-5658-52E1F5B7D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KAN selezionano il meglio di MLP e 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76D84BDA-1584-7719-5A41-139E4221C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277" y="2196192"/>
            <a:ext cx="10165480" cy="4113167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it-IT" sz="2000" b="1" dirty="0" err="1"/>
              <a:t>Spline</a:t>
            </a:r>
            <a:endParaRPr lang="it-IT" sz="2000" b="1" dirty="0"/>
          </a:p>
          <a:p>
            <a:r>
              <a:rPr lang="it-IT" sz="2000" dirty="0"/>
              <a:t>Ottime per </a:t>
            </a:r>
            <a:r>
              <a:rPr lang="it-IT" sz="2000" b="1" dirty="0"/>
              <a:t>dati a bassa dimensionalità</a:t>
            </a:r>
            <a:r>
              <a:rPr lang="it-IT" sz="2000" dirty="0"/>
              <a:t>.</a:t>
            </a:r>
          </a:p>
          <a:p>
            <a:r>
              <a:rPr lang="it-IT" sz="2000" b="1" dirty="0"/>
              <a:t>Controllo locale </a:t>
            </a:r>
            <a:r>
              <a:rPr lang="it-IT" sz="2000" dirty="0"/>
              <a:t>utile per l'apprendimento continuo (</a:t>
            </a:r>
            <a:r>
              <a:rPr lang="it-IT" sz="2000" dirty="0" err="1"/>
              <a:t>Continual</a:t>
            </a:r>
            <a:r>
              <a:rPr lang="it-IT" sz="2000" dirty="0"/>
              <a:t> Learning).</a:t>
            </a:r>
          </a:p>
          <a:p>
            <a:r>
              <a:rPr lang="it-IT" sz="2000" dirty="0"/>
              <a:t>Possono essere </a:t>
            </a:r>
            <a:r>
              <a:rPr lang="it-IT" sz="2000" b="1" dirty="0"/>
              <a:t>regolate le risoluzioni delle </a:t>
            </a:r>
            <a:r>
              <a:rPr lang="it-IT" sz="2000" b="1" dirty="0" err="1"/>
              <a:t>Spline</a:t>
            </a:r>
            <a:r>
              <a:rPr lang="it-IT" sz="2000" dirty="0"/>
              <a:t>.</a:t>
            </a:r>
          </a:p>
          <a:p>
            <a:pPr marL="0" indent="0">
              <a:buNone/>
            </a:pPr>
            <a:r>
              <a:rPr lang="it-IT" sz="2000" b="1" dirty="0"/>
              <a:t>MLP</a:t>
            </a:r>
          </a:p>
          <a:p>
            <a:r>
              <a:rPr lang="it-IT" sz="2000" b="1" dirty="0" err="1"/>
              <a:t>Backpropagation</a:t>
            </a:r>
            <a:endParaRPr lang="it-IT" sz="2000" b="1" dirty="0"/>
          </a:p>
          <a:p>
            <a:r>
              <a:rPr lang="it-IT" sz="2000" dirty="0"/>
              <a:t>Ottimi per la </a:t>
            </a:r>
            <a:r>
              <a:rPr lang="it-IT" sz="2000" b="1" dirty="0"/>
              <a:t>composizionalità</a:t>
            </a:r>
            <a:r>
              <a:rPr lang="it-IT" sz="2000" dirty="0"/>
              <a:t> (adatta ad apprendere e sfruttare pattern composizionali).</a:t>
            </a:r>
          </a:p>
          <a:p>
            <a:r>
              <a:rPr lang="it-IT" sz="2000" dirty="0"/>
              <a:t>Aumentare gli strati/la larghezza per aggiungere complessità (</a:t>
            </a:r>
            <a:r>
              <a:rPr lang="it-IT" sz="2000" b="1" dirty="0" err="1"/>
              <a:t>scalabilitá</a:t>
            </a:r>
            <a:r>
              <a:rPr lang="it-IT" sz="2000" dirty="0"/>
              <a:t>).</a:t>
            </a:r>
          </a:p>
          <a:p>
            <a:endParaRPr lang="it-IT" sz="2000" dirty="0"/>
          </a:p>
          <a:p>
            <a:pPr marL="0" indent="0">
              <a:buNone/>
            </a:pPr>
            <a:r>
              <a:rPr lang="it-IT" sz="2000" dirty="0"/>
              <a:t>Le </a:t>
            </a:r>
            <a:r>
              <a:rPr lang="it-IT" sz="2000" b="1" dirty="0"/>
              <a:t>KAN</a:t>
            </a:r>
            <a:r>
              <a:rPr lang="it-IT" sz="2000" dirty="0"/>
              <a:t> </a:t>
            </a:r>
            <a:r>
              <a:rPr lang="it-IT" sz="2000" b="1" dirty="0"/>
              <a:t>superano</a:t>
            </a:r>
            <a:r>
              <a:rPr lang="it-IT" sz="2000" dirty="0"/>
              <a:t> la </a:t>
            </a:r>
            <a:r>
              <a:rPr lang="it-IT" sz="2000" b="1" dirty="0" err="1"/>
              <a:t>curse</a:t>
            </a:r>
            <a:r>
              <a:rPr lang="it-IT" sz="2000" b="1" dirty="0"/>
              <a:t> of </a:t>
            </a:r>
            <a:r>
              <a:rPr lang="it-IT" sz="2000" b="1" dirty="0" err="1"/>
              <a:t>dimensionality</a:t>
            </a:r>
            <a:r>
              <a:rPr lang="it-IT" sz="2000" dirty="0"/>
              <a:t> che affligge le MLP tradizionali. L'errore di approssimazione di una KAN dipende principalmente dalla risoluzione della griglia </a:t>
            </a:r>
            <a:r>
              <a:rPr lang="it-IT" sz="2000" dirty="0" err="1"/>
              <a:t>spline</a:t>
            </a:r>
            <a:r>
              <a:rPr lang="it-IT" sz="2000" dirty="0"/>
              <a:t>, rendendolo quasi </a:t>
            </a:r>
            <a:r>
              <a:rPr lang="it-IT" sz="2000" b="1" dirty="0"/>
              <a:t>indipendente dalla dimensione dell'input</a:t>
            </a:r>
            <a:r>
              <a:rPr lang="it-IT" sz="2000" dirty="0"/>
              <a:t>. Questo si traduce in </a:t>
            </a:r>
            <a:r>
              <a:rPr lang="it-IT" sz="2000" b="1" dirty="0"/>
              <a:t>scaling </a:t>
            </a:r>
            <a:r>
              <a:rPr lang="it-IT" sz="2000" b="1" dirty="0" err="1"/>
              <a:t>laws</a:t>
            </a:r>
            <a:r>
              <a:rPr lang="it-IT" sz="2000" b="1" dirty="0"/>
              <a:t> più favorevoli</a:t>
            </a:r>
          </a:p>
        </p:txBody>
      </p:sp>
    </p:spTree>
    <p:extLst>
      <p:ext uri="{BB962C8B-B14F-4D97-AF65-F5344CB8AC3E}">
        <p14:creationId xmlns:p14="http://schemas.microsoft.com/office/powerpoint/2010/main" val="10815914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 vert="horz" lIns="91440" tIns="45720" rIns="91440" bIns="45720" rtlCol="0">
            <a:normAutofit/>
          </a:bodyPr>
          <a:lstStyle/>
          <a:p>
            <a:pPr defTabSz="914400"/>
            <a:r>
              <a:rPr lang="en-US" sz="4000" kern="1200" dirty="0" err="1">
                <a:latin typeface="+mj-lt"/>
                <a:ea typeface="+mj-ea"/>
                <a:cs typeface="+mj-cs"/>
              </a:rPr>
              <a:t>XGBoost</a:t>
            </a:r>
            <a:r>
              <a:rPr lang="en-US" sz="4000" kern="1200" dirty="0">
                <a:latin typeface="+mj-lt"/>
                <a:ea typeface="+mj-ea"/>
                <a:cs typeface="+mj-cs"/>
              </a:rPr>
              <a:t> &amp; Random Forest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5056" y="2017953"/>
            <a:ext cx="5256431" cy="1527875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 defTabSz="914400">
              <a:buNone/>
            </a:pPr>
            <a:r>
              <a:rPr lang="en-US" sz="2200" b="1" dirty="0" err="1"/>
              <a:t>XGBoost</a:t>
            </a:r>
            <a:r>
              <a:rPr lang="en-US" sz="2200" b="1" dirty="0"/>
              <a:t>: </a:t>
            </a:r>
            <a:r>
              <a:rPr lang="it-IT" sz="2200" dirty="0"/>
              <a:t>Algoritmo di ensemble che costruisce alberi decisionali in modo sequenziale. Ogni nuovo albero corregge gli errori del precedente.</a:t>
            </a:r>
          </a:p>
        </p:txBody>
      </p:sp>
      <p:pic>
        <p:nvPicPr>
          <p:cNvPr id="5" name="Immagine 4" descr="Immagine che contiene testo, schermata, diagramma, Carattere&#10;&#10;Il contenuto generato dall'IA potrebbe non essere corretto.">
            <a:extLst>
              <a:ext uri="{FF2B5EF4-FFF2-40B4-BE49-F238E27FC236}">
                <a16:creationId xmlns:a16="http://schemas.microsoft.com/office/drawing/2014/main" id="{B7DB0265-8EF5-9F62-164C-AB1A5B2EE7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2282" y="3550842"/>
            <a:ext cx="3897443" cy="305376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0364B47E-0437-2D26-41AB-B53908268D71}"/>
              </a:ext>
            </a:extLst>
          </p:cNvPr>
          <p:cNvSpPr txBox="1">
            <a:spLocks/>
          </p:cNvSpPr>
          <p:nvPr/>
        </p:nvSpPr>
        <p:spPr>
          <a:xfrm>
            <a:off x="6171487" y="2017953"/>
            <a:ext cx="5256431" cy="152787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 defTabSz="914400">
              <a:buFont typeface="Arial"/>
              <a:buNone/>
            </a:pPr>
            <a:r>
              <a:rPr lang="en-US" sz="2200" b="1" dirty="0"/>
              <a:t>Random Forest: </a:t>
            </a:r>
            <a:r>
              <a:rPr lang="it-IT" sz="2200" dirty="0"/>
              <a:t>Algoritmo di ensemble che combina le previsioni di più alberi decisionali. Ogni albero è addestrato su un sottoinsieme casuale di dati e feature.</a:t>
            </a:r>
          </a:p>
        </p:txBody>
      </p:sp>
      <p:pic>
        <p:nvPicPr>
          <p:cNvPr id="8" name="Immagine 7" descr="Immagine che contiene diagramma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E625264C-39F7-C3EF-9275-229DB12E3D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14814" y="3571923"/>
            <a:ext cx="4775874" cy="30326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CNN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7981" y="2478024"/>
            <a:ext cx="5256431" cy="3694176"/>
          </a:xfrm>
        </p:spPr>
        <p:txBody>
          <a:bodyPr>
            <a:normAutofit/>
          </a:bodyPr>
          <a:lstStyle/>
          <a:p>
            <a:pPr>
              <a:defRPr sz="1800"/>
            </a:pPr>
            <a:r>
              <a:rPr lang="it-IT" sz="2200" dirty="0"/>
              <a:t>L'architettura classica delle </a:t>
            </a:r>
            <a:r>
              <a:rPr lang="it-IT" sz="2200" b="1" dirty="0"/>
              <a:t>CNN</a:t>
            </a:r>
            <a:r>
              <a:rPr lang="it-IT" sz="2200" dirty="0"/>
              <a:t> include </a:t>
            </a:r>
            <a:r>
              <a:rPr lang="it-IT" sz="2200" b="1" dirty="0"/>
              <a:t>blocchi </a:t>
            </a:r>
            <a:r>
              <a:rPr lang="it-IT" sz="2200" b="1" dirty="0" err="1"/>
              <a:t>convoluzionali</a:t>
            </a:r>
            <a:r>
              <a:rPr lang="it-IT" sz="2200" b="1" dirty="0"/>
              <a:t> </a:t>
            </a:r>
            <a:r>
              <a:rPr lang="it-IT" sz="2200" dirty="0"/>
              <a:t>per </a:t>
            </a:r>
            <a:r>
              <a:rPr lang="it-IT" sz="2200" b="1" dirty="0"/>
              <a:t>l'estrazione delle feature</a:t>
            </a:r>
            <a:r>
              <a:rPr lang="it-IT" sz="2200" dirty="0"/>
              <a:t>, seguiti da </a:t>
            </a:r>
            <a:r>
              <a:rPr lang="it-IT" sz="2200" b="1" dirty="0"/>
              <a:t>strati completamente connessi</a:t>
            </a:r>
            <a:r>
              <a:rPr lang="it-IT" sz="2200" dirty="0"/>
              <a:t> (</a:t>
            </a:r>
            <a:r>
              <a:rPr lang="it-IT" sz="2200" dirty="0" err="1"/>
              <a:t>fully</a:t>
            </a:r>
            <a:r>
              <a:rPr lang="it-IT" sz="2200" dirty="0"/>
              <a:t> </a:t>
            </a:r>
            <a:r>
              <a:rPr lang="it-IT" sz="2200" dirty="0" err="1"/>
              <a:t>connected</a:t>
            </a:r>
            <a:r>
              <a:rPr lang="it-IT" sz="2200" dirty="0"/>
              <a:t>) per la </a:t>
            </a:r>
            <a:r>
              <a:rPr lang="it-IT" sz="2200" b="1" dirty="0"/>
              <a:t>classificazione finale</a:t>
            </a:r>
            <a:r>
              <a:rPr lang="it-IT" sz="2200" dirty="0"/>
              <a:t>.</a:t>
            </a:r>
          </a:p>
          <a:p>
            <a:pPr>
              <a:defRPr sz="1800"/>
            </a:pPr>
            <a:r>
              <a:rPr lang="it-IT" sz="2200" dirty="0"/>
              <a:t>Modifica applicata: i </a:t>
            </a:r>
            <a:r>
              <a:rPr lang="it-IT" sz="2200" b="1" dirty="0"/>
              <a:t>classificatori standard </a:t>
            </a:r>
            <a:r>
              <a:rPr lang="it-IT" sz="2200" b="1" dirty="0" err="1"/>
              <a:t>fully</a:t>
            </a:r>
            <a:r>
              <a:rPr lang="it-IT" sz="2200" b="1" dirty="0"/>
              <a:t> </a:t>
            </a:r>
            <a:r>
              <a:rPr lang="it-IT" sz="2200" b="1" dirty="0" err="1"/>
              <a:t>connected</a:t>
            </a:r>
            <a:r>
              <a:rPr lang="it-IT" sz="2200" dirty="0"/>
              <a:t> sono stati </a:t>
            </a:r>
            <a:r>
              <a:rPr lang="it-IT" sz="2200" b="1" dirty="0"/>
              <a:t>sostituiti da una KAN </a:t>
            </a:r>
            <a:r>
              <a:rPr lang="it-IT" sz="2200" dirty="0"/>
              <a:t>per confrontare questa architettura con una CNN con </a:t>
            </a:r>
            <a:r>
              <a:rPr lang="it-IT" sz="2200" b="1" dirty="0"/>
              <a:t>MLP</a:t>
            </a:r>
            <a:r>
              <a:rPr lang="it-IT" sz="2200" dirty="0"/>
              <a:t>.</a:t>
            </a:r>
          </a:p>
        </p:txBody>
      </p:sp>
      <p:pic>
        <p:nvPicPr>
          <p:cNvPr id="5" name="Immagine 4" descr="Immagine che contiene diagramma, testo, linea, Piano&#10;&#10;Il contenuto generato dall'IA potrebbe non essere corretto.">
            <a:extLst>
              <a:ext uri="{FF2B5EF4-FFF2-40B4-BE49-F238E27FC236}">
                <a16:creationId xmlns:a16="http://schemas.microsoft.com/office/drawing/2014/main" id="{703620C1-9634-66AC-0588-109FA77D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35919" y="2680396"/>
            <a:ext cx="5362524" cy="2648958"/>
          </a:xfrm>
          <a:prstGeom prst="rect">
            <a:avLst/>
          </a:prstGeom>
        </p:spPr>
      </p:pic>
      <p:sp>
        <p:nvSpPr>
          <p:cNvPr id="4" name="Rettangolo 3">
            <a:extLst>
              <a:ext uri="{FF2B5EF4-FFF2-40B4-BE49-F238E27FC236}">
                <a16:creationId xmlns:a16="http://schemas.microsoft.com/office/drawing/2014/main" id="{1CDBD9CB-9EF0-4F39-FE8A-5CC7CD776261}"/>
              </a:ext>
            </a:extLst>
          </p:cNvPr>
          <p:cNvSpPr/>
          <p:nvPr/>
        </p:nvSpPr>
        <p:spPr>
          <a:xfrm>
            <a:off x="10029371" y="2680396"/>
            <a:ext cx="1569072" cy="2065775"/>
          </a:xfrm>
          <a:prstGeom prst="rect">
            <a:avLst/>
          </a:prstGeom>
          <a:noFill/>
          <a:ln w="9525" cap="flat" cmpd="sng" algn="ctr">
            <a:solidFill>
              <a:schemeClr val="accent6">
                <a:lumMod val="75000"/>
              </a:schemeClr>
            </a:solidFill>
            <a:prstDash val="lgDash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4000" dirty="0"/>
              <a:t>Random </a:t>
            </a:r>
            <a:r>
              <a:rPr lang="it-IT" sz="4000" dirty="0" err="1"/>
              <a:t>Search</a:t>
            </a:r>
            <a:r>
              <a:rPr lang="it-IT" sz="4000" dirty="0"/>
              <a:t> per l’Ottimizzazione degli </a:t>
            </a:r>
            <a:r>
              <a:rPr lang="it-IT" sz="4000" dirty="0" err="1"/>
              <a:t>iperparametri</a:t>
            </a:r>
            <a:endParaRPr lang="it-IT" sz="4000" dirty="0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3589" y="2369199"/>
            <a:ext cx="5087060" cy="4028081"/>
          </a:xfrm>
        </p:spPr>
        <p:txBody>
          <a:bodyPr>
            <a:normAutofit/>
          </a:bodyPr>
          <a:lstStyle/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Per i casi di studio, è stato scelto il </a:t>
            </a:r>
            <a:r>
              <a:rPr lang="it-IT" sz="2200" b="1" dirty="0"/>
              <a:t>Random </a:t>
            </a:r>
            <a:r>
              <a:rPr lang="it-IT" sz="2200" b="1" dirty="0" err="1"/>
              <a:t>Search</a:t>
            </a:r>
            <a:r>
              <a:rPr lang="it-IT" sz="2200" dirty="0"/>
              <a:t>, rispetto a </a:t>
            </a:r>
            <a:r>
              <a:rPr lang="it-IT" sz="2200" dirty="0" err="1"/>
              <a:t>Grid</a:t>
            </a:r>
            <a:r>
              <a:rPr lang="it-IT" sz="2200" dirty="0"/>
              <a:t> </a:t>
            </a:r>
            <a:r>
              <a:rPr lang="it-IT" sz="2200" dirty="0" err="1"/>
              <a:t>Search</a:t>
            </a:r>
            <a:r>
              <a:rPr lang="it-IT" sz="2200" dirty="0"/>
              <a:t>, </a:t>
            </a:r>
            <a:r>
              <a:rPr lang="it-IT" sz="2200" dirty="0" err="1"/>
              <a:t>Bayesian</a:t>
            </a:r>
            <a:r>
              <a:rPr lang="it-IT" sz="2200" dirty="0"/>
              <a:t> </a:t>
            </a:r>
            <a:r>
              <a:rPr lang="it-IT" sz="2200" dirty="0" err="1"/>
              <a:t>Optimization</a:t>
            </a:r>
            <a:r>
              <a:rPr lang="it-IT" sz="2200" dirty="0"/>
              <a:t> ed Algoritmi Genetici. </a:t>
            </a:r>
          </a:p>
          <a:p>
            <a:pPr marL="0" indent="0">
              <a:lnSpc>
                <a:spcPct val="90000"/>
              </a:lnSpc>
              <a:buNone/>
              <a:defRPr sz="1800"/>
            </a:pPr>
            <a:r>
              <a:rPr lang="it-IT" sz="2200" dirty="0"/>
              <a:t>Le motivazioni principali sono: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Efficienza su spazi ampi.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Scalabilità.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Semplicità e parallelizzazione.</a:t>
            </a:r>
          </a:p>
          <a:p>
            <a:pPr>
              <a:lnSpc>
                <a:spcPct val="90000"/>
              </a:lnSpc>
              <a:defRPr sz="1800"/>
            </a:pPr>
            <a:r>
              <a:rPr lang="it-IT" sz="2200" b="1" dirty="0"/>
              <a:t>Flessibilità.</a:t>
            </a:r>
          </a:p>
        </p:txBody>
      </p:sp>
      <p:pic>
        <p:nvPicPr>
          <p:cNvPr id="9" name="Immagine 8" descr="Immagine che contiene testo, diagramma, modello&#10;&#10;Il contenuto generato dall'IA potrebbe non essere corretto.">
            <a:extLst>
              <a:ext uri="{FF2B5EF4-FFF2-40B4-BE49-F238E27FC236}">
                <a16:creationId xmlns:a16="http://schemas.microsoft.com/office/drawing/2014/main" id="{B63ED3E6-58BC-DB78-B9C4-3D87117159B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1707" y="2169979"/>
            <a:ext cx="5860609" cy="2069448"/>
          </a:xfrm>
          <a:prstGeom prst="rect">
            <a:avLst/>
          </a:prstGeom>
        </p:spPr>
      </p:pic>
      <p:pic>
        <p:nvPicPr>
          <p:cNvPr id="15" name="Immagine 14" descr="Immagine che contiene testo, schermat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46C57C11-B0D8-1449-B566-21827961AA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58176" y="4374616"/>
            <a:ext cx="5020376" cy="1019317"/>
          </a:xfrm>
          <a:prstGeom prst="rect">
            <a:avLst/>
          </a:prstGeom>
        </p:spPr>
      </p:pic>
      <p:pic>
        <p:nvPicPr>
          <p:cNvPr id="17" name="Immagine 16">
            <a:extLst>
              <a:ext uri="{FF2B5EF4-FFF2-40B4-BE49-F238E27FC236}">
                <a16:creationId xmlns:a16="http://schemas.microsoft.com/office/drawing/2014/main" id="{DC5A5667-FED9-9386-EFF0-5A209C2D360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458176" y="5516281"/>
            <a:ext cx="5087060" cy="121937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428D8F-D6E7-81B6-D644-CA39FDDA21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02D6E9B8-2091-CAA1-4DE0-24F46CF7A5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BD01AEF-6418-0A84-45CC-37B7FC06CF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5400" dirty="0"/>
              <a:t>Progettazione e Ambiente di Sviluppo</a:t>
            </a:r>
            <a:endParaRPr lang="en-US" sz="54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1BC0E5C3-AAA0-0D99-7B47-11D8DEFD13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273973E-A064-E7ED-6D97-C879B2AA397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16542" y="2292804"/>
            <a:ext cx="8751142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Tecnologie e Librerie: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Analisi Dati: </a:t>
            </a:r>
            <a:r>
              <a:rPr lang="it-IT" altLang="it-IT" sz="2400" dirty="0" err="1"/>
              <a:t>NumPy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pandas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Machine Learning: </a:t>
            </a:r>
            <a:r>
              <a:rPr lang="it-IT" altLang="it-IT" sz="2400" dirty="0" err="1"/>
              <a:t>PyTorch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pykan</a:t>
            </a:r>
            <a:r>
              <a:rPr lang="it-IT" altLang="it-IT" sz="2400" dirty="0"/>
              <a:t>, </a:t>
            </a:r>
            <a:r>
              <a:rPr lang="it-IT" altLang="it-IT" sz="2400" dirty="0" err="1"/>
              <a:t>scikit-learn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Visualizzazione: </a:t>
            </a:r>
            <a:r>
              <a:rPr lang="it-IT" altLang="it-IT" sz="2400" dirty="0" err="1"/>
              <a:t>matplotlib</a:t>
            </a:r>
            <a:r>
              <a:rPr lang="it-IT" altLang="it-IT" sz="2400" dirty="0"/>
              <a:t> e </a:t>
            </a:r>
            <a:r>
              <a:rPr lang="it-IT" altLang="it-IT" sz="2400" dirty="0" err="1"/>
              <a:t>seaborn</a:t>
            </a:r>
            <a:r>
              <a:rPr lang="it-IT" altLang="it-IT" sz="2400" dirty="0"/>
              <a:t>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400" b="1" dirty="0"/>
              <a:t>Infrastruttura: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Prototipazione: </a:t>
            </a:r>
            <a:r>
              <a:rPr lang="it-IT" altLang="it-IT" sz="2400" dirty="0"/>
              <a:t>è stata effettuata su Google </a:t>
            </a:r>
            <a:r>
              <a:rPr lang="it-IT" altLang="it-IT" sz="2400" dirty="0" err="1"/>
              <a:t>Colab</a:t>
            </a:r>
            <a:r>
              <a:rPr lang="it-IT" altLang="it-IT" sz="2400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Sperimentazione su larga scala: </a:t>
            </a:r>
            <a:r>
              <a:rPr lang="it-IT" altLang="it-IT" sz="2400" dirty="0"/>
              <a:t>è stato utilizzato il Cluster HPC dell'Università di Bologna con gestione delle GPU tramite SLURM.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Riproducibilità: </a:t>
            </a:r>
            <a:r>
              <a:rPr lang="it-IT" altLang="it-IT" sz="2400" dirty="0"/>
              <a:t>ambienti virtuali dedicati (</a:t>
            </a:r>
            <a:r>
              <a:rPr lang="it-IT" altLang="it-IT" sz="2400" dirty="0" err="1"/>
              <a:t>venv</a:t>
            </a:r>
            <a:r>
              <a:rPr lang="it-IT" altLang="it-IT" sz="2400" dirty="0"/>
              <a:t>) con un file requirements.txt.</a:t>
            </a:r>
          </a:p>
        </p:txBody>
      </p:sp>
    </p:spTree>
    <p:extLst>
      <p:ext uri="{BB962C8B-B14F-4D97-AF65-F5344CB8AC3E}">
        <p14:creationId xmlns:p14="http://schemas.microsoft.com/office/powerpoint/2010/main" val="8873956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454D9-5714-A508-6317-3422E07C079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4EA26FEB-E502-0D07-675C-AA2EABAA19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B0C880-E514-26F1-2135-9DA0EA230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Autofit/>
          </a:bodyPr>
          <a:lstStyle/>
          <a:p>
            <a:pPr defTabSz="914400">
              <a:lnSpc>
                <a:spcPct val="90000"/>
              </a:lnSpc>
            </a:pPr>
            <a:r>
              <a:rPr lang="it-IT" sz="4800" dirty="0"/>
              <a:t>Metriche e Complessità dei Modelli</a:t>
            </a:r>
            <a:endParaRPr lang="en-US" sz="48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CF7F2C52-E73C-ABCA-B4DB-F8191EFA75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Metriche di performance: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sz="2000" b="1" dirty="0"/>
                  <a:t>Regressione: </a:t>
                </a:r>
                <a:r>
                  <a:rPr lang="it-IT" altLang="it-IT" sz="2000" dirty="0"/>
                  <a:t>MSE, MAE, MAPE,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it-IT" altLang="it-IT" sz="2000" dirty="0"/>
                  <a:t>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altLang="it-IT" sz="20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altLang="it-IT" sz="2000" i="1">
                            <a:latin typeface="Cambria Math" panose="02040503050406030204" pitchFamily="18" charset="0"/>
                          </a:rPr>
                          <m:t>R</m:t>
                        </m:r>
                      </m:e>
                      <m:sup>
                        <m:r>
                          <a:rPr lang="it-IT" altLang="it-IT" sz="2000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it-IT" altLang="it-IT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it-IT" altLang="it-IT" sz="2000" b="0" i="1" smtClean="0">
                        <a:latin typeface="Cambria Math" panose="02040503050406030204" pitchFamily="18" charset="0"/>
                      </a:rPr>
                      <m:t>adjusted</m:t>
                    </m:r>
                    <m:r>
                      <a:rPr lang="it-IT" altLang="it-IT" sz="20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altLang="it-IT" sz="2000" dirty="0"/>
                  <a:t>e Max </a:t>
                </a:r>
                <a:r>
                  <a:rPr lang="it-IT" altLang="it-IT" sz="2000" dirty="0" err="1"/>
                  <a:t>Error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b="1" dirty="0"/>
                  <a:t>Classificazione: </a:t>
                </a:r>
                <a:r>
                  <a:rPr lang="it-IT" altLang="it-IT" sz="2000" dirty="0" err="1"/>
                  <a:t>Accuracy</a:t>
                </a:r>
                <a:r>
                  <a:rPr lang="it-IT" altLang="it-IT" sz="2000" dirty="0"/>
                  <a:t>, Precision, Recall, F1-score Macro/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, </a:t>
                </a:r>
                <a:r>
                  <a:rPr lang="it-IT" altLang="it-IT" sz="2000" dirty="0" err="1"/>
                  <a:t>Confusion</a:t>
                </a:r>
                <a:r>
                  <a:rPr lang="it-IT" altLang="it-IT" sz="2000" dirty="0"/>
                  <a:t> Matrix, AUC ROC/PR OVR </a:t>
                </a:r>
                <a:r>
                  <a:rPr lang="it-IT" altLang="it-IT" sz="2000" dirty="0" err="1"/>
                  <a:t>Weighted</a:t>
                </a:r>
                <a:r>
                  <a:rPr lang="it-IT" altLang="it-IT" sz="2000" dirty="0"/>
                  <a:t>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Stima dell'incertezza delle metriche: </a:t>
                </a:r>
                <a:r>
                  <a:rPr lang="it-IT" altLang="it-IT" sz="2000" dirty="0"/>
                  <a:t>Gli intervalli di confidenza al 95% sono stati calcolati tramite bootstrap.</a:t>
                </a:r>
              </a:p>
              <a:p>
                <a:pPr marR="0" lvl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it-IT" altLang="it-IT" sz="2000" b="1" dirty="0"/>
                  <a:t>Complessità dei modelli: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Oltre alle performance, è stata misurata la complessità di ciascun modello.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le reti neurali, la complessità è il </a:t>
                </a:r>
                <a:r>
                  <a:rPr lang="it-IT" altLang="it-IT" sz="2000" b="1" dirty="0"/>
                  <a:t>numero totale di parametri</a:t>
                </a:r>
                <a:r>
                  <a:rPr lang="it-IT" altLang="it-IT" sz="2000" dirty="0"/>
                  <a:t>.</a:t>
                </a:r>
              </a:p>
              <a:p>
                <a:pPr marL="285750" marR="0" lvl="0" indent="-28575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 typeface="Arial" panose="020B0604020202020204" pitchFamily="34" charset="0"/>
                  <a:buChar char="•"/>
                  <a:tabLst/>
                </a:pPr>
                <a:r>
                  <a:rPr lang="it-IT" altLang="it-IT" sz="2000" dirty="0"/>
                  <a:t>Per gli ensemble, la complessità è il </a:t>
                </a:r>
                <a:r>
                  <a:rPr lang="it-IT" altLang="it-IT" sz="2000" b="1" dirty="0"/>
                  <a:t>numero totale di nodi </a:t>
                </a:r>
                <a:r>
                  <a:rPr lang="it-IT" altLang="it-IT" sz="2000" dirty="0"/>
                  <a:t>in tutti gli alberi.</a:t>
                </a:r>
              </a:p>
            </p:txBody>
          </p:sp>
        </mc:Choice>
        <mc:Fallback xmlns=""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F4A94F44-518B-FF8A-5266-CFE005EEB13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1718583" y="2383057"/>
                <a:ext cx="8747060" cy="3170099"/>
              </a:xfrm>
              <a:prstGeom prst="rect">
                <a:avLst/>
              </a:prstGeom>
              <a:blipFill>
                <a:blip r:embed="rId3"/>
                <a:stretch>
                  <a:fillRect l="-767" t="-577" b="-2885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741721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7B2AC8-C88E-2ABD-2570-4F165B0AC1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8BF8B6E-3D02-7E6E-CF3A-547023DACC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66CCBE4-825C-34E8-D082-CAF54FF398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7652F519-7F71-A5E2-1D63-FB243AAD4ED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8756E4D4-C7F2-9FDC-64EE-B1827F14F00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5120" y="2327273"/>
            <a:ext cx="8933986" cy="378565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Problema: </a:t>
            </a:r>
            <a:r>
              <a:rPr lang="it-IT" altLang="it-IT" sz="2400" dirty="0"/>
              <a:t>classificare i livelli di inquinamento da PM2.5 in India.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Dataset: </a:t>
            </a:r>
            <a:r>
              <a:rPr lang="it-IT" altLang="it-IT" sz="2400" dirty="0"/>
              <a:t>misurazioni orarie di PM2.5 e variabili meteo da 453 città indiane (2010-2023).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400" b="1" dirty="0"/>
              <a:t>Obiettivi: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Trasformare il problema da regressione a classificazione ordinata (6 classi AQI).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Confrontare le performance di 4 modelli diversi (MLP, KAN, RF, </a:t>
            </a:r>
            <a:r>
              <a:rPr lang="it-IT" altLang="it-IT" sz="2400" dirty="0" err="1"/>
              <a:t>XGBoost</a:t>
            </a:r>
            <a:r>
              <a:rPr lang="it-IT" altLang="it-IT" sz="2400" dirty="0"/>
              <a:t>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400" dirty="0"/>
              <a:t>Valutare l'impatto di feature engineering e bilanciamento delle classi.</a:t>
            </a:r>
          </a:p>
        </p:txBody>
      </p:sp>
    </p:spTree>
    <p:extLst>
      <p:ext uri="{BB962C8B-B14F-4D97-AF65-F5344CB8AC3E}">
        <p14:creationId xmlns:p14="http://schemas.microsoft.com/office/powerpoint/2010/main" val="343921958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A8203E-2A5B-DAA3-A0A1-870AE161C9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1DA96269-6508-1C0D-E93E-15A5B6896C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8D4261-DC86-FEBC-500A-D8F2367B6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E834783E-F996-71E7-AED2-3EDDF49BBC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7E400C2A-8F7E-FAEE-63E9-8464FA88FD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15325" y="2369068"/>
            <a:ext cx="9553575" cy="3477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Origine Dati: </a:t>
            </a:r>
            <a:r>
              <a:rPr lang="it-IT" altLang="it-IT" sz="2000" dirty="0"/>
              <a:t>Central </a:t>
            </a:r>
            <a:r>
              <a:rPr lang="it-IT" altLang="it-IT" sz="2000" dirty="0" err="1"/>
              <a:t>Pollution</a:t>
            </a:r>
            <a:r>
              <a:rPr lang="it-IT" altLang="it-IT" sz="2000" dirty="0"/>
              <a:t> Control Board (CPCB) del Governo Indiano.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it-IT" altLang="it-IT" sz="2000" b="1" dirty="0"/>
              <a:t>Fasi di </a:t>
            </a:r>
            <a:r>
              <a:rPr lang="it-IT" altLang="it-IT" sz="2000" b="1" dirty="0" err="1"/>
              <a:t>Pre</a:t>
            </a:r>
            <a:r>
              <a:rPr lang="it-IT" altLang="it-IT" sz="2000" b="1" dirty="0"/>
              <a:t>-elaborazione: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Unione Dati: </a:t>
            </a:r>
            <a:r>
              <a:rPr lang="it-IT" altLang="it-IT" sz="2000" dirty="0"/>
              <a:t>caricamento e fusione di 453 file CSV (uno per città) in un unico </a:t>
            </a:r>
            <a:r>
              <a:rPr lang="it-IT" altLang="it-IT" sz="2000" dirty="0" err="1"/>
              <a:t>dataframe</a:t>
            </a:r>
            <a:r>
              <a:rPr lang="it-IT" altLang="it-IT" sz="2000" dirty="0"/>
              <a:t>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Pulizia e unificazione: </a:t>
            </a:r>
            <a:r>
              <a:rPr lang="it-IT" altLang="it-IT" sz="2000" dirty="0"/>
              <a:t>rimosse colonne ridondanti.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Gestione </a:t>
            </a:r>
            <a:r>
              <a:rPr lang="it-IT" altLang="it-IT" sz="2000" b="1" dirty="0" err="1"/>
              <a:t>Missing</a:t>
            </a:r>
            <a:r>
              <a:rPr lang="it-IT" altLang="it-IT" sz="2000" b="1" dirty="0"/>
              <a:t> </a:t>
            </a:r>
            <a:r>
              <a:rPr lang="it-IT" altLang="it-IT" sz="2000" b="1" dirty="0" err="1"/>
              <a:t>Values</a:t>
            </a:r>
            <a:r>
              <a:rPr lang="it-IT" altLang="it-IT" sz="2000" b="1" dirty="0"/>
              <a:t>: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Rimosse colonne con &gt;40% di dati mancanti.</a:t>
            </a:r>
          </a:p>
          <a:p>
            <a:pPr marL="800100" marR="0" lvl="1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dirty="0"/>
              <a:t>I restanti valori mancanti sono stati riempiti con </a:t>
            </a:r>
            <a:r>
              <a:rPr lang="it-IT" altLang="it-IT" sz="2000" dirty="0" err="1"/>
              <a:t>forward-fill</a:t>
            </a:r>
            <a:r>
              <a:rPr lang="it-IT" altLang="it-IT" sz="2000" dirty="0"/>
              <a:t> e poi con la media.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/>
              <a:t>Ricampionamento: </a:t>
            </a:r>
            <a:r>
              <a:rPr lang="it-IT" altLang="it-IT" sz="2000" dirty="0"/>
              <a:t>dati aggregati a livello statale con media giornaliera per semplificare l'analisi.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000" b="1" dirty="0" err="1"/>
              <a:t>Outlier</a:t>
            </a:r>
            <a:r>
              <a:rPr lang="it-IT" altLang="it-IT" sz="2000" b="1" dirty="0"/>
              <a:t>: </a:t>
            </a:r>
            <a:r>
              <a:rPr lang="it-IT" altLang="it-IT" sz="2000" dirty="0"/>
              <a:t>rimossi gli </a:t>
            </a:r>
            <a:r>
              <a:rPr lang="it-IT" altLang="it-IT" sz="2000" dirty="0" err="1"/>
              <a:t>outlier</a:t>
            </a:r>
            <a:r>
              <a:rPr lang="it-IT" altLang="it-IT" sz="2000" dirty="0"/>
              <a:t> usando l'algoritmo </a:t>
            </a:r>
            <a:r>
              <a:rPr lang="it-IT" altLang="it-IT" sz="2000" dirty="0" err="1"/>
              <a:t>Isolation</a:t>
            </a:r>
            <a:r>
              <a:rPr lang="it-IT" altLang="it-IT" sz="2000" dirty="0"/>
              <a:t> </a:t>
            </a:r>
            <a:r>
              <a:rPr lang="it-IT" altLang="it-IT" sz="2000" dirty="0" err="1"/>
              <a:t>Forest</a:t>
            </a:r>
            <a:r>
              <a:rPr lang="it-IT" alt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1873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322732-32DC-3830-864A-88236F5516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A8F891C-45FB-9C88-C67D-3503180C75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/>
              <a:t>Obiettivi della Tesi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5" name="Segnaposto contenuto 4">
            <a:extLst>
              <a:ext uri="{FF2B5EF4-FFF2-40B4-BE49-F238E27FC236}">
                <a16:creationId xmlns:a16="http://schemas.microsoft.com/office/drawing/2014/main" id="{A6D3BE41-0EFC-FC6F-4A83-3F85C8EC48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6080" y="2478405"/>
            <a:ext cx="10936664" cy="3826764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it-IT" sz="2400" b="1" dirty="0"/>
              <a:t>Studio Teorico dei Modelli:</a:t>
            </a:r>
            <a:r>
              <a:rPr lang="it-IT" sz="2400" dirty="0"/>
              <a:t> Analisi dei </a:t>
            </a:r>
            <a:r>
              <a:rPr lang="it-IT" sz="2400" b="1" dirty="0"/>
              <a:t>fondamenti matematici </a:t>
            </a:r>
            <a:r>
              <a:rPr lang="it-IT" sz="2400" dirty="0"/>
              <a:t>e delle </a:t>
            </a:r>
            <a:r>
              <a:rPr lang="it-IT" sz="2400" b="1" dirty="0"/>
              <a:t>architetture</a:t>
            </a:r>
            <a:r>
              <a:rPr lang="it-IT" sz="2400" dirty="0"/>
              <a:t> di Random </a:t>
            </a:r>
            <a:r>
              <a:rPr lang="it-IT" sz="2400" dirty="0" err="1"/>
              <a:t>Forest</a:t>
            </a:r>
            <a:r>
              <a:rPr lang="it-IT" sz="2400" dirty="0"/>
              <a:t>, </a:t>
            </a:r>
            <a:r>
              <a:rPr lang="it-IT" sz="2400" dirty="0" err="1"/>
              <a:t>XGBoost</a:t>
            </a:r>
            <a:r>
              <a:rPr lang="it-IT" sz="2400" dirty="0"/>
              <a:t>, MLP e KAN.</a:t>
            </a:r>
          </a:p>
          <a:p>
            <a:pPr>
              <a:lnSpc>
                <a:spcPct val="90000"/>
              </a:lnSpc>
            </a:pPr>
            <a:r>
              <a:rPr lang="it-IT" sz="2400" b="1" dirty="0"/>
              <a:t>Analisi Metodologica ed Applicativa: </a:t>
            </a:r>
            <a:r>
              <a:rPr lang="it-IT" sz="2400" dirty="0"/>
              <a:t>Valutare l'</a:t>
            </a:r>
            <a:r>
              <a:rPr lang="it-IT" sz="2400" b="1" dirty="0"/>
              <a:t>efficacia</a:t>
            </a:r>
            <a:r>
              <a:rPr lang="it-IT" sz="2400" dirty="0"/>
              <a:t> dei modelli </a:t>
            </a:r>
            <a:r>
              <a:rPr lang="it-IT" sz="2400" b="1" dirty="0"/>
              <a:t>in scenari reali </a:t>
            </a:r>
            <a:r>
              <a:rPr lang="it-IT" sz="2400" dirty="0"/>
              <a:t>attraverso un'analisi approfondita.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Addestramento &amp; Valutazione: </a:t>
            </a:r>
            <a:r>
              <a:rPr lang="it-IT" sz="2400" dirty="0"/>
              <a:t>Addestrare i modelli su tre casi di studio diversi per tipologia di problema (regressione e classificazione) e natura dei dati (tabellari, serie storiche, immagini).</a:t>
            </a:r>
          </a:p>
          <a:p>
            <a:pPr marL="457200" indent="-457200">
              <a:lnSpc>
                <a:spcPct val="90000"/>
              </a:lnSpc>
              <a:buFont typeface="+mj-lt"/>
              <a:buAutoNum type="arabicPeriod"/>
            </a:pPr>
            <a:r>
              <a:rPr lang="it-IT" sz="2400" b="1" dirty="0"/>
              <a:t>Studio di Ablazione Post-Training: </a:t>
            </a:r>
            <a:r>
              <a:rPr lang="it-IT" sz="2400" dirty="0"/>
              <a:t>Analizzare </a:t>
            </a:r>
            <a:r>
              <a:rPr lang="it-IT" sz="2400" b="1" dirty="0"/>
              <a:t>l'impatto del </a:t>
            </a:r>
            <a:r>
              <a:rPr lang="it-IT" sz="2400" b="1" dirty="0" err="1"/>
              <a:t>pruning</a:t>
            </a:r>
            <a:r>
              <a:rPr lang="it-IT" sz="2400" b="1" dirty="0"/>
              <a:t> </a:t>
            </a:r>
            <a:r>
              <a:rPr lang="it-IT" sz="2400" dirty="0"/>
              <a:t>(riduzione dei parametri) per misurare il compromesso tra la complessità del modello e le prestazioni predittive.</a:t>
            </a:r>
          </a:p>
        </p:txBody>
      </p:sp>
    </p:spTree>
    <p:extLst>
      <p:ext uri="{BB962C8B-B14F-4D97-AF65-F5344CB8AC3E}">
        <p14:creationId xmlns:p14="http://schemas.microsoft.com/office/powerpoint/2010/main" val="31471423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D949F2-BD3D-FC13-C3B0-8F4D09E124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29D115B5-97E7-FA3F-6DFD-28EE3DAD6D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4FF644B-3924-781C-0096-CBF8B5FDEC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Features e Target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87625652-8DF9-BB95-4859-C49A16770D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CasellaDiTesto 4">
            <a:extLst>
              <a:ext uri="{FF2B5EF4-FFF2-40B4-BE49-F238E27FC236}">
                <a16:creationId xmlns:a16="http://schemas.microsoft.com/office/drawing/2014/main" id="{EA65B8DC-A8F9-4696-C8DF-334E7D7952B0}"/>
              </a:ext>
            </a:extLst>
          </p:cNvPr>
          <p:cNvSpPr txBox="1"/>
          <p:nvPr/>
        </p:nvSpPr>
        <p:spPr>
          <a:xfrm>
            <a:off x="2042627" y="2635049"/>
            <a:ext cx="8098972" cy="31700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24xFeatures (Input):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Dati Temporali: </a:t>
            </a:r>
            <a:r>
              <a:rPr lang="it-IT" sz="2000" dirty="0"/>
              <a:t>Anno, mese, giorno del mese, giorno della settimana, giorno dell'anno, settimana dell'anno, trimestre.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Stato di Misurazione: </a:t>
            </a:r>
            <a:r>
              <a:rPr lang="it-IT" sz="2000" dirty="0"/>
              <a:t>Variabile categorica.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Valori Ritardati (Lag Features): </a:t>
            </a:r>
            <a:r>
              <a:rPr lang="it-IT" sz="2000" dirty="0"/>
              <a:t>Valori storici di PM2.5, CO e O3 a 1, 2, 3 giorni, 1 settimana, 1 mese e 1 anno.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Variabile Target (PM2.5):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dirty="0"/>
              <a:t>Conversione del dato continuo di PM2.5 in 6 classi discrete basate sull'indice AQI (Air Quality Index) dell'EPA, da GOOD a HAZARDOUS. Le classi sono mappate a valori interi da 1 a 6.</a:t>
            </a:r>
          </a:p>
        </p:txBody>
      </p:sp>
    </p:spTree>
    <p:extLst>
      <p:ext uri="{BB962C8B-B14F-4D97-AF65-F5344CB8AC3E}">
        <p14:creationId xmlns:p14="http://schemas.microsoft.com/office/powerpoint/2010/main" val="336159480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2 — Valutazione dei Modelli</a:t>
            </a: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Immagine 4" descr="Immagine che contiene testo, schermata, Rettangolo, Policromia&#10;&#10;Il contenuto generato dall'IA potrebbe non essere corretto.">
            <a:extLst>
              <a:ext uri="{FF2B5EF4-FFF2-40B4-BE49-F238E27FC236}">
                <a16:creationId xmlns:a16="http://schemas.microsoft.com/office/drawing/2014/main" id="{84EA11A4-259F-1F27-DA17-D11A0D54F5F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315" y="3082169"/>
            <a:ext cx="6432919" cy="358635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C69F337E-3B78-8EC5-56C7-ED4AC1F1D7B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7378" y="2042712"/>
            <a:ext cx="5674735" cy="452431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0.8107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0.7997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0.7823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0.7654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KAN:</a:t>
            </a:r>
            <a:r>
              <a:rPr lang="it-IT" altLang="it-IT" dirty="0"/>
              <a:t> 7.7k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MLP:</a:t>
            </a:r>
            <a:r>
              <a:rPr lang="it-IT" altLang="it-IT" dirty="0"/>
              <a:t> 7.8k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90k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412k 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KAN</a:t>
            </a:r>
            <a:r>
              <a:rPr lang="it-IT" altLang="it-IT" dirty="0"/>
              <a:t> offre il miglior compromesso tra accuratezza e bassa complessità.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 err="1"/>
              <a:t>XGBoost</a:t>
            </a:r>
            <a:r>
              <a:rPr lang="it-IT" altLang="it-IT" dirty="0"/>
              <a:t> vince in termini di performance assolute.</a:t>
            </a:r>
          </a:p>
        </p:txBody>
      </p:sp>
      <p:pic>
        <p:nvPicPr>
          <p:cNvPr id="6" name="Immagine 5">
            <a:extLst>
              <a:ext uri="{FF2B5EF4-FFF2-40B4-BE49-F238E27FC236}">
                <a16:creationId xmlns:a16="http://schemas.microsoft.com/office/drawing/2014/main" id="{ADB0CCAD-5FE0-C08D-F177-AAF938C5158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80796" y="1911395"/>
            <a:ext cx="5591955" cy="1086002"/>
          </a:xfrm>
          <a:prstGeom prst="rect">
            <a:avLst/>
          </a:prstGeom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B22DC9-154A-8BAA-4BAA-713F81F3EC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C4879EFC-8E62-4E00-973C-C45EE9EC67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0AD2C25-CAB1-FB2E-97AF-4A5BEA6BA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57200"/>
            <a:ext cx="10906799" cy="136861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/>
              <a:t>Caso 2 — Studio di Ablazione</a:t>
            </a:r>
          </a:p>
        </p:txBody>
      </p:sp>
      <p:sp>
        <p:nvSpPr>
          <p:cNvPr id="42" name="sketch line">
            <a:extLst>
              <a:ext uri="{FF2B5EF4-FFF2-40B4-BE49-F238E27FC236}">
                <a16:creationId xmlns:a16="http://schemas.microsoft.com/office/drawing/2014/main" id="{D6A9C53F-5F90-40A5-8C85-5412D39C8C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448921" y="1850683"/>
            <a:ext cx="3290982" cy="18288"/>
          </a:xfrm>
          <a:custGeom>
            <a:avLst/>
            <a:gdLst>
              <a:gd name="connsiteX0" fmla="*/ 0 w 3290982"/>
              <a:gd name="connsiteY0" fmla="*/ 0 h 18288"/>
              <a:gd name="connsiteX1" fmla="*/ 658196 w 3290982"/>
              <a:gd name="connsiteY1" fmla="*/ 0 h 18288"/>
              <a:gd name="connsiteX2" fmla="*/ 1283483 w 3290982"/>
              <a:gd name="connsiteY2" fmla="*/ 0 h 18288"/>
              <a:gd name="connsiteX3" fmla="*/ 1908770 w 3290982"/>
              <a:gd name="connsiteY3" fmla="*/ 0 h 18288"/>
              <a:gd name="connsiteX4" fmla="*/ 2632786 w 3290982"/>
              <a:gd name="connsiteY4" fmla="*/ 0 h 18288"/>
              <a:gd name="connsiteX5" fmla="*/ 3290982 w 3290982"/>
              <a:gd name="connsiteY5" fmla="*/ 0 h 18288"/>
              <a:gd name="connsiteX6" fmla="*/ 3290982 w 3290982"/>
              <a:gd name="connsiteY6" fmla="*/ 18288 h 18288"/>
              <a:gd name="connsiteX7" fmla="*/ 2632786 w 3290982"/>
              <a:gd name="connsiteY7" fmla="*/ 18288 h 18288"/>
              <a:gd name="connsiteX8" fmla="*/ 2073319 w 3290982"/>
              <a:gd name="connsiteY8" fmla="*/ 18288 h 18288"/>
              <a:gd name="connsiteX9" fmla="*/ 1448032 w 3290982"/>
              <a:gd name="connsiteY9" fmla="*/ 18288 h 18288"/>
              <a:gd name="connsiteX10" fmla="*/ 822746 w 3290982"/>
              <a:gd name="connsiteY10" fmla="*/ 18288 h 18288"/>
              <a:gd name="connsiteX11" fmla="*/ 0 w 3290982"/>
              <a:gd name="connsiteY11" fmla="*/ 18288 h 18288"/>
              <a:gd name="connsiteX12" fmla="*/ 0 w 3290982"/>
              <a:gd name="connsiteY12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3290982" h="18288" fill="none" extrusionOk="0">
                <a:moveTo>
                  <a:pt x="0" y="0"/>
                </a:moveTo>
                <a:cubicBezTo>
                  <a:pt x="143024" y="3667"/>
                  <a:pt x="333603" y="-24483"/>
                  <a:pt x="658196" y="0"/>
                </a:cubicBezTo>
                <a:cubicBezTo>
                  <a:pt x="982789" y="24483"/>
                  <a:pt x="1010443" y="-3472"/>
                  <a:pt x="1283483" y="0"/>
                </a:cubicBezTo>
                <a:cubicBezTo>
                  <a:pt x="1556523" y="3472"/>
                  <a:pt x="1717121" y="15130"/>
                  <a:pt x="1908770" y="0"/>
                </a:cubicBezTo>
                <a:cubicBezTo>
                  <a:pt x="2100419" y="-15130"/>
                  <a:pt x="2470246" y="23604"/>
                  <a:pt x="2632786" y="0"/>
                </a:cubicBezTo>
                <a:cubicBezTo>
                  <a:pt x="2795326" y="-23604"/>
                  <a:pt x="3008943" y="-8455"/>
                  <a:pt x="3290982" y="0"/>
                </a:cubicBezTo>
                <a:cubicBezTo>
                  <a:pt x="3290548" y="7551"/>
                  <a:pt x="3290515" y="9822"/>
                  <a:pt x="3290982" y="18288"/>
                </a:cubicBezTo>
                <a:cubicBezTo>
                  <a:pt x="2977997" y="21855"/>
                  <a:pt x="2877858" y="-7886"/>
                  <a:pt x="2632786" y="18288"/>
                </a:cubicBezTo>
                <a:cubicBezTo>
                  <a:pt x="2387714" y="44462"/>
                  <a:pt x="2286753" y="45988"/>
                  <a:pt x="2073319" y="18288"/>
                </a:cubicBezTo>
                <a:cubicBezTo>
                  <a:pt x="1859885" y="-9412"/>
                  <a:pt x="1677280" y="3670"/>
                  <a:pt x="1448032" y="18288"/>
                </a:cubicBezTo>
                <a:cubicBezTo>
                  <a:pt x="1218784" y="32906"/>
                  <a:pt x="1057563" y="36703"/>
                  <a:pt x="822746" y="18288"/>
                </a:cubicBezTo>
                <a:cubicBezTo>
                  <a:pt x="587929" y="-127"/>
                  <a:pt x="248887" y="52391"/>
                  <a:pt x="0" y="18288"/>
                </a:cubicBezTo>
                <a:cubicBezTo>
                  <a:pt x="60" y="11696"/>
                  <a:pt x="66" y="3758"/>
                  <a:pt x="0" y="0"/>
                </a:cubicBezTo>
                <a:close/>
              </a:path>
              <a:path w="3290982" h="18288" stroke="0" extrusionOk="0">
                <a:moveTo>
                  <a:pt x="0" y="0"/>
                </a:moveTo>
                <a:cubicBezTo>
                  <a:pt x="236198" y="-24054"/>
                  <a:pt x="303299" y="21965"/>
                  <a:pt x="592377" y="0"/>
                </a:cubicBezTo>
                <a:cubicBezTo>
                  <a:pt x="881455" y="-21965"/>
                  <a:pt x="1002596" y="29945"/>
                  <a:pt x="1316393" y="0"/>
                </a:cubicBezTo>
                <a:cubicBezTo>
                  <a:pt x="1630190" y="-29945"/>
                  <a:pt x="1663874" y="-12217"/>
                  <a:pt x="1875860" y="0"/>
                </a:cubicBezTo>
                <a:cubicBezTo>
                  <a:pt x="2087846" y="12217"/>
                  <a:pt x="2273352" y="14901"/>
                  <a:pt x="2435327" y="0"/>
                </a:cubicBezTo>
                <a:cubicBezTo>
                  <a:pt x="2597302" y="-14901"/>
                  <a:pt x="3104818" y="-31766"/>
                  <a:pt x="3290982" y="0"/>
                </a:cubicBezTo>
                <a:cubicBezTo>
                  <a:pt x="3290900" y="4406"/>
                  <a:pt x="3290893" y="9982"/>
                  <a:pt x="3290982" y="18288"/>
                </a:cubicBezTo>
                <a:cubicBezTo>
                  <a:pt x="3120615" y="23079"/>
                  <a:pt x="2942966" y="38511"/>
                  <a:pt x="2665695" y="18288"/>
                </a:cubicBezTo>
                <a:cubicBezTo>
                  <a:pt x="2388424" y="-1935"/>
                  <a:pt x="2318928" y="-8274"/>
                  <a:pt x="2040409" y="18288"/>
                </a:cubicBezTo>
                <a:cubicBezTo>
                  <a:pt x="1761890" y="44850"/>
                  <a:pt x="1693731" y="28872"/>
                  <a:pt x="1415122" y="18288"/>
                </a:cubicBezTo>
                <a:cubicBezTo>
                  <a:pt x="1136513" y="7704"/>
                  <a:pt x="1012491" y="-5306"/>
                  <a:pt x="691106" y="18288"/>
                </a:cubicBezTo>
                <a:cubicBezTo>
                  <a:pt x="369721" y="41882"/>
                  <a:pt x="193060" y="-13911"/>
                  <a:pt x="0" y="18288"/>
                </a:cubicBezTo>
                <a:cubicBezTo>
                  <a:pt x="189" y="14288"/>
                  <a:pt x="-703" y="3747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863741219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Immagine 3" descr="Immagine che contiene testo, diagramma, schermata, linea&#10;&#10;Il contenuto generato dall'IA potrebbe non essere corretto.">
            <a:extLst>
              <a:ext uri="{FF2B5EF4-FFF2-40B4-BE49-F238E27FC236}">
                <a16:creationId xmlns:a16="http://schemas.microsoft.com/office/drawing/2014/main" id="{5329663A-E459-A9DF-1A94-852B7054B0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1175" y="3308918"/>
            <a:ext cx="4641801" cy="3446537"/>
          </a:xfrm>
          <a:prstGeom prst="rect">
            <a:avLst/>
          </a:prstGeom>
        </p:spPr>
      </p:pic>
      <p:pic>
        <p:nvPicPr>
          <p:cNvPr id="7" name="Immagine 6" descr="Immagine che contiene testo, diagramma, Carattere, linea&#10;&#10;Il contenuto generato dall'IA potrebbe non essere corretto.">
            <a:extLst>
              <a:ext uri="{FF2B5EF4-FFF2-40B4-BE49-F238E27FC236}">
                <a16:creationId xmlns:a16="http://schemas.microsoft.com/office/drawing/2014/main" id="{EBD7CB64-0212-8A02-57DF-EBBF946D8E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3634" y="3335414"/>
            <a:ext cx="5181879" cy="3420041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id="{630A0F44-94A7-031E-C617-A429FA5194C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7005" y="1904838"/>
            <a:ext cx="709021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Best Trade-Off: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 err="1"/>
              <a:t>XGBoost</a:t>
            </a:r>
            <a:r>
              <a:rPr lang="it-IT" altLang="it-IT" b="1" dirty="0"/>
              <a:t>:</a:t>
            </a:r>
            <a:r>
              <a:rPr lang="it-IT" altLang="it-IT" dirty="0"/>
              <a:t> 0.7982 con 60% di </a:t>
            </a:r>
            <a:r>
              <a:rPr lang="it-IT" altLang="it-IT" dirty="0" err="1"/>
              <a:t>pruning</a:t>
            </a:r>
            <a:r>
              <a:rPr lang="it-IT" altLang="it-IT" dirty="0"/>
              <a:t> e 2.5×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KAN:</a:t>
            </a:r>
            <a:r>
              <a:rPr lang="it-IT" altLang="it-IT" dirty="0"/>
              <a:t> 0.7710 con 70% di </a:t>
            </a:r>
            <a:r>
              <a:rPr lang="it-IT" altLang="it-IT" dirty="0" err="1"/>
              <a:t>pruning</a:t>
            </a:r>
            <a:r>
              <a:rPr lang="it-IT" altLang="it-IT" dirty="0"/>
              <a:t> e 3.0×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Random </a:t>
            </a:r>
            <a:r>
              <a:rPr lang="it-IT" altLang="it-IT" b="1" dirty="0" err="1"/>
              <a:t>Forest</a:t>
            </a:r>
            <a:r>
              <a:rPr lang="it-IT" altLang="it-IT" b="1" dirty="0"/>
              <a:t>: </a:t>
            </a:r>
            <a:r>
              <a:rPr lang="it-IT" altLang="it-IT" dirty="0"/>
              <a:t>0.7878 con 90% di </a:t>
            </a:r>
            <a:r>
              <a:rPr lang="it-IT" altLang="it-IT" dirty="0" err="1"/>
              <a:t>pruning</a:t>
            </a:r>
            <a:r>
              <a:rPr lang="it-IT" altLang="it-IT" dirty="0"/>
              <a:t> e 11.1× di compressione.</a:t>
            </a:r>
          </a:p>
          <a:p>
            <a:pPr marL="342900" lvl="0" indent="-342900" defTabSz="914400" eaLnBrk="0" fontAlgn="base" hangingPunct="0">
              <a:spcBef>
                <a:spcPct val="0"/>
              </a:spcBef>
              <a:spcAft>
                <a:spcPct val="0"/>
              </a:spcAft>
              <a:buFont typeface="+mj-lt"/>
              <a:buAutoNum type="arabicPeriod"/>
            </a:pPr>
            <a:r>
              <a:rPr lang="it-IT" altLang="it-IT" b="1" dirty="0"/>
              <a:t>MLP:</a:t>
            </a:r>
            <a:r>
              <a:rPr lang="it-IT" altLang="it-IT" dirty="0"/>
              <a:t> 0.7662 con 50% di </a:t>
            </a:r>
            <a:r>
              <a:rPr lang="it-IT" altLang="it-IT" dirty="0" err="1"/>
              <a:t>pruning</a:t>
            </a:r>
            <a:r>
              <a:rPr lang="it-IT" altLang="it-IT" dirty="0"/>
              <a:t> e 2.0× di compressione.</a:t>
            </a:r>
          </a:p>
        </p:txBody>
      </p:sp>
    </p:spTree>
    <p:extLst>
      <p:ext uri="{BB962C8B-B14F-4D97-AF65-F5344CB8AC3E}">
        <p14:creationId xmlns:p14="http://schemas.microsoft.com/office/powerpoint/2010/main" val="18352264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D6744F3-66C6-FB71-3869-65193F322A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67C038FE-8C82-A45E-A506-08D87E632C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9A4DFAA-D2E4-201D-ADF8-285CF88D96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Obiettivo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F2ECF1-D29C-A9B7-BE55-4A59863650A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C52FD4CE-6CD0-A672-6B1A-DD9A9DEC16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89794" y="2690092"/>
            <a:ext cx="9166891" cy="28007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Problema: </a:t>
            </a:r>
            <a:r>
              <a:rPr lang="it-IT" altLang="it-IT" sz="2200" dirty="0"/>
              <a:t>Classificare l'età di una persona a partire da immagini del volto.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Dataset: </a:t>
            </a:r>
            <a:r>
              <a:rPr lang="it-IT" altLang="it-IT" sz="2200" dirty="0" err="1"/>
              <a:t>UTKFace</a:t>
            </a:r>
            <a:r>
              <a:rPr lang="it-IT" altLang="it-IT" sz="2200" dirty="0"/>
              <a:t>, una raccolta di 20,000 volti con un'ampia variabilità di età (0-116 anni), etnia, genere e qualità dell'immagine.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sz="2200" b="1" dirty="0"/>
              <a:t>Obiettivi Principali: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Trasformare</a:t>
            </a:r>
            <a:r>
              <a:rPr lang="it-IT" altLang="it-IT" sz="2200" dirty="0"/>
              <a:t> la stima dell'età da un problema di regressione </a:t>
            </a:r>
            <a:r>
              <a:rPr lang="it-IT" altLang="it-IT" sz="2200" b="1" dirty="0"/>
              <a:t>ad un problema di classificazione in fasce d'età </a:t>
            </a:r>
            <a:r>
              <a:rPr lang="it-IT" altLang="it-IT" sz="2200" dirty="0"/>
              <a:t>(</a:t>
            </a:r>
            <a:r>
              <a:rPr lang="it-IT" altLang="it-IT" sz="2200" dirty="0" err="1"/>
              <a:t>child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young</a:t>
            </a:r>
            <a:r>
              <a:rPr lang="it-IT" altLang="it-IT" sz="2200" dirty="0"/>
              <a:t>, </a:t>
            </a:r>
            <a:r>
              <a:rPr lang="it-IT" altLang="it-IT" sz="2200" dirty="0" err="1"/>
              <a:t>adult</a:t>
            </a:r>
            <a:r>
              <a:rPr lang="it-IT" altLang="it-IT" sz="2200" dirty="0"/>
              <a:t>, senior).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b="1" dirty="0"/>
              <a:t>Confrontare le performance </a:t>
            </a:r>
            <a:r>
              <a:rPr lang="it-IT" altLang="it-IT" sz="2200" dirty="0"/>
              <a:t>di CNN con classificatori finali MLP e KAN.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sz="2200" dirty="0"/>
              <a:t>Analizzare il </a:t>
            </a:r>
            <a:r>
              <a:rPr lang="it-IT" altLang="it-IT" sz="2200" b="1" dirty="0"/>
              <a:t>trade-off tra prestazioni e complessità </a:t>
            </a:r>
            <a:r>
              <a:rPr lang="it-IT" altLang="it-IT" sz="2200" dirty="0"/>
              <a:t>di ciascuna architettura.</a:t>
            </a:r>
          </a:p>
        </p:txBody>
      </p:sp>
    </p:spTree>
    <p:extLst>
      <p:ext uri="{BB962C8B-B14F-4D97-AF65-F5344CB8AC3E}">
        <p14:creationId xmlns:p14="http://schemas.microsoft.com/office/powerpoint/2010/main" val="406032592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742D7E-9265-CF8E-FB04-BABB04E1D5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31FF3771-FBFB-865E-F685-41665BAC86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114EC60-7A17-B562-7EE8-BD2D332E3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</a:t>
            </a:r>
            <a:r>
              <a:rPr lang="en-US" sz="6600" dirty="0"/>
              <a:t>—</a:t>
            </a:r>
            <a:r>
              <a:rPr lang="en-US" sz="65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it-IT" sz="6600" dirty="0"/>
              <a:t>Data </a:t>
            </a:r>
            <a:r>
              <a:rPr lang="it-IT" sz="6600" dirty="0" err="1"/>
              <a:t>Preparation</a:t>
            </a:r>
            <a:endParaRPr lang="en-US" sz="65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1" name="sketch line">
            <a:extLst>
              <a:ext uri="{FF2B5EF4-FFF2-40B4-BE49-F238E27FC236}">
                <a16:creationId xmlns:a16="http://schemas.microsoft.com/office/drawing/2014/main" id="{66E00625-AEF8-53AB-2C4A-1375C4B6DC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CasellaDiTesto 3">
            <a:extLst>
              <a:ext uri="{FF2B5EF4-FFF2-40B4-BE49-F238E27FC236}">
                <a16:creationId xmlns:a16="http://schemas.microsoft.com/office/drawing/2014/main" id="{9AB7E9DA-D9DE-654B-206A-FC8A86CCDB38}"/>
              </a:ext>
            </a:extLst>
          </p:cNvPr>
          <p:cNvSpPr txBox="1"/>
          <p:nvPr/>
        </p:nvSpPr>
        <p:spPr>
          <a:xfrm>
            <a:off x="1731568" y="2243519"/>
            <a:ext cx="884934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Origine Dati: </a:t>
            </a:r>
            <a:r>
              <a:rPr lang="it-IT" sz="2000" dirty="0"/>
              <a:t>Il dataset </a:t>
            </a:r>
            <a:r>
              <a:rPr lang="it-IT" sz="2000" dirty="0" err="1"/>
              <a:t>UTKFace</a:t>
            </a:r>
            <a:r>
              <a:rPr lang="it-IT" sz="2000" dirty="0"/>
              <a:t> fornisce volti annotati con età, genere ed etnia, codificati nei nomi dei file (&lt;age&gt;_&lt;gender&gt;_&lt;</a:t>
            </a:r>
            <a:r>
              <a:rPr lang="it-IT" sz="2000" dirty="0" err="1"/>
              <a:t>ethnic</a:t>
            </a:r>
            <a:r>
              <a:rPr lang="it-IT" sz="2000" dirty="0"/>
              <a:t>&gt;_...jpg).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Fasi di </a:t>
            </a:r>
            <a:r>
              <a:rPr lang="it-IT" sz="2000" b="1" dirty="0" err="1"/>
              <a:t>Pre</a:t>
            </a:r>
            <a:r>
              <a:rPr lang="it-IT" sz="2000" b="1" dirty="0"/>
              <a:t>-elaborazione: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Estrazione Etichette: </a:t>
            </a:r>
            <a:r>
              <a:rPr lang="it-IT" sz="2000" dirty="0"/>
              <a:t>Analisi </a:t>
            </a:r>
            <a:r>
              <a:rPr lang="it-IT" sz="2000" b="1" dirty="0"/>
              <a:t>dei nomi dei file </a:t>
            </a:r>
            <a:r>
              <a:rPr lang="it-IT" sz="2000" dirty="0"/>
              <a:t>per estrarre e pulire le etichette di età, genere ed etnia.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Discretizzazione Età: </a:t>
            </a:r>
            <a:r>
              <a:rPr lang="it-IT" sz="2000" dirty="0"/>
              <a:t>L'età, originariamente continua, è stata convertita </a:t>
            </a:r>
            <a:r>
              <a:rPr lang="it-IT" sz="2000" b="1" dirty="0"/>
              <a:t>in 4 fasce d'età</a:t>
            </a:r>
            <a:r>
              <a:rPr lang="it-IT" sz="2000" dirty="0"/>
              <a:t> (</a:t>
            </a:r>
            <a:r>
              <a:rPr lang="it-IT" sz="2000" dirty="0" err="1"/>
              <a:t>child</a:t>
            </a:r>
            <a:r>
              <a:rPr lang="it-IT" sz="2000" dirty="0"/>
              <a:t>, </a:t>
            </a:r>
            <a:r>
              <a:rPr lang="it-IT" sz="2000" dirty="0" err="1"/>
              <a:t>young</a:t>
            </a:r>
            <a:r>
              <a:rPr lang="it-IT" sz="2000" dirty="0"/>
              <a:t>, </a:t>
            </a:r>
            <a:r>
              <a:rPr lang="it-IT" sz="2000" dirty="0" err="1"/>
              <a:t>adult</a:t>
            </a:r>
            <a:r>
              <a:rPr lang="it-IT" sz="2000" dirty="0"/>
              <a:t>, senior) per una classificazione più robusta.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Bilanciamento Dataset: </a:t>
            </a:r>
            <a:r>
              <a:rPr lang="it-IT" sz="2000" dirty="0"/>
              <a:t>Il dataset è stato bilanciato campionando un </a:t>
            </a:r>
            <a:r>
              <a:rPr lang="it-IT" sz="2000" b="1" dirty="0"/>
              <a:t>numero</a:t>
            </a:r>
            <a:r>
              <a:rPr lang="it-IT" sz="2000" dirty="0"/>
              <a:t> quasi </a:t>
            </a:r>
            <a:r>
              <a:rPr lang="it-IT" sz="2000" b="1" dirty="0"/>
              <a:t>uguale</a:t>
            </a:r>
            <a:r>
              <a:rPr lang="it-IT" sz="2000" dirty="0"/>
              <a:t> di immagini </a:t>
            </a:r>
            <a:r>
              <a:rPr lang="it-IT" sz="2000" b="1" dirty="0"/>
              <a:t>per ogni fascia d'età</a:t>
            </a:r>
            <a:r>
              <a:rPr lang="it-IT" sz="2000" dirty="0"/>
              <a:t>, per evitare che il modello privilegi le classi più numerose.</a:t>
            </a:r>
          </a:p>
          <a:p>
            <a:pPr marL="342900" indent="-342900">
              <a:buFont typeface="+mj-lt"/>
              <a:buAutoNum type="arabicPeriod"/>
            </a:pPr>
            <a:r>
              <a:rPr lang="it-IT" sz="2000" b="1" dirty="0"/>
              <a:t>Normalizzazione Immagini: </a:t>
            </a:r>
            <a:r>
              <a:rPr lang="it-IT" sz="2000" dirty="0"/>
              <a:t>Tutte le immagini sono state </a:t>
            </a:r>
            <a:r>
              <a:rPr lang="it-IT" sz="2000" b="1" dirty="0"/>
              <a:t>ridimensionate</a:t>
            </a:r>
            <a:r>
              <a:rPr lang="it-IT" sz="2000" dirty="0"/>
              <a:t> a 224x224 pixel e </a:t>
            </a:r>
            <a:r>
              <a:rPr lang="it-IT" sz="2000" b="1" dirty="0"/>
              <a:t>normalizzate</a:t>
            </a:r>
            <a:r>
              <a:rPr lang="it-IT" sz="2000" dirty="0"/>
              <a:t> per essere </a:t>
            </a:r>
            <a:r>
              <a:rPr lang="it-IT" sz="2000" b="1" dirty="0"/>
              <a:t>compatibili con le CNN</a:t>
            </a:r>
            <a:r>
              <a:rPr lang="it-IT" sz="20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81691187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A8FDE0B-2166-4FE0-1E0E-B122BEB992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3" name="Rectangle 32">
            <a:extLst>
              <a:ext uri="{FF2B5EF4-FFF2-40B4-BE49-F238E27FC236}">
                <a16:creationId xmlns:a16="http://schemas.microsoft.com/office/drawing/2014/main" id="{61AE751A-6F92-32EA-698C-3916135701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87EFEBA-E166-CC33-1CC1-E264EF7096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8714" y="417576"/>
            <a:ext cx="10906799" cy="1249394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defTabSz="914400">
              <a:lnSpc>
                <a:spcPct val="90000"/>
              </a:lnSpc>
            </a:pP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Caso 3 —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Valutazione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dei</a:t>
            </a:r>
            <a:r>
              <a:rPr lang="en-US" sz="60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 </a:t>
            </a:r>
            <a:r>
              <a:rPr lang="en-US" sz="6000" kern="1200" dirty="0" err="1">
                <a:solidFill>
                  <a:schemeClr val="tx1"/>
                </a:solidFill>
                <a:latin typeface="+mj-lt"/>
                <a:ea typeface="+mj-ea"/>
                <a:cs typeface="+mj-cs"/>
              </a:rPr>
              <a:t>Modelli</a:t>
            </a:r>
            <a:endParaRPr lang="en-US" sz="60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35" name="sketch line">
            <a:extLst>
              <a:ext uri="{FF2B5EF4-FFF2-40B4-BE49-F238E27FC236}">
                <a16:creationId xmlns:a16="http://schemas.microsoft.com/office/drawing/2014/main" id="{BF2A4735-7221-33F9-C48D-B903924EFF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6710" y="1733454"/>
            <a:ext cx="4570809" cy="18288"/>
          </a:xfrm>
          <a:custGeom>
            <a:avLst/>
            <a:gdLst>
              <a:gd name="connsiteX0" fmla="*/ 0 w 4570809"/>
              <a:gd name="connsiteY0" fmla="*/ 0 h 18288"/>
              <a:gd name="connsiteX1" fmla="*/ 515848 w 4570809"/>
              <a:gd name="connsiteY1" fmla="*/ 0 h 18288"/>
              <a:gd name="connsiteX2" fmla="*/ 1031697 w 4570809"/>
              <a:gd name="connsiteY2" fmla="*/ 0 h 18288"/>
              <a:gd name="connsiteX3" fmla="*/ 1638962 w 4570809"/>
              <a:gd name="connsiteY3" fmla="*/ 0 h 18288"/>
              <a:gd name="connsiteX4" fmla="*/ 2383350 w 4570809"/>
              <a:gd name="connsiteY4" fmla="*/ 0 h 18288"/>
              <a:gd name="connsiteX5" fmla="*/ 2944907 w 4570809"/>
              <a:gd name="connsiteY5" fmla="*/ 0 h 18288"/>
              <a:gd name="connsiteX6" fmla="*/ 3506463 w 4570809"/>
              <a:gd name="connsiteY6" fmla="*/ 0 h 18288"/>
              <a:gd name="connsiteX7" fmla="*/ 4570809 w 4570809"/>
              <a:gd name="connsiteY7" fmla="*/ 0 h 18288"/>
              <a:gd name="connsiteX8" fmla="*/ 4570809 w 4570809"/>
              <a:gd name="connsiteY8" fmla="*/ 18288 h 18288"/>
              <a:gd name="connsiteX9" fmla="*/ 3872128 w 4570809"/>
              <a:gd name="connsiteY9" fmla="*/ 18288 h 18288"/>
              <a:gd name="connsiteX10" fmla="*/ 3310572 w 4570809"/>
              <a:gd name="connsiteY10" fmla="*/ 18288 h 18288"/>
              <a:gd name="connsiteX11" fmla="*/ 2749015 w 4570809"/>
              <a:gd name="connsiteY11" fmla="*/ 18288 h 18288"/>
              <a:gd name="connsiteX12" fmla="*/ 2050334 w 4570809"/>
              <a:gd name="connsiteY12" fmla="*/ 18288 h 18288"/>
              <a:gd name="connsiteX13" fmla="*/ 1305945 w 4570809"/>
              <a:gd name="connsiteY13" fmla="*/ 18288 h 18288"/>
              <a:gd name="connsiteX14" fmla="*/ 790097 w 4570809"/>
              <a:gd name="connsiteY14" fmla="*/ 18288 h 18288"/>
              <a:gd name="connsiteX15" fmla="*/ 0 w 4570809"/>
              <a:gd name="connsiteY15" fmla="*/ 18288 h 18288"/>
              <a:gd name="connsiteX16" fmla="*/ 0 w 4570809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0809" h="18288" fill="none" extrusionOk="0">
                <a:moveTo>
                  <a:pt x="0" y="0"/>
                </a:moveTo>
                <a:cubicBezTo>
                  <a:pt x="130589" y="11804"/>
                  <a:pt x="357796" y="18988"/>
                  <a:pt x="515848" y="0"/>
                </a:cubicBezTo>
                <a:cubicBezTo>
                  <a:pt x="673900" y="-18988"/>
                  <a:pt x="898050" y="-13988"/>
                  <a:pt x="1031697" y="0"/>
                </a:cubicBezTo>
                <a:cubicBezTo>
                  <a:pt x="1165344" y="13988"/>
                  <a:pt x="1434010" y="-13084"/>
                  <a:pt x="1638962" y="0"/>
                </a:cubicBezTo>
                <a:cubicBezTo>
                  <a:pt x="1843914" y="13084"/>
                  <a:pt x="2124864" y="16367"/>
                  <a:pt x="2383350" y="0"/>
                </a:cubicBezTo>
                <a:cubicBezTo>
                  <a:pt x="2641836" y="-16367"/>
                  <a:pt x="2676823" y="5102"/>
                  <a:pt x="2944907" y="0"/>
                </a:cubicBezTo>
                <a:cubicBezTo>
                  <a:pt x="3212991" y="-5102"/>
                  <a:pt x="3275382" y="-18192"/>
                  <a:pt x="3506463" y="0"/>
                </a:cubicBezTo>
                <a:cubicBezTo>
                  <a:pt x="3737544" y="18192"/>
                  <a:pt x="4144455" y="-14394"/>
                  <a:pt x="4570809" y="0"/>
                </a:cubicBezTo>
                <a:cubicBezTo>
                  <a:pt x="4571704" y="8974"/>
                  <a:pt x="4570263" y="9359"/>
                  <a:pt x="4570809" y="18288"/>
                </a:cubicBezTo>
                <a:cubicBezTo>
                  <a:pt x="4364577" y="38638"/>
                  <a:pt x="4201392" y="-7009"/>
                  <a:pt x="3872128" y="18288"/>
                </a:cubicBezTo>
                <a:cubicBezTo>
                  <a:pt x="3542864" y="43585"/>
                  <a:pt x="3583378" y="28341"/>
                  <a:pt x="3310572" y="18288"/>
                </a:cubicBezTo>
                <a:cubicBezTo>
                  <a:pt x="3037766" y="8235"/>
                  <a:pt x="2991030" y="9559"/>
                  <a:pt x="2749015" y="18288"/>
                </a:cubicBezTo>
                <a:cubicBezTo>
                  <a:pt x="2507000" y="27017"/>
                  <a:pt x="2304636" y="41089"/>
                  <a:pt x="2050334" y="18288"/>
                </a:cubicBezTo>
                <a:cubicBezTo>
                  <a:pt x="1796032" y="-4513"/>
                  <a:pt x="1668822" y="25068"/>
                  <a:pt x="1305945" y="18288"/>
                </a:cubicBezTo>
                <a:cubicBezTo>
                  <a:pt x="943068" y="11508"/>
                  <a:pt x="993706" y="30281"/>
                  <a:pt x="790097" y="18288"/>
                </a:cubicBezTo>
                <a:cubicBezTo>
                  <a:pt x="586488" y="6295"/>
                  <a:pt x="306699" y="-17432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0809" h="18288" stroke="0" extrusionOk="0">
                <a:moveTo>
                  <a:pt x="0" y="0"/>
                </a:moveTo>
                <a:cubicBezTo>
                  <a:pt x="152532" y="-2364"/>
                  <a:pt x="357923" y="1427"/>
                  <a:pt x="561557" y="0"/>
                </a:cubicBezTo>
                <a:cubicBezTo>
                  <a:pt x="765191" y="-1427"/>
                  <a:pt x="918920" y="-15661"/>
                  <a:pt x="1077405" y="0"/>
                </a:cubicBezTo>
                <a:cubicBezTo>
                  <a:pt x="1235890" y="15661"/>
                  <a:pt x="1460747" y="11963"/>
                  <a:pt x="1638962" y="0"/>
                </a:cubicBezTo>
                <a:cubicBezTo>
                  <a:pt x="1817177" y="-11963"/>
                  <a:pt x="2125574" y="8824"/>
                  <a:pt x="2291934" y="0"/>
                </a:cubicBezTo>
                <a:cubicBezTo>
                  <a:pt x="2458294" y="-8824"/>
                  <a:pt x="2784153" y="-12947"/>
                  <a:pt x="2990615" y="0"/>
                </a:cubicBezTo>
                <a:cubicBezTo>
                  <a:pt x="3197077" y="12947"/>
                  <a:pt x="3428629" y="-16296"/>
                  <a:pt x="3735004" y="0"/>
                </a:cubicBezTo>
                <a:cubicBezTo>
                  <a:pt x="4041379" y="16296"/>
                  <a:pt x="4318160" y="-6098"/>
                  <a:pt x="4570809" y="0"/>
                </a:cubicBezTo>
                <a:cubicBezTo>
                  <a:pt x="4570354" y="6162"/>
                  <a:pt x="4570712" y="11775"/>
                  <a:pt x="4570809" y="18288"/>
                </a:cubicBezTo>
                <a:cubicBezTo>
                  <a:pt x="4396028" y="40170"/>
                  <a:pt x="4132994" y="11222"/>
                  <a:pt x="3872128" y="18288"/>
                </a:cubicBezTo>
                <a:cubicBezTo>
                  <a:pt x="3611262" y="25354"/>
                  <a:pt x="3374891" y="17697"/>
                  <a:pt x="3127739" y="18288"/>
                </a:cubicBezTo>
                <a:cubicBezTo>
                  <a:pt x="2880587" y="18879"/>
                  <a:pt x="2664411" y="34935"/>
                  <a:pt x="2383350" y="18288"/>
                </a:cubicBezTo>
                <a:cubicBezTo>
                  <a:pt x="2102289" y="1641"/>
                  <a:pt x="2103614" y="8588"/>
                  <a:pt x="1867502" y="18288"/>
                </a:cubicBezTo>
                <a:cubicBezTo>
                  <a:pt x="1631390" y="27988"/>
                  <a:pt x="1460355" y="24402"/>
                  <a:pt x="1168821" y="18288"/>
                </a:cubicBezTo>
                <a:cubicBezTo>
                  <a:pt x="877287" y="12174"/>
                  <a:pt x="832023" y="-2656"/>
                  <a:pt x="561557" y="18288"/>
                </a:cubicBezTo>
                <a:cubicBezTo>
                  <a:pt x="291091" y="39232"/>
                  <a:pt x="243289" y="1407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2">
            <a:extLst>
              <a:ext uri="{FF2B5EF4-FFF2-40B4-BE49-F238E27FC236}">
                <a16:creationId xmlns:a16="http://schemas.microsoft.com/office/drawing/2014/main" id="{D2F3A8B3-D8DA-8751-058C-1D64092812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2765" y="2429134"/>
            <a:ext cx="5455698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indent="-285750" defTabSz="914400" eaLnBrk="0" fontAlgn="base" hangingPunct="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lang="it-IT" altLang="it-IT" b="1" dirty="0"/>
              <a:t>CNN+KAN </a:t>
            </a:r>
            <a:r>
              <a:rPr lang="it-IT" altLang="it-IT" dirty="0"/>
              <a:t>è il modello migliore in tutte le metriche aggregate.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F1-Weighted Test: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0.7843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0.7595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Complessità: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CNN+MLP: </a:t>
            </a:r>
            <a:r>
              <a:rPr lang="it-IT" altLang="it-IT" dirty="0"/>
              <a:t>6 milioni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CNN+KAN: </a:t>
            </a:r>
            <a:r>
              <a:rPr lang="it-IT" altLang="it-IT" dirty="0"/>
              <a:t>16.4 milioni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b="1" dirty="0"/>
              <a:t>Trade-off: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CNN+KAN </a:t>
            </a:r>
            <a:r>
              <a:rPr lang="it-IT" altLang="it-IT" dirty="0"/>
              <a:t>offre prestazioni migliori in assoluto.</a:t>
            </a:r>
          </a:p>
          <a:p>
            <a:pPr marL="342900" marR="0" lvl="0" indent="-34290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+mj-lt"/>
              <a:buAutoNum type="arabicPeriod"/>
              <a:tabLst/>
            </a:pPr>
            <a:r>
              <a:rPr lang="it-IT" altLang="it-IT" b="1" dirty="0"/>
              <a:t>CNN+MLP </a:t>
            </a:r>
            <a:r>
              <a:rPr lang="it-IT" altLang="it-IT" dirty="0"/>
              <a:t>rappresenta un eccellente compromesso tra performance e </a:t>
            </a:r>
            <a:r>
              <a:rPr lang="it-IT" altLang="it-IT" dirty="0" err="1"/>
              <a:t>complessitá</a:t>
            </a:r>
            <a:r>
              <a:rPr lang="it-IT" altLang="it-IT" dirty="0"/>
              <a:t>.</a:t>
            </a:r>
          </a:p>
        </p:txBody>
      </p:sp>
      <p:pic>
        <p:nvPicPr>
          <p:cNvPr id="7" name="Immagine 6" descr="Immagine che contiene schermata, testo, Policromia, diagramma&#10;&#10;Il contenuto generato dall'IA potrebbe non essere corretto.">
            <a:extLst>
              <a:ext uri="{FF2B5EF4-FFF2-40B4-BE49-F238E27FC236}">
                <a16:creationId xmlns:a16="http://schemas.microsoft.com/office/drawing/2014/main" id="{2145E4D2-15F1-53D5-A3F2-7DC983D99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8463" y="2906257"/>
            <a:ext cx="6000156" cy="3416300"/>
          </a:xfrm>
          <a:prstGeom prst="rect">
            <a:avLst/>
          </a:prstGeom>
        </p:spPr>
      </p:pic>
      <p:pic>
        <p:nvPicPr>
          <p:cNvPr id="8" name="Immagine 7">
            <a:extLst>
              <a:ext uri="{FF2B5EF4-FFF2-40B4-BE49-F238E27FC236}">
                <a16:creationId xmlns:a16="http://schemas.microsoft.com/office/drawing/2014/main" id="{0C331113-3723-16DA-AEE8-856CC93C85B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78463" y="1957336"/>
            <a:ext cx="5753903" cy="7335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727706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8" name="Rectangle 2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0" name="Freeform: Shape 2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2" name="Freeform: Shape 3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/>
              <a:t>Conclusioni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CasellaDiTesto 6">
            <a:extLst>
              <a:ext uri="{FF2B5EF4-FFF2-40B4-BE49-F238E27FC236}">
                <a16:creationId xmlns:a16="http://schemas.microsoft.com/office/drawing/2014/main" id="{B3B4B8B9-0D8E-6789-FF33-CAEA90F6BAB7}"/>
              </a:ext>
            </a:extLst>
          </p:cNvPr>
          <p:cNvSpPr txBox="1"/>
          <p:nvPr/>
        </p:nvSpPr>
        <p:spPr>
          <a:xfrm>
            <a:off x="1363725" y="2411512"/>
            <a:ext cx="9458325" cy="34778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La </a:t>
            </a:r>
            <a:r>
              <a:rPr lang="it-IT" sz="2000" b="1" dirty="0"/>
              <a:t>scelta</a:t>
            </a:r>
            <a:r>
              <a:rPr lang="it-IT" sz="2000" dirty="0"/>
              <a:t> del </a:t>
            </a:r>
            <a:r>
              <a:rPr lang="it-IT" sz="2000" b="1" dirty="0"/>
              <a:t>modello</a:t>
            </a:r>
            <a:r>
              <a:rPr lang="it-IT" sz="2000" dirty="0"/>
              <a:t> ideale </a:t>
            </a:r>
            <a:r>
              <a:rPr lang="it-IT" sz="2000" b="1" dirty="0"/>
              <a:t>dipende dal problema e dai vincoli operativi</a:t>
            </a:r>
            <a:r>
              <a:rPr lang="it-IT" sz="2000" dirty="0"/>
              <a:t>: non esiste una soluzione universale.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 err="1"/>
              <a:t>XGBoost</a:t>
            </a:r>
            <a:r>
              <a:rPr lang="it-IT" sz="2000" dirty="0"/>
              <a:t> è il modello </a:t>
            </a:r>
            <a:r>
              <a:rPr lang="it-IT" sz="2000" b="1" dirty="0"/>
              <a:t>migliore</a:t>
            </a:r>
            <a:r>
              <a:rPr lang="it-IT" sz="2000" dirty="0"/>
              <a:t> per l'accuratezza su </a:t>
            </a:r>
            <a:r>
              <a:rPr lang="it-IT" sz="2000" b="1" dirty="0"/>
              <a:t>dati tabulari</a:t>
            </a:r>
            <a:r>
              <a:rPr lang="it-IT" sz="2000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</a:t>
            </a:r>
            <a:r>
              <a:rPr lang="it-IT" sz="2000" dirty="0"/>
              <a:t> offre un </a:t>
            </a:r>
            <a:r>
              <a:rPr lang="it-IT" sz="2000" b="1" dirty="0"/>
              <a:t>ottimo compromesso</a:t>
            </a:r>
            <a:r>
              <a:rPr lang="it-IT" sz="2000" dirty="0"/>
              <a:t> tra </a:t>
            </a:r>
            <a:r>
              <a:rPr lang="it-IT" sz="2000" b="1" dirty="0"/>
              <a:t>performance</a:t>
            </a:r>
            <a:r>
              <a:rPr lang="it-IT" sz="2000" dirty="0"/>
              <a:t> e </a:t>
            </a:r>
            <a:r>
              <a:rPr lang="it-IT" sz="2000" b="1" dirty="0"/>
              <a:t>complessità</a:t>
            </a:r>
            <a:r>
              <a:rPr lang="it-IT" sz="2000" dirty="0"/>
              <a:t>, rendendola ideale dove la leggerezza del modello è cruciale.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CNN+MLP </a:t>
            </a:r>
            <a:r>
              <a:rPr lang="it-IT" sz="2000" dirty="0"/>
              <a:t>è la </a:t>
            </a:r>
            <a:r>
              <a:rPr lang="it-IT" sz="2000" b="1" dirty="0"/>
              <a:t>soluzione più efficiente </a:t>
            </a:r>
            <a:r>
              <a:rPr lang="it-IT" sz="2000" dirty="0"/>
              <a:t>per l'analisi di immagini, offrendo prestazioni competitive con un costo computazionale molto inferiore rispetto alla CNN+KAN.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Gli </a:t>
            </a:r>
            <a:r>
              <a:rPr lang="it-IT" sz="2000" b="1" dirty="0"/>
              <a:t>Ensemble</a:t>
            </a:r>
            <a:r>
              <a:rPr lang="it-IT" sz="2000" dirty="0"/>
              <a:t> mostrano una </a:t>
            </a:r>
            <a:r>
              <a:rPr lang="it-IT" sz="2000" b="1" dirty="0"/>
              <a:t>straordinaria resilienza alla compressione</a:t>
            </a:r>
            <a:r>
              <a:rPr lang="it-IT" sz="2000" dirty="0"/>
              <a:t>, mantenendo le prestazioni anche dopo un </a:t>
            </a:r>
            <a:r>
              <a:rPr lang="it-IT" sz="2000" dirty="0" err="1"/>
              <a:t>pruning</a:t>
            </a:r>
            <a:r>
              <a:rPr lang="it-IT" sz="2000" dirty="0"/>
              <a:t> del 90%.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dirty="0"/>
              <a:t>Le </a:t>
            </a:r>
            <a:r>
              <a:rPr lang="it-IT" sz="2000" b="1" dirty="0"/>
              <a:t>Reti Neurali </a:t>
            </a:r>
            <a:r>
              <a:rPr lang="it-IT" sz="2000" dirty="0"/>
              <a:t>sono </a:t>
            </a:r>
            <a:r>
              <a:rPr lang="it-IT" sz="2000" b="1" dirty="0"/>
              <a:t>più fragili al </a:t>
            </a:r>
            <a:r>
              <a:rPr lang="it-IT" sz="2000" b="1" dirty="0" err="1"/>
              <a:t>pruning</a:t>
            </a:r>
            <a:r>
              <a:rPr lang="it-IT" sz="2000" dirty="0"/>
              <a:t>, tollerando una compressione inferiore.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sz="2000" b="1" dirty="0"/>
              <a:t>KAN non è un sostituto universale delle MLP</a:t>
            </a:r>
            <a:r>
              <a:rPr lang="it-IT" sz="2000" dirty="0"/>
              <a:t>, ma un'alternativa valida e promettente.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45361D-0F1C-3BB7-8BBD-81356AC1DA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947DE305-4690-D7EB-AEE3-E48AA3536C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374A5A03-5879-695F-F39D-1A0027212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4699E8C1-4D1E-C0E8-F9EB-C27511DE33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25B2410-44D2-AF55-22FE-45293868A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Multi-</a:t>
            </a:r>
            <a:r>
              <a:rPr lang="it-IT" sz="4000" dirty="0" err="1"/>
              <a:t>layer</a:t>
            </a:r>
            <a:r>
              <a:rPr lang="it-IT" sz="4000" dirty="0"/>
              <a:t> </a:t>
            </a:r>
            <a:r>
              <a:rPr lang="it-IT" sz="4000" dirty="0" err="1"/>
              <a:t>Perceptron</a:t>
            </a:r>
            <a:r>
              <a:rPr lang="it-IT" sz="4000" dirty="0"/>
              <a:t> (MLP)</a:t>
            </a: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1955389-F50B-9676-5833-FE89A51F0E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testo, diagramma, cerchio, schermata&#10;&#10;Il contenuto generato dall'IA potrebbe non essere corretto.">
            <a:extLst>
              <a:ext uri="{FF2B5EF4-FFF2-40B4-BE49-F238E27FC236}">
                <a16:creationId xmlns:a16="http://schemas.microsoft.com/office/drawing/2014/main" id="{A093A43A-1CE3-4D1D-B43D-BD13CCAF80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4651" y="2454655"/>
            <a:ext cx="4996106" cy="3967495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3F6AA8CB-854A-5CBE-368A-1D89024E0014}"/>
              </a:ext>
            </a:extLst>
          </p:cNvPr>
          <p:cNvSpPr txBox="1"/>
          <p:nvPr/>
        </p:nvSpPr>
        <p:spPr>
          <a:xfrm>
            <a:off x="566780" y="2319004"/>
            <a:ext cx="5650713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b="1" dirty="0"/>
              <a:t>MLP</a:t>
            </a:r>
            <a:r>
              <a:rPr lang="it-IT" dirty="0"/>
              <a:t> è una </a:t>
            </a:r>
            <a:r>
              <a:rPr lang="it-IT" b="1" dirty="0"/>
              <a:t>rete neurale artificiale </a:t>
            </a:r>
            <a:r>
              <a:rPr lang="it-IT" dirty="0"/>
              <a:t>che elabora i dati attraverso una serie di strati di neuroni: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input:</a:t>
            </a:r>
            <a:r>
              <a:rPr lang="it-IT" dirty="0"/>
              <a:t> riceve i dati iniziali.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Strati nascosti: </a:t>
            </a:r>
            <a:r>
              <a:rPr lang="it-IT" dirty="0"/>
              <a:t>elaborano i dati in uno o più passaggi.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Strato di output: </a:t>
            </a:r>
            <a:r>
              <a:rPr lang="it-IT" dirty="0"/>
              <a:t>produce il risultato finale.</a:t>
            </a:r>
          </a:p>
          <a:p>
            <a:endParaRPr lang="it-IT" dirty="0"/>
          </a:p>
          <a:p>
            <a:r>
              <a:rPr lang="it-IT" dirty="0"/>
              <a:t>Le MLP possono risolvere </a:t>
            </a:r>
            <a:r>
              <a:rPr lang="it-IT" b="1" dirty="0"/>
              <a:t>problemi non lineari </a:t>
            </a:r>
            <a:r>
              <a:rPr lang="it-IT" dirty="0"/>
              <a:t>grazie ai loro strati nascosti ed alle funzioni di attivazione.</a:t>
            </a:r>
          </a:p>
          <a:p>
            <a:endParaRPr lang="it-IT" dirty="0"/>
          </a:p>
          <a:p>
            <a:r>
              <a:rPr lang="it-IT" dirty="0"/>
              <a:t>Il processo in ogni neurone si svolge in due fasi: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Somma Ponderata: </a:t>
            </a:r>
            <a:r>
              <a:rPr lang="it-IT" dirty="0"/>
              <a:t>gli input vengono moltiplicati per i pesi, sommati e arricchiti da un </a:t>
            </a:r>
            <a:r>
              <a:rPr lang="it-IT" dirty="0" err="1"/>
              <a:t>bias</a:t>
            </a:r>
            <a:r>
              <a:rPr lang="it-IT" dirty="0"/>
              <a:t>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Funzione di Attivazione:</a:t>
            </a:r>
            <a:r>
              <a:rPr lang="it-IT" dirty="0"/>
              <a:t> il risultato della somma passa attraverso una funzione non lineare che decide l'output del neurone.</a:t>
            </a:r>
          </a:p>
        </p:txBody>
      </p:sp>
    </p:spTree>
    <p:extLst>
      <p:ext uri="{BB962C8B-B14F-4D97-AF65-F5344CB8AC3E}">
        <p14:creationId xmlns:p14="http://schemas.microsoft.com/office/powerpoint/2010/main" val="14826780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D6A641-1013-3031-F3A6-0A043805ED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56">
            <a:extLst>
              <a:ext uri="{FF2B5EF4-FFF2-40B4-BE49-F238E27FC236}">
                <a16:creationId xmlns:a16="http://schemas.microsoft.com/office/drawing/2014/main" id="{24F856D2-B325-137E-5C02-179673FD1E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9" name="Rectangle 58">
            <a:extLst>
              <a:ext uri="{FF2B5EF4-FFF2-40B4-BE49-F238E27FC236}">
                <a16:creationId xmlns:a16="http://schemas.microsoft.com/office/drawing/2014/main" id="{04DFF40D-E4BB-E150-19D7-B0433E62DE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61" name="Rectangle 60">
            <a:extLst>
              <a:ext uri="{FF2B5EF4-FFF2-40B4-BE49-F238E27FC236}">
                <a16:creationId xmlns:a16="http://schemas.microsoft.com/office/drawing/2014/main" id="{FB800A28-E247-F22E-339C-457FBB25C7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74B47-B7C3-9F09-71D7-FDCAE7D65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 err="1"/>
              <a:t>Backpropagation</a:t>
            </a:r>
            <a:endParaRPr lang="it-IT" sz="4000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D87D827E-FD38-EEEB-A944-4D934240AB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CasellaDiTesto 7">
            <a:extLst>
              <a:ext uri="{FF2B5EF4-FFF2-40B4-BE49-F238E27FC236}">
                <a16:creationId xmlns:a16="http://schemas.microsoft.com/office/drawing/2014/main" id="{D44152D7-EF72-A8C6-D250-E97767DC9AA2}"/>
              </a:ext>
            </a:extLst>
          </p:cNvPr>
          <p:cNvSpPr txBox="1"/>
          <p:nvPr/>
        </p:nvSpPr>
        <p:spPr>
          <a:xfrm>
            <a:off x="540345" y="3930296"/>
            <a:ext cx="11315343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La </a:t>
            </a:r>
            <a:r>
              <a:rPr lang="it-IT" b="1" dirty="0" err="1"/>
              <a:t>Backpropagation</a:t>
            </a:r>
            <a:r>
              <a:rPr lang="it-IT" dirty="0"/>
              <a:t> è l'algoritmo che permette ad una MLP di </a:t>
            </a:r>
            <a:r>
              <a:rPr lang="it-IT" b="1" dirty="0"/>
              <a:t>imparare</a:t>
            </a:r>
            <a:r>
              <a:rPr lang="it-IT" dirty="0"/>
              <a:t>. Funziona in senso opposto al flusso dei dati, dall'output all'input. Il suo obiettivo è </a:t>
            </a:r>
            <a:r>
              <a:rPr lang="it-IT" b="1" dirty="0"/>
              <a:t>ridurre l'errore tra la previsione della rete e il valore corretto.</a:t>
            </a:r>
          </a:p>
          <a:p>
            <a:r>
              <a:rPr lang="it-IT" dirty="0"/>
              <a:t>Procedimento: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Calcolo dell'Errore: </a:t>
            </a:r>
            <a:r>
              <a:rPr lang="it-IT" dirty="0"/>
              <a:t>Si calcola </a:t>
            </a:r>
            <a:r>
              <a:rPr lang="it-IT" b="1" dirty="0"/>
              <a:t>l'errore finale </a:t>
            </a:r>
            <a:r>
              <a:rPr lang="it-IT" dirty="0"/>
              <a:t>nello strato di output utilizzando una funzione di perdita (</a:t>
            </a:r>
            <a:r>
              <a:rPr lang="it-IT" b="1" dirty="0"/>
              <a:t>Loss</a:t>
            </a:r>
            <a:r>
              <a:rPr lang="it-IT" dirty="0"/>
              <a:t>).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Propagazione all'Indietro:</a:t>
            </a:r>
            <a:r>
              <a:rPr lang="it-IT" dirty="0"/>
              <a:t> L'errore viene propagato "all'indietro" nella rete. La Chain Rule (regola della catena) viene utilizzata per </a:t>
            </a:r>
            <a:r>
              <a:rPr lang="it-IT" b="1" dirty="0"/>
              <a:t>calcolare come ogni peso e </a:t>
            </a:r>
            <a:r>
              <a:rPr lang="it-IT" b="1" dirty="0" err="1"/>
              <a:t>bias</a:t>
            </a:r>
            <a:r>
              <a:rPr lang="it-IT" b="1" dirty="0"/>
              <a:t> contribuisce all'errore totale.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it-IT" b="1" dirty="0"/>
              <a:t>Aggiornamento dei Parametri: </a:t>
            </a:r>
            <a:r>
              <a:rPr lang="it-IT" dirty="0"/>
              <a:t>Un ottimizzatore come il </a:t>
            </a:r>
            <a:r>
              <a:rPr lang="it-IT" b="1" dirty="0" err="1"/>
              <a:t>Gradient</a:t>
            </a:r>
            <a:r>
              <a:rPr lang="it-IT" b="1" dirty="0"/>
              <a:t> </a:t>
            </a:r>
            <a:r>
              <a:rPr lang="it-IT" b="1" dirty="0" err="1"/>
              <a:t>Descent</a:t>
            </a:r>
            <a:r>
              <a:rPr lang="it-IT" b="1" dirty="0"/>
              <a:t> </a:t>
            </a:r>
            <a:r>
              <a:rPr lang="it-IT" dirty="0"/>
              <a:t>prende le informazioni sull'errore (il "gradiente") e le usa per </a:t>
            </a:r>
            <a:r>
              <a:rPr lang="it-IT" b="1" dirty="0"/>
              <a:t>modificare i pesi ed i </a:t>
            </a:r>
            <a:r>
              <a:rPr lang="it-IT" b="1" dirty="0" err="1"/>
              <a:t>bias</a:t>
            </a:r>
            <a:r>
              <a:rPr lang="it-IT" b="1" dirty="0"/>
              <a:t>, avvicinando la rete alla soluzione ottimale.</a:t>
            </a:r>
          </a:p>
          <a:p>
            <a:r>
              <a:rPr lang="it-IT" dirty="0"/>
              <a:t>Questo processo si ripete finché l'errore non è minimo, permettendo alla rete di diventare più accurata.</a:t>
            </a:r>
          </a:p>
        </p:txBody>
      </p:sp>
      <p:pic>
        <p:nvPicPr>
          <p:cNvPr id="4" name="Immagine 3" descr="Immagine che contiene testo, linea, Carattere, schermata&#10;&#10;Il contenuto generato dall'IA potrebbe non essere corretto.">
            <a:extLst>
              <a:ext uri="{FF2B5EF4-FFF2-40B4-BE49-F238E27FC236}">
                <a16:creationId xmlns:a16="http://schemas.microsoft.com/office/drawing/2014/main" id="{6E017DD0-9C5C-7B3A-5BDA-2AF10F57D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07799" y="2142443"/>
            <a:ext cx="9865065" cy="1722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7424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9EF2E7-83AB-4098-75B2-AEA35DF78AC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605BB80-CF61-8053-ADC3-659ABFF23C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Curve di </a:t>
            </a:r>
            <a:r>
              <a:rPr lang="it-IT" sz="4000" dirty="0" err="1"/>
              <a:t>Bézier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9" name="object 4">
            <a:extLst>
              <a:ext uri="{FF2B5EF4-FFF2-40B4-BE49-F238E27FC236}">
                <a16:creationId xmlns:a16="http://schemas.microsoft.com/office/drawing/2014/main" id="{08595159-FB6E-9153-CC28-AEF97385CD51}"/>
              </a:ext>
            </a:extLst>
          </p:cNvPr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4229395" y="2983913"/>
            <a:ext cx="245173" cy="211781"/>
          </a:xfrm>
          <a:prstGeom prst="rect">
            <a:avLst/>
          </a:prstGeom>
        </p:spPr>
      </p:pic>
      <p:sp>
        <p:nvSpPr>
          <p:cNvPr id="11" name="object 5">
            <a:extLst>
              <a:ext uri="{FF2B5EF4-FFF2-40B4-BE49-F238E27FC236}">
                <a16:creationId xmlns:a16="http://schemas.microsoft.com/office/drawing/2014/main" id="{14A5DCE7-ECFD-B690-19B0-322A394396EB}"/>
              </a:ext>
            </a:extLst>
          </p:cNvPr>
          <p:cNvSpPr/>
          <p:nvPr/>
        </p:nvSpPr>
        <p:spPr>
          <a:xfrm>
            <a:off x="5497032" y="2983913"/>
            <a:ext cx="943364" cy="212035"/>
          </a:xfrm>
          <a:custGeom>
            <a:avLst/>
            <a:gdLst/>
            <a:ahLst/>
            <a:cxnLst/>
            <a:rect l="l" t="t" r="r" b="b"/>
            <a:pathLst>
              <a:path w="943610" h="212089">
                <a:moveTo>
                  <a:pt x="875664" y="0"/>
                </a:moveTo>
                <a:lnTo>
                  <a:pt x="872744" y="8636"/>
                </a:lnTo>
                <a:lnTo>
                  <a:pt x="884957" y="13946"/>
                </a:lnTo>
                <a:lnTo>
                  <a:pt x="895492" y="21304"/>
                </a:lnTo>
                <a:lnTo>
                  <a:pt x="916906" y="55449"/>
                </a:lnTo>
                <a:lnTo>
                  <a:pt x="923099" y="86538"/>
                </a:lnTo>
                <a:lnTo>
                  <a:pt x="923141" y="86830"/>
                </a:lnTo>
                <a:lnTo>
                  <a:pt x="920781" y="140525"/>
                </a:lnTo>
                <a:lnTo>
                  <a:pt x="904251" y="180911"/>
                </a:lnTo>
                <a:lnTo>
                  <a:pt x="872998" y="203200"/>
                </a:lnTo>
                <a:lnTo>
                  <a:pt x="875664" y="211836"/>
                </a:lnTo>
                <a:lnTo>
                  <a:pt x="916187" y="187707"/>
                </a:lnTo>
                <a:lnTo>
                  <a:pt x="938863" y="143382"/>
                </a:lnTo>
                <a:lnTo>
                  <a:pt x="943228" y="105917"/>
                </a:lnTo>
                <a:lnTo>
                  <a:pt x="942152" y="86830"/>
                </a:lnTo>
                <a:lnTo>
                  <a:pt x="925830" y="37211"/>
                </a:lnTo>
                <a:lnTo>
                  <a:pt x="891022" y="5546"/>
                </a:lnTo>
                <a:lnTo>
                  <a:pt x="875664" y="0"/>
                </a:lnTo>
                <a:close/>
              </a:path>
              <a:path w="943610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91" y="123571"/>
                </a:lnTo>
                <a:lnTo>
                  <a:pt x="17525" y="174751"/>
                </a:lnTo>
                <a:lnTo>
                  <a:pt x="52155" y="206238"/>
                </a:lnTo>
                <a:lnTo>
                  <a:pt x="67563" y="211836"/>
                </a:lnTo>
                <a:lnTo>
                  <a:pt x="70231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3" name="object 6">
            <a:extLst>
              <a:ext uri="{FF2B5EF4-FFF2-40B4-BE49-F238E27FC236}">
                <a16:creationId xmlns:a16="http://schemas.microsoft.com/office/drawing/2014/main" id="{9071A610-2545-4917-69D6-85E75C6C33AF}"/>
              </a:ext>
            </a:extLst>
          </p:cNvPr>
          <p:cNvSpPr/>
          <p:nvPr/>
        </p:nvSpPr>
        <p:spPr>
          <a:xfrm>
            <a:off x="6778381" y="298391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563" y="8636"/>
                </a:lnTo>
                <a:lnTo>
                  <a:pt x="587777" y="13946"/>
                </a:lnTo>
                <a:lnTo>
                  <a:pt x="598312" y="21304"/>
                </a:lnTo>
                <a:lnTo>
                  <a:pt x="619726" y="55449"/>
                </a:lnTo>
                <a:lnTo>
                  <a:pt x="625919" y="86538"/>
                </a:lnTo>
                <a:lnTo>
                  <a:pt x="625961" y="86830"/>
                </a:lnTo>
                <a:lnTo>
                  <a:pt x="623601" y="140525"/>
                </a:lnTo>
                <a:lnTo>
                  <a:pt x="607071" y="180911"/>
                </a:lnTo>
                <a:lnTo>
                  <a:pt x="575818" y="203200"/>
                </a:lnTo>
                <a:lnTo>
                  <a:pt x="578484" y="211836"/>
                </a:lnTo>
                <a:lnTo>
                  <a:pt x="619007" y="187707"/>
                </a:lnTo>
                <a:lnTo>
                  <a:pt x="641683" y="143382"/>
                </a:lnTo>
                <a:lnTo>
                  <a:pt x="646049" y="105917"/>
                </a:lnTo>
                <a:lnTo>
                  <a:pt x="644972" y="86830"/>
                </a:lnTo>
                <a:lnTo>
                  <a:pt x="644955" y="86538"/>
                </a:lnTo>
                <a:lnTo>
                  <a:pt x="628650" y="37211"/>
                </a:lnTo>
                <a:lnTo>
                  <a:pt x="59384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219" y="24163"/>
                </a:lnTo>
                <a:lnTo>
                  <a:pt x="4381" y="68611"/>
                </a:lnTo>
                <a:lnTo>
                  <a:pt x="0" y="105917"/>
                </a:lnTo>
                <a:lnTo>
                  <a:pt x="989" y="123571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53" y="206238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83" y="197866"/>
                </a:lnTo>
                <a:lnTo>
                  <a:pt x="47767" y="190436"/>
                </a:lnTo>
                <a:lnTo>
                  <a:pt x="26376" y="155765"/>
                </a:lnTo>
                <a:lnTo>
                  <a:pt x="19346" y="105917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398" y="13946"/>
                </a:lnTo>
                <a:lnTo>
                  <a:pt x="70612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15" name="object 7">
            <a:extLst>
              <a:ext uri="{FF2B5EF4-FFF2-40B4-BE49-F238E27FC236}">
                <a16:creationId xmlns:a16="http://schemas.microsoft.com/office/drawing/2014/main" id="{F893BB59-E7AB-F693-13F8-6C278FB90182}"/>
              </a:ext>
            </a:extLst>
          </p:cNvPr>
          <p:cNvSpPr txBox="1"/>
          <p:nvPr/>
        </p:nvSpPr>
        <p:spPr>
          <a:xfrm>
            <a:off x="4005552" y="2913575"/>
            <a:ext cx="4397500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38089">
              <a:spcBef>
                <a:spcPts val="100"/>
              </a:spcBef>
              <a:tabLst>
                <a:tab pos="552919" algn="l"/>
                <a:tab pos="2518289" algn="l"/>
                <a:tab pos="2847755" algn="l"/>
              </a:tabLst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=</a:t>
            </a:r>
            <a:r>
              <a:rPr sz="1799" spc="4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𝑷</a:t>
            </a:r>
            <a:r>
              <a:rPr sz="1949" spc="-37" baseline="-14957" dirty="0">
                <a:latin typeface="Cambria Math"/>
                <a:cs typeface="Cambria Math"/>
              </a:rPr>
              <a:t>0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84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 dirty="0">
              <a:latin typeface="Cambria Math"/>
              <a:cs typeface="Cambria Math"/>
            </a:endParaRPr>
          </a:p>
        </p:txBody>
      </p:sp>
      <p:sp>
        <p:nvSpPr>
          <p:cNvPr id="16" name="object 8">
            <a:extLst>
              <a:ext uri="{FF2B5EF4-FFF2-40B4-BE49-F238E27FC236}">
                <a16:creationId xmlns:a16="http://schemas.microsoft.com/office/drawing/2014/main" id="{E243F11D-6A42-5EC2-3FFF-A7C967617AB9}"/>
              </a:ext>
            </a:extLst>
          </p:cNvPr>
          <p:cNvSpPr txBox="1"/>
          <p:nvPr/>
        </p:nvSpPr>
        <p:spPr>
          <a:xfrm>
            <a:off x="566780" y="3805142"/>
            <a:ext cx="6367460" cy="2590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it-IT" sz="1600" dirty="0">
                <a:latin typeface="Tahoma"/>
                <a:cs typeface="Tahoma"/>
              </a:rPr>
              <a:t>Dati tre punti, possiamo calcolare la curva quadratica di </a:t>
            </a:r>
            <a:r>
              <a:rPr lang="it-IT" sz="1600" dirty="0" err="1">
                <a:latin typeface="Tahoma"/>
                <a:cs typeface="Tahoma"/>
              </a:rPr>
              <a:t>Bézier</a:t>
            </a:r>
            <a:r>
              <a:rPr lang="it-IT" sz="1600" dirty="0">
                <a:latin typeface="Tahoma"/>
                <a:cs typeface="Tahoma"/>
              </a:rPr>
              <a:t>:</a:t>
            </a:r>
          </a:p>
        </p:txBody>
      </p:sp>
      <p:pic>
        <p:nvPicPr>
          <p:cNvPr id="18" name="object 10">
            <a:extLst>
              <a:ext uri="{FF2B5EF4-FFF2-40B4-BE49-F238E27FC236}">
                <a16:creationId xmlns:a16="http://schemas.microsoft.com/office/drawing/2014/main" id="{4A24CCDA-E86E-D516-24F3-1C195D0DD61F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6793" y="4348936"/>
            <a:ext cx="245173" cy="211654"/>
          </a:xfrm>
          <a:prstGeom prst="rect">
            <a:avLst/>
          </a:prstGeom>
        </p:spPr>
      </p:pic>
      <p:sp>
        <p:nvSpPr>
          <p:cNvPr id="19" name="object 11">
            <a:extLst>
              <a:ext uri="{FF2B5EF4-FFF2-40B4-BE49-F238E27FC236}">
                <a16:creationId xmlns:a16="http://schemas.microsoft.com/office/drawing/2014/main" id="{88831DE5-EE4B-99B8-0AD7-9E2C16EF5D6B}"/>
              </a:ext>
            </a:extLst>
          </p:cNvPr>
          <p:cNvSpPr/>
          <p:nvPr/>
        </p:nvSpPr>
        <p:spPr>
          <a:xfrm>
            <a:off x="5550612" y="4348936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22" y="13946"/>
                </a:lnTo>
                <a:lnTo>
                  <a:pt x="598281" y="21304"/>
                </a:lnTo>
                <a:lnTo>
                  <a:pt x="619672" y="55429"/>
                </a:lnTo>
                <a:lnTo>
                  <a:pt x="625932" y="86536"/>
                </a:lnTo>
                <a:lnTo>
                  <a:pt x="625959" y="86723"/>
                </a:lnTo>
                <a:lnTo>
                  <a:pt x="626744" y="104775"/>
                </a:lnTo>
                <a:lnTo>
                  <a:pt x="625959" y="123517"/>
                </a:lnTo>
                <a:lnTo>
                  <a:pt x="623601" y="140509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4" y="86723"/>
                </a:lnTo>
                <a:lnTo>
                  <a:pt x="628522" y="37084"/>
                </a:lnTo>
                <a:lnTo>
                  <a:pt x="593822" y="5544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110"/>
                </a:lnTo>
                <a:lnTo>
                  <a:pt x="4381" y="68595"/>
                </a:lnTo>
                <a:lnTo>
                  <a:pt x="0" y="105918"/>
                </a:lnTo>
                <a:lnTo>
                  <a:pt x="989" y="123517"/>
                </a:lnTo>
                <a:lnTo>
                  <a:pt x="17399" y="174751"/>
                </a:lnTo>
                <a:lnTo>
                  <a:pt x="52135" y="206184"/>
                </a:lnTo>
                <a:lnTo>
                  <a:pt x="67563" y="211709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3"/>
                </a:lnTo>
                <a:lnTo>
                  <a:pt x="19351" y="105918"/>
                </a:lnTo>
                <a:lnTo>
                  <a:pt x="19303" y="104775"/>
                </a:lnTo>
                <a:lnTo>
                  <a:pt x="20089" y="86723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0" name="object 12">
            <a:extLst>
              <a:ext uri="{FF2B5EF4-FFF2-40B4-BE49-F238E27FC236}">
                <a16:creationId xmlns:a16="http://schemas.microsoft.com/office/drawing/2014/main" id="{FD7FAC34-0352-1807-FE0E-6CA871E4C35F}"/>
              </a:ext>
            </a:extLst>
          </p:cNvPr>
          <p:cNvSpPr/>
          <p:nvPr/>
        </p:nvSpPr>
        <p:spPr>
          <a:xfrm>
            <a:off x="5548200" y="4755992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636"/>
                </a:lnTo>
                <a:lnTo>
                  <a:pt x="587704" y="13946"/>
                </a:lnTo>
                <a:lnTo>
                  <a:pt x="598233" y="21304"/>
                </a:lnTo>
                <a:lnTo>
                  <a:pt x="619672" y="55449"/>
                </a:lnTo>
                <a:lnTo>
                  <a:pt x="625917" y="86538"/>
                </a:lnTo>
                <a:lnTo>
                  <a:pt x="625959" y="86830"/>
                </a:lnTo>
                <a:lnTo>
                  <a:pt x="626744" y="104901"/>
                </a:lnTo>
                <a:lnTo>
                  <a:pt x="625959" y="123570"/>
                </a:lnTo>
                <a:lnTo>
                  <a:pt x="623601" y="140525"/>
                </a:lnTo>
                <a:lnTo>
                  <a:pt x="607054" y="180911"/>
                </a:lnTo>
                <a:lnTo>
                  <a:pt x="575817" y="203200"/>
                </a:lnTo>
                <a:lnTo>
                  <a:pt x="578484" y="211836"/>
                </a:lnTo>
                <a:lnTo>
                  <a:pt x="618900" y="187725"/>
                </a:lnTo>
                <a:lnTo>
                  <a:pt x="641667" y="143382"/>
                </a:lnTo>
                <a:lnTo>
                  <a:pt x="646049" y="105918"/>
                </a:lnTo>
                <a:lnTo>
                  <a:pt x="644970" y="86830"/>
                </a:lnTo>
                <a:lnTo>
                  <a:pt x="628522" y="37211"/>
                </a:lnTo>
                <a:lnTo>
                  <a:pt x="593822" y="5546"/>
                </a:lnTo>
                <a:lnTo>
                  <a:pt x="578484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12" y="24163"/>
                </a:lnTo>
                <a:lnTo>
                  <a:pt x="4365" y="68611"/>
                </a:lnTo>
                <a:lnTo>
                  <a:pt x="0" y="105918"/>
                </a:lnTo>
                <a:lnTo>
                  <a:pt x="989" y="123570"/>
                </a:lnTo>
                <a:lnTo>
                  <a:pt x="1093" y="125424"/>
                </a:lnTo>
                <a:lnTo>
                  <a:pt x="17399" y="174751"/>
                </a:lnTo>
                <a:lnTo>
                  <a:pt x="52135" y="206291"/>
                </a:lnTo>
                <a:lnTo>
                  <a:pt x="67563" y="211836"/>
                </a:lnTo>
                <a:lnTo>
                  <a:pt x="70230" y="203200"/>
                </a:lnTo>
                <a:lnTo>
                  <a:pt x="58130" y="197866"/>
                </a:lnTo>
                <a:lnTo>
                  <a:pt x="47720" y="190436"/>
                </a:lnTo>
                <a:lnTo>
                  <a:pt x="26376" y="155765"/>
                </a:lnTo>
                <a:lnTo>
                  <a:pt x="19346" y="105918"/>
                </a:lnTo>
                <a:lnTo>
                  <a:pt x="19303" y="104901"/>
                </a:lnTo>
                <a:lnTo>
                  <a:pt x="20089" y="86830"/>
                </a:lnTo>
                <a:lnTo>
                  <a:pt x="31876" y="42163"/>
                </a:lnTo>
                <a:lnTo>
                  <a:pt x="58291" y="13946"/>
                </a:lnTo>
                <a:lnTo>
                  <a:pt x="70484" y="8636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graphicFrame>
        <p:nvGraphicFramePr>
          <p:cNvPr id="21" name="object 13">
            <a:extLst>
              <a:ext uri="{FF2B5EF4-FFF2-40B4-BE49-F238E27FC236}">
                <a16:creationId xmlns:a16="http://schemas.microsoft.com/office/drawing/2014/main" id="{82155D9A-D4C5-D0DC-C69A-EC325712E7A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38188911"/>
              </p:ext>
            </p:extLst>
          </p:nvPr>
        </p:nvGraphicFramePr>
        <p:xfrm>
          <a:off x="4591250" y="4342447"/>
          <a:ext cx="2539338" cy="669116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713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574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64562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6494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34558">
                <a:tc>
                  <a:txBody>
                    <a:bodyPr/>
                    <a:lstStyle/>
                    <a:p>
                      <a:pPr marL="31750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09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R="12065" algn="ctr">
                        <a:lnSpc>
                          <a:spcPts val="1760"/>
                        </a:lnSpc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56515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9050" algn="ctr">
                        <a:lnSpc>
                          <a:spcPts val="1760"/>
                        </a:lnSpc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0</a:t>
                      </a:r>
                      <a:r>
                        <a:rPr sz="1900" spc="27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</a:t>
                      </a:r>
                      <a:r>
                        <a:rPr sz="1800" spc="1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1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34558">
                <a:tc>
                  <a:txBody>
                    <a:bodyPr/>
                    <a:lstStyle/>
                    <a:p>
                      <a:pPr marL="34925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𝑸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172" baseline="-14957" dirty="0">
                          <a:latin typeface="Cambria Math"/>
                          <a:cs typeface="Cambria Math"/>
                        </a:rPr>
                        <a:t> 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R="1714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spc="-50" dirty="0">
                          <a:latin typeface="Cambria Math"/>
                          <a:cs typeface="Cambria Math"/>
                        </a:rPr>
                        <a:t>=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51435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800" spc="-5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− </a:t>
                      </a:r>
                      <a:r>
                        <a:rPr sz="1800" spc="-50" dirty="0">
                          <a:latin typeface="Cambria Math"/>
                          <a:cs typeface="Cambria Math"/>
                        </a:rPr>
                        <a:t>𝑡</a:t>
                      </a:r>
                      <a:endParaRPr sz="1800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tc>
                  <a:txBody>
                    <a:bodyPr/>
                    <a:lstStyle/>
                    <a:p>
                      <a:pPr marL="14604" algn="ctr">
                        <a:lnSpc>
                          <a:spcPct val="100000"/>
                        </a:lnSpc>
                        <a:spcBef>
                          <a:spcPts val="170"/>
                        </a:spcBef>
                      </a:pPr>
                      <a:r>
                        <a:rPr sz="1800" dirty="0">
                          <a:latin typeface="Cambria Math"/>
                          <a:cs typeface="Cambria Math"/>
                        </a:rPr>
                        <a:t>𝑷</a:t>
                      </a:r>
                      <a:r>
                        <a:rPr sz="1900" baseline="-14957" dirty="0">
                          <a:latin typeface="Cambria Math"/>
                          <a:cs typeface="Cambria Math"/>
                        </a:rPr>
                        <a:t>1</a:t>
                      </a:r>
                      <a:r>
                        <a:rPr sz="1900" spc="240" baseline="-14957" dirty="0">
                          <a:latin typeface="Cambria Math"/>
                          <a:cs typeface="Cambria Math"/>
                        </a:rPr>
                        <a:t> </a:t>
                      </a:r>
                      <a:r>
                        <a:rPr sz="1800" dirty="0">
                          <a:latin typeface="Cambria Math"/>
                          <a:cs typeface="Cambria Math"/>
                        </a:rPr>
                        <a:t>+ </a:t>
                      </a:r>
                      <a:r>
                        <a:rPr sz="1800" spc="-25" dirty="0">
                          <a:latin typeface="Cambria Math"/>
                          <a:cs typeface="Cambria Math"/>
                        </a:rPr>
                        <a:t>𝑡𝑷</a:t>
                      </a:r>
                      <a:r>
                        <a:rPr sz="1900" spc="-37" baseline="-14957" dirty="0">
                          <a:latin typeface="Cambria Math"/>
                          <a:cs typeface="Cambria Math"/>
                        </a:rPr>
                        <a:t>2</a:t>
                      </a:r>
                      <a:endParaRPr sz="1900" baseline="-14957">
                        <a:latin typeface="Cambria Math"/>
                        <a:cs typeface="Cambria Math"/>
                      </a:endParaRPr>
                    </a:p>
                  </a:txBody>
                  <a:tcPr marL="0" marR="0" marT="21584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22" name="object 14">
            <a:extLst>
              <a:ext uri="{FF2B5EF4-FFF2-40B4-BE49-F238E27FC236}">
                <a16:creationId xmlns:a16="http://schemas.microsoft.com/office/drawing/2014/main" id="{AE580D48-AE56-F6FE-D51A-1BE36767D5AF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914381" y="4755992"/>
            <a:ext cx="245173" cy="211781"/>
          </a:xfrm>
          <a:prstGeom prst="rect">
            <a:avLst/>
          </a:prstGeom>
        </p:spPr>
      </p:pic>
      <p:pic>
        <p:nvPicPr>
          <p:cNvPr id="23" name="object 15">
            <a:extLst>
              <a:ext uri="{FF2B5EF4-FFF2-40B4-BE49-F238E27FC236}">
                <a16:creationId xmlns:a16="http://schemas.microsoft.com/office/drawing/2014/main" id="{5A285F94-81E3-76FC-C246-EC380DEB1CBD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2744897" y="5542933"/>
            <a:ext cx="245173" cy="211654"/>
          </a:xfrm>
          <a:prstGeom prst="rect">
            <a:avLst/>
          </a:prstGeom>
        </p:spPr>
      </p:pic>
      <p:sp>
        <p:nvSpPr>
          <p:cNvPr id="24" name="object 16">
            <a:extLst>
              <a:ext uri="{FF2B5EF4-FFF2-40B4-BE49-F238E27FC236}">
                <a16:creationId xmlns:a16="http://schemas.microsoft.com/office/drawing/2014/main" id="{C778E04D-D3E5-45AB-A52F-16652FAEB4A1}"/>
              </a:ext>
            </a:extLst>
          </p:cNvPr>
          <p:cNvSpPr txBox="1"/>
          <p:nvPr/>
        </p:nvSpPr>
        <p:spPr>
          <a:xfrm>
            <a:off x="2546320" y="5473227"/>
            <a:ext cx="376457" cy="299642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12696">
              <a:spcBef>
                <a:spcPts val="100"/>
              </a:spcBef>
            </a:pPr>
            <a:r>
              <a:rPr sz="1799" dirty="0">
                <a:latin typeface="Cambria Math"/>
                <a:cs typeface="Cambria Math"/>
              </a:rPr>
              <a:t>𝑩</a:t>
            </a:r>
            <a:r>
              <a:rPr sz="1799" spc="355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endParaRPr sz="1799">
              <a:latin typeface="Cambria Math"/>
              <a:cs typeface="Cambria Math"/>
            </a:endParaRPr>
          </a:p>
        </p:txBody>
      </p:sp>
      <p:sp>
        <p:nvSpPr>
          <p:cNvPr id="25" name="object 17">
            <a:extLst>
              <a:ext uri="{FF2B5EF4-FFF2-40B4-BE49-F238E27FC236}">
                <a16:creationId xmlns:a16="http://schemas.microsoft.com/office/drawing/2014/main" id="{DC930E80-7901-5115-1809-2043C698D03B}"/>
              </a:ext>
            </a:extLst>
          </p:cNvPr>
          <p:cNvSpPr/>
          <p:nvPr/>
        </p:nvSpPr>
        <p:spPr>
          <a:xfrm>
            <a:off x="3378715" y="554293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4" y="0"/>
                </a:moveTo>
                <a:lnTo>
                  <a:pt x="575437" y="8508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4"/>
                </a:lnTo>
                <a:lnTo>
                  <a:pt x="625959" y="123443"/>
                </a:lnTo>
                <a:lnTo>
                  <a:pt x="614171" y="169163"/>
                </a:lnTo>
                <a:lnTo>
                  <a:pt x="587865" y="197738"/>
                </a:lnTo>
                <a:lnTo>
                  <a:pt x="575818" y="203072"/>
                </a:lnTo>
                <a:lnTo>
                  <a:pt x="578484" y="211708"/>
                </a:lnTo>
                <a:lnTo>
                  <a:pt x="618954" y="187705"/>
                </a:lnTo>
                <a:lnTo>
                  <a:pt x="641683" y="143335"/>
                </a:lnTo>
                <a:lnTo>
                  <a:pt x="646049" y="105917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3"/>
                </a:lnTo>
                <a:lnTo>
                  <a:pt x="593840" y="5526"/>
                </a:lnTo>
                <a:lnTo>
                  <a:pt x="578484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6" name="object 18">
            <a:extLst>
              <a:ext uri="{FF2B5EF4-FFF2-40B4-BE49-F238E27FC236}">
                <a16:creationId xmlns:a16="http://schemas.microsoft.com/office/drawing/2014/main" id="{CDFCF67E-7AE4-730D-DB3F-F94384D15DEB}"/>
              </a:ext>
            </a:extLst>
          </p:cNvPr>
          <p:cNvSpPr/>
          <p:nvPr/>
        </p:nvSpPr>
        <p:spPr>
          <a:xfrm>
            <a:off x="3322342" y="5817180"/>
            <a:ext cx="644357" cy="212035"/>
          </a:xfrm>
          <a:custGeom>
            <a:avLst/>
            <a:gdLst/>
            <a:ahLst/>
            <a:cxnLst/>
            <a:rect l="l" t="t" r="r" b="b"/>
            <a:pathLst>
              <a:path w="644525" h="212089">
                <a:moveTo>
                  <a:pt x="576961" y="0"/>
                </a:moveTo>
                <a:lnTo>
                  <a:pt x="573913" y="8508"/>
                </a:lnTo>
                <a:lnTo>
                  <a:pt x="586198" y="13892"/>
                </a:lnTo>
                <a:lnTo>
                  <a:pt x="596757" y="21288"/>
                </a:lnTo>
                <a:lnTo>
                  <a:pt x="618148" y="55429"/>
                </a:lnTo>
                <a:lnTo>
                  <a:pt x="625220" y="104774"/>
                </a:lnTo>
                <a:lnTo>
                  <a:pt x="624435" y="123443"/>
                </a:lnTo>
                <a:lnTo>
                  <a:pt x="612647" y="169163"/>
                </a:lnTo>
                <a:lnTo>
                  <a:pt x="586341" y="197738"/>
                </a:lnTo>
                <a:lnTo>
                  <a:pt x="574294" y="203072"/>
                </a:lnTo>
                <a:lnTo>
                  <a:pt x="576961" y="211708"/>
                </a:lnTo>
                <a:lnTo>
                  <a:pt x="617430" y="187705"/>
                </a:lnTo>
                <a:lnTo>
                  <a:pt x="640159" y="143335"/>
                </a:lnTo>
                <a:lnTo>
                  <a:pt x="644525" y="105917"/>
                </a:lnTo>
                <a:lnTo>
                  <a:pt x="643443" y="86723"/>
                </a:lnTo>
                <a:lnTo>
                  <a:pt x="643429" y="86483"/>
                </a:lnTo>
                <a:lnTo>
                  <a:pt x="626999" y="37083"/>
                </a:lnTo>
                <a:lnTo>
                  <a:pt x="592316" y="5526"/>
                </a:lnTo>
                <a:lnTo>
                  <a:pt x="576961" y="0"/>
                </a:lnTo>
                <a:close/>
              </a:path>
              <a:path w="644525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4"/>
                </a:lnTo>
                <a:lnTo>
                  <a:pt x="0" y="105917"/>
                </a:lnTo>
                <a:lnTo>
                  <a:pt x="9804" y="159799"/>
                </a:lnTo>
                <a:lnTo>
                  <a:pt x="38671" y="198183"/>
                </a:lnTo>
                <a:lnTo>
                  <a:pt x="67564" y="211708"/>
                </a:lnTo>
                <a:lnTo>
                  <a:pt x="70231" y="203072"/>
                </a:lnTo>
                <a:lnTo>
                  <a:pt x="58183" y="197738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7"/>
                </a:lnTo>
                <a:lnTo>
                  <a:pt x="19304" y="104774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8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7" name="object 19">
            <a:extLst>
              <a:ext uri="{FF2B5EF4-FFF2-40B4-BE49-F238E27FC236}">
                <a16:creationId xmlns:a16="http://schemas.microsoft.com/office/drawing/2014/main" id="{EBD712EB-16AB-A8BC-DA83-9E2046BFC874}"/>
              </a:ext>
            </a:extLst>
          </p:cNvPr>
          <p:cNvSpPr/>
          <p:nvPr/>
        </p:nvSpPr>
        <p:spPr>
          <a:xfrm>
            <a:off x="564888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4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8" name="object 20">
            <a:extLst>
              <a:ext uri="{FF2B5EF4-FFF2-40B4-BE49-F238E27FC236}">
                <a16:creationId xmlns:a16="http://schemas.microsoft.com/office/drawing/2014/main" id="{F42A1793-7B12-2157-9B4A-392D1F31698F}"/>
              </a:ext>
            </a:extLst>
          </p:cNvPr>
          <p:cNvSpPr/>
          <p:nvPr/>
        </p:nvSpPr>
        <p:spPr>
          <a:xfrm>
            <a:off x="4013297" y="5815530"/>
            <a:ext cx="719902" cy="213304"/>
          </a:xfrm>
          <a:custGeom>
            <a:avLst/>
            <a:gdLst/>
            <a:ahLst/>
            <a:cxnLst/>
            <a:rect l="l" t="t" r="r" b="b"/>
            <a:pathLst>
              <a:path w="720089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0089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0089" h="213360">
                <a:moveTo>
                  <a:pt x="719963" y="107569"/>
                </a:moveTo>
                <a:lnTo>
                  <a:pt x="718870" y="88379"/>
                </a:lnTo>
                <a:lnTo>
                  <a:pt x="718858" y="88138"/>
                </a:lnTo>
                <a:lnTo>
                  <a:pt x="715568" y="70205"/>
                </a:lnTo>
                <a:lnTo>
                  <a:pt x="692785" y="25717"/>
                </a:lnTo>
                <a:lnTo>
                  <a:pt x="652399" y="1651"/>
                </a:lnTo>
                <a:lnTo>
                  <a:pt x="649351" y="10160"/>
                </a:lnTo>
                <a:lnTo>
                  <a:pt x="661631" y="15544"/>
                </a:lnTo>
                <a:lnTo>
                  <a:pt x="672185" y="22948"/>
                </a:lnTo>
                <a:lnTo>
                  <a:pt x="693585" y="57086"/>
                </a:lnTo>
                <a:lnTo>
                  <a:pt x="699833" y="88138"/>
                </a:lnTo>
                <a:lnTo>
                  <a:pt x="699871" y="88379"/>
                </a:lnTo>
                <a:lnTo>
                  <a:pt x="700659" y="106438"/>
                </a:lnTo>
                <a:lnTo>
                  <a:pt x="699871" y="125095"/>
                </a:lnTo>
                <a:lnTo>
                  <a:pt x="697509" y="142049"/>
                </a:lnTo>
                <a:lnTo>
                  <a:pt x="680961" y="182448"/>
                </a:lnTo>
                <a:lnTo>
                  <a:pt x="649732" y="204724"/>
                </a:lnTo>
                <a:lnTo>
                  <a:pt x="652399" y="213360"/>
                </a:lnTo>
                <a:lnTo>
                  <a:pt x="692861" y="189357"/>
                </a:lnTo>
                <a:lnTo>
                  <a:pt x="715594" y="144995"/>
                </a:lnTo>
                <a:lnTo>
                  <a:pt x="718858" y="127025"/>
                </a:lnTo>
                <a:lnTo>
                  <a:pt x="719963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29" name="object 21">
            <a:extLst>
              <a:ext uri="{FF2B5EF4-FFF2-40B4-BE49-F238E27FC236}">
                <a16:creationId xmlns:a16="http://schemas.microsoft.com/office/drawing/2014/main" id="{66705D2B-18AB-8B36-4F0F-342A68157894}"/>
              </a:ext>
            </a:extLst>
          </p:cNvPr>
          <p:cNvSpPr/>
          <p:nvPr/>
        </p:nvSpPr>
        <p:spPr>
          <a:xfrm>
            <a:off x="7754505" y="5815530"/>
            <a:ext cx="50152" cy="212035"/>
          </a:xfrm>
          <a:custGeom>
            <a:avLst/>
            <a:gdLst/>
            <a:ahLst/>
            <a:cxnLst/>
            <a:rect l="l" t="t" r="r" b="b"/>
            <a:pathLst>
              <a:path w="50165" h="212089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31242" y="8890"/>
                </a:lnTo>
                <a:lnTo>
                  <a:pt x="31242" y="20447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0" name="object 22">
            <a:extLst>
              <a:ext uri="{FF2B5EF4-FFF2-40B4-BE49-F238E27FC236}">
                <a16:creationId xmlns:a16="http://schemas.microsoft.com/office/drawing/2014/main" id="{80762712-1B25-0357-93DC-5AE60D76AF7C}"/>
              </a:ext>
            </a:extLst>
          </p:cNvPr>
          <p:cNvSpPr/>
          <p:nvPr/>
        </p:nvSpPr>
        <p:spPr>
          <a:xfrm>
            <a:off x="6117393" y="5815530"/>
            <a:ext cx="721807" cy="213304"/>
          </a:xfrm>
          <a:custGeom>
            <a:avLst/>
            <a:gdLst/>
            <a:ahLst/>
            <a:cxnLst/>
            <a:rect l="l" t="t" r="r" b="b"/>
            <a:pathLst>
              <a:path w="721995" h="213360">
                <a:moveTo>
                  <a:pt x="49784" y="0"/>
                </a:moveTo>
                <a:lnTo>
                  <a:pt x="0" y="0"/>
                </a:lnTo>
                <a:lnTo>
                  <a:pt x="0" y="8890"/>
                </a:lnTo>
                <a:lnTo>
                  <a:pt x="0" y="204470"/>
                </a:lnTo>
                <a:lnTo>
                  <a:pt x="0" y="212090"/>
                </a:lnTo>
                <a:lnTo>
                  <a:pt x="49784" y="212090"/>
                </a:lnTo>
                <a:lnTo>
                  <a:pt x="49784" y="204470"/>
                </a:lnTo>
                <a:lnTo>
                  <a:pt x="18542" y="204470"/>
                </a:lnTo>
                <a:lnTo>
                  <a:pt x="18542" y="8890"/>
                </a:lnTo>
                <a:lnTo>
                  <a:pt x="49784" y="8890"/>
                </a:lnTo>
                <a:lnTo>
                  <a:pt x="49784" y="0"/>
                </a:lnTo>
                <a:close/>
              </a:path>
              <a:path w="721995" h="213360">
                <a:moveTo>
                  <a:pt x="146050" y="10160"/>
                </a:moveTo>
                <a:lnTo>
                  <a:pt x="143002" y="1651"/>
                </a:lnTo>
                <a:lnTo>
                  <a:pt x="127635" y="7188"/>
                </a:lnTo>
                <a:lnTo>
                  <a:pt x="114173" y="15201"/>
                </a:lnTo>
                <a:lnTo>
                  <a:pt x="85293" y="53746"/>
                </a:lnTo>
                <a:lnTo>
                  <a:pt x="75501" y="106438"/>
                </a:lnTo>
                <a:lnTo>
                  <a:pt x="75438" y="107569"/>
                </a:lnTo>
                <a:lnTo>
                  <a:pt x="76415" y="125107"/>
                </a:lnTo>
                <a:lnTo>
                  <a:pt x="92837" y="176403"/>
                </a:lnTo>
                <a:lnTo>
                  <a:pt x="127584" y="207835"/>
                </a:lnTo>
                <a:lnTo>
                  <a:pt x="143002" y="213360"/>
                </a:lnTo>
                <a:lnTo>
                  <a:pt x="145669" y="204724"/>
                </a:lnTo>
                <a:lnTo>
                  <a:pt x="133616" y="199390"/>
                </a:lnTo>
                <a:lnTo>
                  <a:pt x="123202" y="191960"/>
                </a:lnTo>
                <a:lnTo>
                  <a:pt x="101803" y="157302"/>
                </a:lnTo>
                <a:lnTo>
                  <a:pt x="94780" y="107569"/>
                </a:lnTo>
                <a:lnTo>
                  <a:pt x="94742" y="106438"/>
                </a:lnTo>
                <a:lnTo>
                  <a:pt x="95516" y="88379"/>
                </a:lnTo>
                <a:lnTo>
                  <a:pt x="107315" y="43815"/>
                </a:lnTo>
                <a:lnTo>
                  <a:pt x="133832" y="15544"/>
                </a:lnTo>
                <a:lnTo>
                  <a:pt x="146050" y="10160"/>
                </a:lnTo>
                <a:close/>
              </a:path>
              <a:path w="721995" h="213360">
                <a:moveTo>
                  <a:pt x="721487" y="107569"/>
                </a:moveTo>
                <a:lnTo>
                  <a:pt x="720394" y="88379"/>
                </a:lnTo>
                <a:lnTo>
                  <a:pt x="720382" y="88138"/>
                </a:lnTo>
                <a:lnTo>
                  <a:pt x="717105" y="70205"/>
                </a:lnTo>
                <a:lnTo>
                  <a:pt x="694309" y="25717"/>
                </a:lnTo>
                <a:lnTo>
                  <a:pt x="653923" y="1651"/>
                </a:lnTo>
                <a:lnTo>
                  <a:pt x="650875" y="10160"/>
                </a:lnTo>
                <a:lnTo>
                  <a:pt x="663155" y="15544"/>
                </a:lnTo>
                <a:lnTo>
                  <a:pt x="673709" y="22948"/>
                </a:lnTo>
                <a:lnTo>
                  <a:pt x="695109" y="57086"/>
                </a:lnTo>
                <a:lnTo>
                  <a:pt x="701357" y="88138"/>
                </a:lnTo>
                <a:lnTo>
                  <a:pt x="701395" y="88379"/>
                </a:lnTo>
                <a:lnTo>
                  <a:pt x="702183" y="106438"/>
                </a:lnTo>
                <a:lnTo>
                  <a:pt x="701395" y="125095"/>
                </a:lnTo>
                <a:lnTo>
                  <a:pt x="699033" y="142049"/>
                </a:lnTo>
                <a:lnTo>
                  <a:pt x="682485" y="182448"/>
                </a:lnTo>
                <a:lnTo>
                  <a:pt x="651256" y="204724"/>
                </a:lnTo>
                <a:lnTo>
                  <a:pt x="653923" y="213360"/>
                </a:lnTo>
                <a:lnTo>
                  <a:pt x="694385" y="189357"/>
                </a:lnTo>
                <a:lnTo>
                  <a:pt x="717118" y="144995"/>
                </a:lnTo>
                <a:lnTo>
                  <a:pt x="720382" y="127025"/>
                </a:lnTo>
                <a:lnTo>
                  <a:pt x="721487" y="107569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1" name="object 23">
            <a:extLst>
              <a:ext uri="{FF2B5EF4-FFF2-40B4-BE49-F238E27FC236}">
                <a16:creationId xmlns:a16="http://schemas.microsoft.com/office/drawing/2014/main" id="{F01A188A-C1C2-C0CA-01CF-9D928F427A2A}"/>
              </a:ext>
            </a:extLst>
          </p:cNvPr>
          <p:cNvSpPr/>
          <p:nvPr/>
        </p:nvSpPr>
        <p:spPr>
          <a:xfrm>
            <a:off x="331929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4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7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3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3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3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3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2" name="object 24">
            <a:extLst>
              <a:ext uri="{FF2B5EF4-FFF2-40B4-BE49-F238E27FC236}">
                <a16:creationId xmlns:a16="http://schemas.microsoft.com/office/drawing/2014/main" id="{E7F6C9EF-F3F9-98F3-A700-10B1B9F0593B}"/>
              </a:ext>
            </a:extLst>
          </p:cNvPr>
          <p:cNvSpPr/>
          <p:nvPr/>
        </p:nvSpPr>
        <p:spPr>
          <a:xfrm>
            <a:off x="4774335" y="6088383"/>
            <a:ext cx="646262" cy="212035"/>
          </a:xfrm>
          <a:custGeom>
            <a:avLst/>
            <a:gdLst/>
            <a:ahLst/>
            <a:cxnLst/>
            <a:rect l="l" t="t" r="r" b="b"/>
            <a:pathLst>
              <a:path w="646429" h="212089">
                <a:moveTo>
                  <a:pt x="578485" y="0"/>
                </a:moveTo>
                <a:lnTo>
                  <a:pt x="575437" y="8509"/>
                </a:lnTo>
                <a:lnTo>
                  <a:pt x="587722" y="13892"/>
                </a:lnTo>
                <a:lnTo>
                  <a:pt x="598281" y="21288"/>
                </a:lnTo>
                <a:lnTo>
                  <a:pt x="619672" y="55429"/>
                </a:lnTo>
                <a:lnTo>
                  <a:pt x="626745" y="104775"/>
                </a:lnTo>
                <a:lnTo>
                  <a:pt x="625959" y="123443"/>
                </a:lnTo>
                <a:lnTo>
                  <a:pt x="614172" y="169164"/>
                </a:lnTo>
                <a:lnTo>
                  <a:pt x="587865" y="197739"/>
                </a:lnTo>
                <a:lnTo>
                  <a:pt x="575818" y="203073"/>
                </a:lnTo>
                <a:lnTo>
                  <a:pt x="578485" y="211709"/>
                </a:lnTo>
                <a:lnTo>
                  <a:pt x="618954" y="187706"/>
                </a:lnTo>
                <a:lnTo>
                  <a:pt x="641683" y="143335"/>
                </a:lnTo>
                <a:lnTo>
                  <a:pt x="646049" y="105918"/>
                </a:lnTo>
                <a:lnTo>
                  <a:pt x="644967" y="86723"/>
                </a:lnTo>
                <a:lnTo>
                  <a:pt x="644953" y="86483"/>
                </a:lnTo>
                <a:lnTo>
                  <a:pt x="628523" y="37084"/>
                </a:lnTo>
                <a:lnTo>
                  <a:pt x="593840" y="5526"/>
                </a:lnTo>
                <a:lnTo>
                  <a:pt x="578485" y="0"/>
                </a:lnTo>
                <a:close/>
              </a:path>
              <a:path w="646429" h="212089">
                <a:moveTo>
                  <a:pt x="67564" y="0"/>
                </a:moveTo>
                <a:lnTo>
                  <a:pt x="27166" y="24056"/>
                </a:lnTo>
                <a:lnTo>
                  <a:pt x="4381" y="68548"/>
                </a:lnTo>
                <a:lnTo>
                  <a:pt x="64" y="104775"/>
                </a:lnTo>
                <a:lnTo>
                  <a:pt x="0" y="105918"/>
                </a:lnTo>
                <a:lnTo>
                  <a:pt x="985" y="123443"/>
                </a:lnTo>
                <a:lnTo>
                  <a:pt x="1093" y="125370"/>
                </a:lnTo>
                <a:lnTo>
                  <a:pt x="4365" y="143335"/>
                </a:lnTo>
                <a:lnTo>
                  <a:pt x="27094" y="187706"/>
                </a:lnTo>
                <a:lnTo>
                  <a:pt x="67564" y="211709"/>
                </a:lnTo>
                <a:lnTo>
                  <a:pt x="70231" y="203073"/>
                </a:lnTo>
                <a:lnTo>
                  <a:pt x="58183" y="197739"/>
                </a:lnTo>
                <a:lnTo>
                  <a:pt x="47767" y="190309"/>
                </a:lnTo>
                <a:lnTo>
                  <a:pt x="26376" y="155638"/>
                </a:lnTo>
                <a:lnTo>
                  <a:pt x="19352" y="105918"/>
                </a:lnTo>
                <a:lnTo>
                  <a:pt x="19304" y="104775"/>
                </a:lnTo>
                <a:lnTo>
                  <a:pt x="26376" y="55429"/>
                </a:lnTo>
                <a:lnTo>
                  <a:pt x="47863" y="21288"/>
                </a:lnTo>
                <a:lnTo>
                  <a:pt x="70612" y="8509"/>
                </a:lnTo>
                <a:lnTo>
                  <a:pt x="67564" y="0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 sz="1799"/>
          </a:p>
        </p:txBody>
      </p:sp>
      <p:sp>
        <p:nvSpPr>
          <p:cNvPr id="33" name="object 25">
            <a:extLst>
              <a:ext uri="{FF2B5EF4-FFF2-40B4-BE49-F238E27FC236}">
                <a16:creationId xmlns:a16="http://schemas.microsoft.com/office/drawing/2014/main" id="{9E93D507-0B98-77E9-3616-94E45E80C437}"/>
              </a:ext>
            </a:extLst>
          </p:cNvPr>
          <p:cNvSpPr txBox="1"/>
          <p:nvPr/>
        </p:nvSpPr>
        <p:spPr>
          <a:xfrm>
            <a:off x="3026763" y="5473227"/>
            <a:ext cx="4790462" cy="845599"/>
          </a:xfrm>
          <a:prstGeom prst="rect">
            <a:avLst/>
          </a:prstGeom>
        </p:spPr>
        <p:txBody>
          <a:bodyPr vert="horz" wrap="square" lIns="0" tIns="12697" rIns="0" bIns="0" rtlCol="0">
            <a:spAutoFit/>
          </a:bodyPr>
          <a:lstStyle/>
          <a:p>
            <a:pPr marL="46976">
              <a:spcBef>
                <a:spcPts val="100"/>
              </a:spcBef>
              <a:tabLst>
                <a:tab pos="425956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9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𝑸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𝑡𝑸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endParaRPr sz="1949" baseline="-14957">
              <a:latin typeface="Cambria Math"/>
              <a:cs typeface="Cambria Math"/>
            </a:endParaRPr>
          </a:p>
          <a:p>
            <a:pPr marL="40628">
              <a:lnSpc>
                <a:spcPts val="2149"/>
              </a:lnSpc>
              <a:tabLst>
                <a:tab pos="370094" algn="l"/>
                <a:tab pos="1136309" algn="l"/>
                <a:tab pos="2748725" algn="l"/>
                <a:tab pos="3240702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-15" dirty="0">
                <a:latin typeface="Cambria Math"/>
                <a:cs typeface="Cambria Math"/>
              </a:rPr>
              <a:t> </a:t>
            </a:r>
            <a:r>
              <a:rPr sz="1799" spc="-6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-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38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62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5" dirty="0">
                <a:latin typeface="Cambria Math"/>
                <a:cs typeface="Cambria Math"/>
              </a:rPr>
              <a:t>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1</a:t>
            </a:r>
            <a:r>
              <a:rPr sz="1949" baseline="-14957" dirty="0">
                <a:latin typeface="Cambria Math"/>
                <a:cs typeface="Cambria Math"/>
              </a:rPr>
              <a:t>	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-20" dirty="0">
                <a:latin typeface="Cambria Math"/>
                <a:cs typeface="Cambria Math"/>
              </a:rPr>
              <a:t> </a:t>
            </a:r>
            <a:r>
              <a:rPr sz="1799" spc="-50" dirty="0">
                <a:latin typeface="Cambria Math"/>
                <a:cs typeface="Cambria Math"/>
              </a:rPr>
              <a:t>𝑡</a:t>
            </a:r>
            <a:r>
              <a:rPr sz="1799" dirty="0">
                <a:latin typeface="Cambria Math"/>
                <a:cs typeface="Cambria Math"/>
              </a:rPr>
              <a:t>	1 − 𝑡</a:t>
            </a:r>
            <a:r>
              <a:rPr sz="1799" spc="37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47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 </a:t>
            </a:r>
            <a:r>
              <a:rPr sz="1799" spc="-25" dirty="0">
                <a:latin typeface="Cambria Math"/>
                <a:cs typeface="Cambria Math"/>
              </a:rPr>
              <a:t>𝑡𝑷</a:t>
            </a:r>
            <a:r>
              <a:rPr sz="1949" spc="-37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  <a:p>
            <a:pPr marL="38089">
              <a:lnSpc>
                <a:spcPts val="2149"/>
              </a:lnSpc>
              <a:tabLst>
                <a:tab pos="366920" algn="l"/>
              </a:tabLst>
            </a:pPr>
            <a:r>
              <a:rPr sz="1799" spc="-50" dirty="0">
                <a:latin typeface="Cambria Math"/>
                <a:cs typeface="Cambria Math"/>
              </a:rPr>
              <a:t>=</a:t>
            </a:r>
            <a:r>
              <a:rPr sz="1799" dirty="0">
                <a:latin typeface="Cambria Math"/>
                <a:cs typeface="Cambria Math"/>
              </a:rPr>
              <a:t>	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949" baseline="27777" dirty="0">
                <a:latin typeface="Cambria Math"/>
                <a:cs typeface="Cambria Math"/>
              </a:rPr>
              <a:t>2</a:t>
            </a:r>
            <a:r>
              <a:rPr sz="1799" dirty="0">
                <a:latin typeface="Cambria Math"/>
                <a:cs typeface="Cambria Math"/>
              </a:rPr>
              <a:t>𝑷</a:t>
            </a:r>
            <a:r>
              <a:rPr sz="1949" baseline="-14957" dirty="0">
                <a:latin typeface="Cambria Math"/>
                <a:cs typeface="Cambria Math"/>
              </a:rPr>
              <a:t>0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2</a:t>
            </a:r>
            <a:r>
              <a:rPr sz="1799" spc="36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1</a:t>
            </a:r>
            <a:r>
              <a:rPr sz="1799" spc="10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−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</a:t>
            </a:r>
            <a:r>
              <a:rPr sz="1799" spc="405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𝑡𝑷</a:t>
            </a:r>
            <a:r>
              <a:rPr sz="1949" baseline="-14957" dirty="0">
                <a:latin typeface="Cambria Math"/>
                <a:cs typeface="Cambria Math"/>
              </a:rPr>
              <a:t>1</a:t>
            </a:r>
            <a:r>
              <a:rPr sz="1949" spc="270" baseline="-14957" dirty="0">
                <a:latin typeface="Cambria Math"/>
                <a:cs typeface="Cambria Math"/>
              </a:rPr>
              <a:t> </a:t>
            </a:r>
            <a:r>
              <a:rPr sz="1799" dirty="0">
                <a:latin typeface="Cambria Math"/>
                <a:cs typeface="Cambria Math"/>
              </a:rPr>
              <a:t>+</a:t>
            </a:r>
            <a:r>
              <a:rPr sz="1799" spc="15" dirty="0">
                <a:latin typeface="Cambria Math"/>
                <a:cs typeface="Cambria Math"/>
              </a:rPr>
              <a:t> </a:t>
            </a:r>
            <a:r>
              <a:rPr sz="1799" spc="35" dirty="0">
                <a:latin typeface="Cambria Math"/>
                <a:cs typeface="Cambria Math"/>
              </a:rPr>
              <a:t>𝑡</a:t>
            </a:r>
            <a:r>
              <a:rPr sz="1949" spc="52" baseline="27777" dirty="0">
                <a:latin typeface="Cambria Math"/>
                <a:cs typeface="Cambria Math"/>
              </a:rPr>
              <a:t>2</a:t>
            </a:r>
            <a:r>
              <a:rPr sz="1799" spc="35" dirty="0">
                <a:latin typeface="Cambria Math"/>
                <a:cs typeface="Cambria Math"/>
              </a:rPr>
              <a:t>𝑷</a:t>
            </a:r>
            <a:r>
              <a:rPr sz="1949" spc="52" baseline="-14957" dirty="0">
                <a:latin typeface="Cambria Math"/>
                <a:cs typeface="Cambria Math"/>
              </a:rPr>
              <a:t>2</a:t>
            </a:r>
            <a:endParaRPr sz="1949" baseline="-14957">
              <a:latin typeface="Cambria Math"/>
              <a:cs typeface="Cambria Math"/>
            </a:endParaRPr>
          </a:p>
        </p:txBody>
      </p:sp>
      <p:sp>
        <p:nvSpPr>
          <p:cNvPr id="36" name="CasellaDiTesto 35">
            <a:extLst>
              <a:ext uri="{FF2B5EF4-FFF2-40B4-BE49-F238E27FC236}">
                <a16:creationId xmlns:a16="http://schemas.microsoft.com/office/drawing/2014/main" id="{926964C2-56CA-816D-A020-FBFA8B2D9313}"/>
              </a:ext>
            </a:extLst>
          </p:cNvPr>
          <p:cNvSpPr txBox="1"/>
          <p:nvPr/>
        </p:nvSpPr>
        <p:spPr>
          <a:xfrm>
            <a:off x="498704" y="2173787"/>
            <a:ext cx="1129761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Una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curva di </a:t>
            </a:r>
            <a:r>
              <a:rPr lang="it-IT" sz="1600" b="1" dirty="0" err="1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Bézier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 è una curva parametrica (il che significa che tutte le coordinate della curva </a:t>
            </a:r>
            <a:r>
              <a:rPr lang="it-IT" sz="1600" b="1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dipendono da una variabile indipendente t</a:t>
            </a:r>
            <a:r>
              <a:rPr lang="it-IT" sz="1600" dirty="0">
                <a:latin typeface="Tahoma" panose="020B0604030504040204" pitchFamily="34" charset="0"/>
                <a:ea typeface="Tahoma" panose="020B0604030504040204" pitchFamily="34" charset="0"/>
                <a:cs typeface="Tahoma" panose="020B0604030504040204" pitchFamily="34" charset="0"/>
              </a:rPr>
              <a:t>, compresa tra 0 e 1).</a:t>
            </a:r>
          </a:p>
        </p:txBody>
      </p:sp>
      <p:pic>
        <p:nvPicPr>
          <p:cNvPr id="4" name="Immagine 3">
            <a:extLst>
              <a:ext uri="{FF2B5EF4-FFF2-40B4-BE49-F238E27FC236}">
                <a16:creationId xmlns:a16="http://schemas.microsoft.com/office/drawing/2014/main" id="{56C1E985-2AF3-5C21-6F22-1FFC5B8864C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904543" y="2806029"/>
            <a:ext cx="2381250" cy="990600"/>
          </a:xfrm>
          <a:prstGeom prst="rect">
            <a:avLst/>
          </a:prstGeom>
        </p:spPr>
      </p:pic>
      <p:pic>
        <p:nvPicPr>
          <p:cNvPr id="6" name="Immagine 5" descr="Immagine che contiene linea&#10;&#10;Il contenuto generato dall'IA potrebbe non essere corretto.">
            <a:extLst>
              <a:ext uri="{FF2B5EF4-FFF2-40B4-BE49-F238E27FC236}">
                <a16:creationId xmlns:a16="http://schemas.microsoft.com/office/drawing/2014/main" id="{B023832A-69F8-D24F-4C83-91E91265887F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774175" y="4515757"/>
            <a:ext cx="2381250" cy="990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015827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7AE812A-5009-D6F7-DDFE-3B8AA120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063" y="0"/>
            <a:ext cx="11164539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780" y="0"/>
            <a:ext cx="11152775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7282E61-BC3B-B67C-CFDE-BA1400D9A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277" y="548640"/>
            <a:ext cx="10165480" cy="1179576"/>
          </a:xfrm>
        </p:spPr>
        <p:txBody>
          <a:bodyPr>
            <a:normAutofit/>
          </a:bodyPr>
          <a:lstStyle/>
          <a:p>
            <a:r>
              <a:rPr lang="it-IT" sz="4000" dirty="0"/>
              <a:t>Dalle curve di </a:t>
            </a:r>
            <a:r>
              <a:rPr lang="it-IT" sz="4000" dirty="0" err="1"/>
              <a:t>Bézier</a:t>
            </a:r>
            <a:r>
              <a:rPr lang="it-IT" sz="4000" dirty="0"/>
              <a:t> alle B-</a:t>
            </a:r>
            <a:r>
              <a:rPr lang="it-IT" sz="4000" dirty="0" err="1"/>
              <a:t>Spline</a:t>
            </a:r>
            <a:endParaRPr lang="it-IT" sz="40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704" y="75895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/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</p:spPr>
            <p:txBody>
              <a:bodyPr vert="horz" wrap="square" lIns="0" tIns="33011" rIns="0" bIns="0" rtlCol="0">
                <a:spAutoFit/>
              </a:bodyPr>
              <a:lstStyle/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1:</a:t>
                </a:r>
                <a:r>
                  <a:rPr lang="it-IT" altLang="it-IT" dirty="0"/>
                  <a:t> Se ho </a:t>
                </a:r>
                <a:r>
                  <a:rPr lang="it-IT" dirty="0"/>
                  <a:t>𝑛</a:t>
                </a:r>
                <a:r>
                  <a:rPr lang="it-IT" altLang="it-IT" dirty="0"/>
                  <a:t> punti di controllo, devo usare una curva di </a:t>
                </a:r>
                <a:r>
                  <a:rPr lang="it-IT" altLang="it-IT" dirty="0" err="1"/>
                  <a:t>Bézier</a:t>
                </a:r>
                <a:r>
                  <a:rPr lang="it-IT" altLang="it-IT" dirty="0"/>
                  <a:t> di grado </a:t>
                </a:r>
                <a:r>
                  <a:rPr lang="it-IT" dirty="0"/>
                  <a:t>𝑛 </a:t>
                </a:r>
                <a:r>
                  <a:rPr lang="it-IT" altLang="it-IT" dirty="0"/>
                  <a:t>– 1 (</a:t>
                </a:r>
                <a:r>
                  <a:rPr lang="it-IT" altLang="it-IT" b="1" dirty="0" err="1"/>
                  <a:t>computazionalmente</a:t>
                </a:r>
                <a:r>
                  <a:rPr lang="it-IT" altLang="it-IT" b="1" dirty="0"/>
                  <a:t> complesso da calcolare all’aumenta di </a:t>
                </a:r>
                <a:r>
                  <a:rPr lang="it-IT" b="1" dirty="0"/>
                  <a:t>𝑛</a:t>
                </a:r>
                <a:r>
                  <a:rPr lang="it-IT" altLang="it-IT" dirty="0"/>
                  <a:t>).</a:t>
                </a:r>
              </a:p>
              <a:p>
                <a:pPr marL="285750" lvl="0" indent="-285750" defTabSz="914400" eaLnBrk="0" fontAlgn="base" hangingPunct="0">
                  <a:spcBef>
                    <a:spcPct val="0"/>
                  </a:spcBef>
                  <a:spcAft>
                    <a:spcPct val="0"/>
                  </a:spcAft>
                  <a:buFont typeface="Arial" panose="020B0604020202020204" pitchFamily="34" charset="0"/>
                  <a:buChar char="•"/>
                </a:pPr>
                <a:r>
                  <a:rPr lang="it-IT" altLang="it-IT" b="1" dirty="0"/>
                  <a:t>Problema 2:</a:t>
                </a:r>
                <a:r>
                  <a:rPr lang="it-IT" altLang="it-IT" dirty="0"/>
                  <a:t> Se sposto un punto di controllo, devo ricalcolare l'intera curva (</a:t>
                </a:r>
                <a:r>
                  <a:rPr lang="it-IT" altLang="it-IT" b="1" dirty="0"/>
                  <a:t>non ho ‘’indipendenza’’ locale</a:t>
                </a:r>
                <a:r>
                  <a:rPr lang="it-IT" altLang="it-IT" dirty="0"/>
                  <a:t>).</a:t>
                </a: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endParaRPr lang="it-IT" dirty="0"/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Una curva </a:t>
                </a:r>
                <a:r>
                  <a:rPr lang="it-IT" b="1" dirty="0"/>
                  <a:t>B-</a:t>
                </a:r>
                <a:r>
                  <a:rPr lang="it-IT" b="1" dirty="0" err="1"/>
                  <a:t>Spline</a:t>
                </a:r>
                <a:r>
                  <a:rPr lang="it-IT" dirty="0"/>
                  <a:t> di grado 𝑘 definita da 𝑛 punti di controllo sarà </a:t>
                </a:r>
                <a:r>
                  <a:rPr lang="it-IT" b="1" dirty="0"/>
                  <a:t>composta da 𝑛 − 𝑘 curve di </a:t>
                </a:r>
                <a:r>
                  <a:rPr lang="it-IT" b="1" dirty="0" err="1"/>
                  <a:t>Bézier</a:t>
                </a:r>
                <a:r>
                  <a:rPr lang="it-IT" dirty="0"/>
                  <a:t>.</a:t>
                </a:r>
              </a:p>
              <a:p>
                <a:pPr marL="12696" marR="73003">
                  <a:lnSpc>
                    <a:spcPts val="1300"/>
                  </a:lnSpc>
                  <a:spcBef>
                    <a:spcPts val="260"/>
                  </a:spcBef>
                </a:pPr>
                <a:r>
                  <a:rPr lang="it-IT" dirty="0"/>
                  <a:t>Ad esempio, se si vuole utilizzare una curva di </a:t>
                </a:r>
                <a:r>
                  <a:rPr lang="it-IT" dirty="0" err="1"/>
                  <a:t>Bézier</a:t>
                </a:r>
                <a:r>
                  <a:rPr lang="it-IT" dirty="0"/>
                  <a:t> quadratica ed abbiamo 6 punti, avremo bisogno di 6 − 2 = 4 curve di </a:t>
                </a:r>
                <a:r>
                  <a:rPr lang="it-IT" dirty="0" err="1"/>
                  <a:t>Bézier</a:t>
                </a:r>
                <a:r>
                  <a:rPr lang="it-IT" dirty="0"/>
                  <a:t>.</a:t>
                </a:r>
              </a:p>
              <a:p>
                <a:pPr marL="0" marR="0" lvl="0" indent="0" algn="l" defTabSz="4572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it-IT" dirty="0"/>
                  <a:t>Il grado della B-</a:t>
                </a:r>
                <a:r>
                  <a:rPr lang="it-IT" dirty="0" err="1"/>
                  <a:t>Spline</a:t>
                </a:r>
                <a:r>
                  <a:rPr lang="it-IT" dirty="0"/>
                  <a:t> indica anche il tipo di continuità che si ottiene: nei punti di giunzione è al massimo di classe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it-IT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C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it-IT" i="1">
                            <a:latin typeface="Cambria Math" panose="02040503050406030204" pitchFamily="18" charset="0"/>
                          </a:rPr>
                          <m:t>k</m:t>
                        </m:r>
                        <m:r>
                          <a:rPr lang="it-IT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</m:sSup>
                  </m:oMath>
                </a14:m>
                <a:endParaRPr lang="it-IT" dirty="0"/>
              </a:p>
            </p:txBody>
          </p:sp>
        </mc:Choice>
        <mc:Fallback xmlns="">
          <p:sp>
            <p:nvSpPr>
              <p:cNvPr id="6" name="object 3">
                <a:extLst>
                  <a:ext uri="{FF2B5EF4-FFF2-40B4-BE49-F238E27FC236}">
                    <a16:creationId xmlns:a16="http://schemas.microsoft.com/office/drawing/2014/main" id="{BE6C5336-F550-EA75-821E-367E6847CA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6656" y="2009009"/>
                <a:ext cx="11092869" cy="1935905"/>
              </a:xfrm>
              <a:prstGeom prst="rect">
                <a:avLst/>
              </a:prstGeom>
              <a:blipFill>
                <a:blip r:embed="rId3"/>
                <a:stretch>
                  <a:fillRect l="-1264" t="-3155" r="-989" b="-6625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object 4">
            <a:extLst>
              <a:ext uri="{FF2B5EF4-FFF2-40B4-BE49-F238E27FC236}">
                <a16:creationId xmlns:a16="http://schemas.microsoft.com/office/drawing/2014/main" id="{EA68703C-963F-83E2-4120-973A0D531FBA}"/>
              </a:ext>
            </a:extLst>
          </p:cNvPr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3609" y="3956898"/>
            <a:ext cx="2913973" cy="2707911"/>
          </a:xfrm>
          <a:prstGeom prst="rect">
            <a:avLst/>
          </a:prstGeom>
        </p:spPr>
      </p:pic>
      <p:pic>
        <p:nvPicPr>
          <p:cNvPr id="9" name="object 5">
            <a:extLst>
              <a:ext uri="{FF2B5EF4-FFF2-40B4-BE49-F238E27FC236}">
                <a16:creationId xmlns:a16="http://schemas.microsoft.com/office/drawing/2014/main" id="{6BDE8795-04BC-6B9B-47C8-AA70BD707C64}"/>
              </a:ext>
            </a:extLst>
          </p:cNvPr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4631458" y="3958422"/>
            <a:ext cx="2903266" cy="2706574"/>
          </a:xfrm>
          <a:prstGeom prst="rect">
            <a:avLst/>
          </a:prstGeom>
        </p:spPr>
      </p:pic>
      <p:pic>
        <p:nvPicPr>
          <p:cNvPr id="11" name="object 6">
            <a:extLst>
              <a:ext uri="{FF2B5EF4-FFF2-40B4-BE49-F238E27FC236}">
                <a16:creationId xmlns:a16="http://schemas.microsoft.com/office/drawing/2014/main" id="{46BF1E16-5B06-206D-C91E-CF812066E514}"/>
              </a:ext>
            </a:extLst>
          </p:cNvPr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293562" y="3952040"/>
            <a:ext cx="2924687" cy="2712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370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2B72EC0-1952-3D96-3842-EB157B8877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47">
            <a:extLst>
              <a:ext uri="{FF2B5EF4-FFF2-40B4-BE49-F238E27FC236}">
                <a16:creationId xmlns:a16="http://schemas.microsoft.com/office/drawing/2014/main" id="{2029D5AD-8348-4446-B191-6A9B6FE03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50" name="Freeform: Shape 49">
            <a:extLst>
              <a:ext uri="{FF2B5EF4-FFF2-40B4-BE49-F238E27FC236}">
                <a16:creationId xmlns:a16="http://schemas.microsoft.com/office/drawing/2014/main" id="{A3F395A2-2B64-4749-BD93-2F159C7E1F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5777" cy="1899601"/>
          </a:xfrm>
          <a:custGeom>
            <a:avLst/>
            <a:gdLst>
              <a:gd name="connsiteX0" fmla="*/ 0 w 12188952"/>
              <a:gd name="connsiteY0" fmla="*/ 0 h 1899601"/>
              <a:gd name="connsiteX1" fmla="*/ 12188952 w 12188952"/>
              <a:gd name="connsiteY1" fmla="*/ 0 h 1899601"/>
              <a:gd name="connsiteX2" fmla="*/ 12188952 w 12188952"/>
              <a:gd name="connsiteY2" fmla="*/ 1635106 h 1899601"/>
              <a:gd name="connsiteX3" fmla="*/ 11356325 w 12188952"/>
              <a:gd name="connsiteY3" fmla="*/ 1707615 h 1899601"/>
              <a:gd name="connsiteX4" fmla="*/ 6096001 w 12188952"/>
              <a:gd name="connsiteY4" fmla="*/ 1899601 h 1899601"/>
              <a:gd name="connsiteX5" fmla="*/ 835678 w 12188952"/>
              <a:gd name="connsiteY5" fmla="*/ 1707615 h 1899601"/>
              <a:gd name="connsiteX6" fmla="*/ 0 w 12188952"/>
              <a:gd name="connsiteY6" fmla="*/ 1634841 h 18996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88952" h="1899601">
                <a:moveTo>
                  <a:pt x="0" y="0"/>
                </a:moveTo>
                <a:lnTo>
                  <a:pt x="12188952" y="0"/>
                </a:lnTo>
                <a:lnTo>
                  <a:pt x="12188952" y="1635106"/>
                </a:lnTo>
                <a:lnTo>
                  <a:pt x="11356325" y="1707615"/>
                </a:lnTo>
                <a:cubicBezTo>
                  <a:pt x="9739512" y="1831240"/>
                  <a:pt x="7961919" y="1899601"/>
                  <a:pt x="6096001" y="1899601"/>
                </a:cubicBezTo>
                <a:cubicBezTo>
                  <a:pt x="4230084" y="1899601"/>
                  <a:pt x="2452490" y="1831240"/>
                  <a:pt x="835678" y="1707615"/>
                </a:cubicBezTo>
                <a:lnTo>
                  <a:pt x="0" y="1634841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52" name="Freeform: Shape 51">
            <a:extLst>
              <a:ext uri="{FF2B5EF4-FFF2-40B4-BE49-F238E27FC236}">
                <a16:creationId xmlns:a16="http://schemas.microsoft.com/office/drawing/2014/main" id="{5CF0135B-EAB8-4CA0-896C-2D897ECD28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1890722"/>
          </a:xfrm>
          <a:custGeom>
            <a:avLst/>
            <a:gdLst>
              <a:gd name="connsiteX0" fmla="*/ 0 w 12192000"/>
              <a:gd name="connsiteY0" fmla="*/ 0 h 1890722"/>
              <a:gd name="connsiteX1" fmla="*/ 12192000 w 12192000"/>
              <a:gd name="connsiteY1" fmla="*/ 0 h 1890722"/>
              <a:gd name="connsiteX2" fmla="*/ 12192000 w 12192000"/>
              <a:gd name="connsiteY2" fmla="*/ 1626227 h 1890722"/>
              <a:gd name="connsiteX3" fmla="*/ 11359165 w 12192000"/>
              <a:gd name="connsiteY3" fmla="*/ 1698736 h 1890722"/>
              <a:gd name="connsiteX4" fmla="*/ 6097526 w 12192000"/>
              <a:gd name="connsiteY4" fmla="*/ 1890722 h 1890722"/>
              <a:gd name="connsiteX5" fmla="*/ 835887 w 12192000"/>
              <a:gd name="connsiteY5" fmla="*/ 1698736 h 1890722"/>
              <a:gd name="connsiteX6" fmla="*/ 0 w 12192000"/>
              <a:gd name="connsiteY6" fmla="*/ 1625962 h 189072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2192000" h="1890722">
                <a:moveTo>
                  <a:pt x="0" y="0"/>
                </a:moveTo>
                <a:lnTo>
                  <a:pt x="12192000" y="0"/>
                </a:lnTo>
                <a:lnTo>
                  <a:pt x="12192000" y="1626227"/>
                </a:lnTo>
                <a:lnTo>
                  <a:pt x="11359165" y="1698736"/>
                </a:lnTo>
                <a:cubicBezTo>
                  <a:pt x="9741947" y="1822361"/>
                  <a:pt x="7963910" y="1890722"/>
                  <a:pt x="6097526" y="1890722"/>
                </a:cubicBezTo>
                <a:cubicBezTo>
                  <a:pt x="4231142" y="1890722"/>
                  <a:pt x="2453104" y="1822361"/>
                  <a:pt x="835887" y="1698736"/>
                </a:cubicBezTo>
                <a:lnTo>
                  <a:pt x="0" y="1625962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1385DE-75CA-E631-2819-0F6386F33E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7981" y="253397"/>
            <a:ext cx="10512862" cy="1273233"/>
          </a:xfrm>
        </p:spPr>
        <p:txBody>
          <a:bodyPr>
            <a:normAutofit/>
          </a:bodyPr>
          <a:lstStyle/>
          <a:p>
            <a:r>
              <a:rPr lang="it-IT" sz="4000" dirty="0"/>
              <a:t>B-</a:t>
            </a:r>
            <a:r>
              <a:rPr lang="it-IT" sz="4000"/>
              <a:t>Spline</a:t>
            </a:r>
            <a:endParaRPr lang="it-IT" sz="40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92C3387C-D24F-4737-8A37-1DC5CFF09C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524522"/>
            <a:ext cx="127982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pic>
        <p:nvPicPr>
          <p:cNvPr id="7" name="Immagine 6" descr="Immagine che contiene diagramma, testo, linea, cerchio&#10;&#10;Il contenuto generato dall'IA potrebbe non essere corretto.">
            <a:extLst>
              <a:ext uri="{FF2B5EF4-FFF2-40B4-BE49-F238E27FC236}">
                <a16:creationId xmlns:a16="http://schemas.microsoft.com/office/drawing/2014/main" id="{020772DF-3BDE-13DD-AD40-1BDFC9A04F2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59853" y="1979027"/>
            <a:ext cx="6387198" cy="2677300"/>
          </a:xfrm>
          <a:prstGeom prst="rect">
            <a:avLst/>
          </a:prstGeom>
        </p:spPr>
      </p:pic>
      <p:pic>
        <p:nvPicPr>
          <p:cNvPr id="11" name="Immagine 10">
            <a:extLst>
              <a:ext uri="{FF2B5EF4-FFF2-40B4-BE49-F238E27FC236}">
                <a16:creationId xmlns:a16="http://schemas.microsoft.com/office/drawing/2014/main" id="{D2DDD5AA-1B40-B89E-D73E-B1061CC4240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64098" y="4543123"/>
            <a:ext cx="3276109" cy="2314877"/>
          </a:xfrm>
          <a:prstGeom prst="rect">
            <a:avLst/>
          </a:prstGeom>
        </p:spPr>
      </p:pic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6DA79D72-E809-2D5F-0C89-9E3BCC38F32C}"/>
              </a:ext>
            </a:extLst>
          </p:cNvPr>
          <p:cNvSpPr txBox="1"/>
          <p:nvPr/>
        </p:nvSpPr>
        <p:spPr>
          <a:xfrm>
            <a:off x="9725026" y="5100396"/>
            <a:ext cx="222202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dirty="0"/>
              <a:t>Algoritmo di de </a:t>
            </a:r>
            <a:r>
              <a:rPr lang="it-IT" dirty="0" err="1"/>
              <a:t>Boor</a:t>
            </a:r>
            <a:r>
              <a:rPr lang="it-IT" dirty="0"/>
              <a:t>-Cox: metodo ricorsivo per la costruzione di B-</a:t>
            </a:r>
            <a:r>
              <a:rPr lang="it-IT" dirty="0" err="1"/>
              <a:t>spline</a:t>
            </a:r>
            <a:endParaRPr lang="it-IT" dirty="0"/>
          </a:p>
        </p:txBody>
      </p:sp>
      <p:sp>
        <p:nvSpPr>
          <p:cNvPr id="13" name="Rectangle 3">
            <a:extLst>
              <a:ext uri="{FF2B5EF4-FFF2-40B4-BE49-F238E27FC236}">
                <a16:creationId xmlns:a16="http://schemas.microsoft.com/office/drawing/2014/main" id="{808B22BA-1795-62B7-49D1-E1B5741902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648" y="2663078"/>
            <a:ext cx="5318079" cy="34163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Le </a:t>
            </a:r>
            <a:r>
              <a:rPr lang="it-IT" altLang="it-IT" b="1" dirty="0"/>
              <a:t>B-</a:t>
            </a:r>
            <a:r>
              <a:rPr lang="it-IT" altLang="it-IT" b="1" dirty="0" err="1"/>
              <a:t>spline</a:t>
            </a:r>
            <a:r>
              <a:rPr lang="it-IT" altLang="it-IT" dirty="0"/>
              <a:t> sono </a:t>
            </a:r>
            <a:r>
              <a:rPr lang="it-IT" altLang="it-IT" b="1" dirty="0"/>
              <a:t>funzioni polinomiali a tratti</a:t>
            </a:r>
            <a:r>
              <a:rPr lang="it-IT" altLang="it-IT" dirty="0"/>
              <a:t>. Nelle reti KAN, servono a definire le funzioni di attivazione in modo flessibile.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definite da una </a:t>
            </a:r>
            <a:r>
              <a:rPr lang="it-IT" altLang="it-IT" b="1" dirty="0"/>
              <a:t>griglia di controllo </a:t>
            </a:r>
            <a:r>
              <a:rPr lang="it-IT" altLang="it-IT" dirty="0"/>
              <a:t>che è l'insieme di tutti i punti di controllo che definiscono la </a:t>
            </a:r>
            <a:r>
              <a:rPr lang="it-IT" altLang="it-IT" b="1" dirty="0"/>
              <a:t>forma di una B-</a:t>
            </a:r>
            <a:r>
              <a:rPr lang="it-IT" altLang="it-IT" b="1" dirty="0" err="1"/>
              <a:t>spline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Sono </a:t>
            </a:r>
            <a:r>
              <a:rPr lang="it-IT" altLang="it-IT" b="1" dirty="0"/>
              <a:t>continue</a:t>
            </a:r>
            <a:r>
              <a:rPr lang="it-IT" altLang="it-IT" dirty="0"/>
              <a:t> e </a:t>
            </a:r>
            <a:r>
              <a:rPr lang="it-IT" altLang="it-IT" b="1" dirty="0"/>
              <a:t>differenziabili</a:t>
            </a:r>
            <a:r>
              <a:rPr lang="it-IT" altLang="it-IT" dirty="0"/>
              <a:t>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Hanno </a:t>
            </a:r>
            <a:r>
              <a:rPr lang="it-IT" altLang="it-IT" b="1" dirty="0"/>
              <a:t>controllo locale</a:t>
            </a:r>
            <a:r>
              <a:rPr lang="it-IT" altLang="it-IT" dirty="0"/>
              <a:t>: cambiare un punto di controllo influisce solo su una zona locale della curva.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Char char="•"/>
              <a:tabLst/>
            </a:pPr>
            <a:r>
              <a:rPr lang="it-IT" altLang="it-IT" dirty="0"/>
              <a:t>I </a:t>
            </a:r>
            <a:r>
              <a:rPr lang="it-IT" altLang="it-IT" b="1" dirty="0"/>
              <a:t>parametri</a:t>
            </a:r>
            <a:r>
              <a:rPr lang="it-IT" altLang="it-IT" dirty="0"/>
              <a:t> possono essere usati come pesi </a:t>
            </a:r>
            <a:r>
              <a:rPr lang="it-IT" altLang="it-IT" b="1" dirty="0"/>
              <a:t>addestrabili</a:t>
            </a:r>
            <a:r>
              <a:rPr lang="it-IT" altLang="it-IT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2664683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2" name="Rectangle 31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4" name="Freeform: Shape 33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36" name="Freeform: Shape 35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/>
              <a:t>Universal </a:t>
            </a:r>
            <a:r>
              <a:rPr lang="it-IT" sz="4000" dirty="0" err="1"/>
              <a:t>Approximation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(UAT)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  <a:defRPr sz="1800"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</a:t>
                </a:r>
                <a14:m>
                  <m:oMath xmlns:m="http://schemas.openxmlformats.org/officeDocument/2006/math">
                    <m:r>
                      <a:rPr lang="it-IT" sz="2000" i="1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it-IT" sz="2000" dirty="0"/>
                  <a:t>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 b="0" i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</m:oMath>
                </a14:m>
                <a:r>
                  <a:rPr lang="it-IT" sz="2000" dirty="0"/>
                  <a:t>può essere </a:t>
                </a:r>
                <a:r>
                  <a:rPr lang="it-IT" sz="2000" b="1" dirty="0"/>
                  <a:t>approssimata</a:t>
                </a:r>
                <a:r>
                  <a:rPr lang="it-IT" sz="2000" dirty="0"/>
                  <a:t> da una </a:t>
                </a:r>
                <a:r>
                  <a:rPr lang="it-IT" sz="2000" b="1" dirty="0"/>
                  <a:t>rete </a:t>
                </a:r>
                <a:r>
                  <a:rPr lang="it-IT" sz="2000" b="1" dirty="0" err="1"/>
                  <a:t>feedforward</a:t>
                </a:r>
                <a:r>
                  <a:rPr lang="it-IT" sz="2000" b="1" dirty="0"/>
                  <a:t> </a:t>
                </a:r>
                <a:r>
                  <a:rPr lang="it-IT" sz="2000" dirty="0"/>
                  <a:t>con un </a:t>
                </a:r>
                <a:r>
                  <a:rPr lang="it-IT" sz="2000" b="1" dirty="0"/>
                  <a:t>singolo </a:t>
                </a:r>
                <a:r>
                  <a:rPr lang="it-IT" sz="2000" b="1" dirty="0" err="1"/>
                  <a:t>hidden</a:t>
                </a:r>
                <a:r>
                  <a:rPr lang="it-IT" sz="2000" b="1" dirty="0"/>
                  <a:t> </a:t>
                </a:r>
                <a:r>
                  <a:rPr lang="it-IT" sz="2000" b="1" dirty="0" err="1"/>
                  <a:t>layer</a:t>
                </a:r>
                <a:r>
                  <a:rPr lang="it-IT" sz="2000" dirty="0"/>
                  <a:t> con un </a:t>
                </a:r>
                <a:r>
                  <a:rPr lang="it-IT" sz="2000" b="1" dirty="0"/>
                  <a:t>numero finito di neuroni.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≈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it-IT" sz="2000" b="0" i="1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ar-AE" sz="2000" i="1">
                          <a:latin typeface="Cambria Math" panose="02040503050406030204" pitchFamily="18" charset="0"/>
                        </a:rPr>
                        <m:t>𝜎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nor/>
                        </m:rPr>
                        <a:rPr lang="it-IT" sz="2000" b="0" i="1"/>
                        <m:t>  </m:t>
                      </m:r>
                      <m:r>
                        <m:rPr>
                          <m:nor/>
                        </m:rPr>
                        <a:rPr lang="it-IT" sz="2000" i="1"/>
                        <m:t>con</m:t>
                      </m:r>
                      <m:r>
                        <a:rPr lang="it-IT" sz="200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 </m:t>
                      </m:r>
                      <m:limLow>
                        <m:limLow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limLowPr>
                        <m:e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𝑠𝑢𝑝</m:t>
                          </m:r>
                        </m:e>
                        <m:lim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𝐾</m:t>
                          </m:r>
                        </m:lim>
                      </m:limLow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−</m:t>
                      </m:r>
                      <m:acc>
                        <m:accPr>
                          <m:chr m:val="̂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</m:acc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it-IT" sz="2000" b="0" i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ar-AE" sz="200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ar-AE" sz="2000" i="1">
                          <a:latin typeface="Cambria Math" panose="02040503050406030204" pitchFamily="18" charset="0"/>
                        </a:rPr>
                        <m:t>𝜀</m:t>
                      </m:r>
                    </m:oMath>
                  </m:oMathPara>
                </a14:m>
                <a:endParaRPr lang="ar-AE" sz="2000" b="0" dirty="0"/>
              </a:p>
              <a:p>
                <a:pPr marL="0" indent="0">
                  <a:buNone/>
                </a:pPr>
                <a:r>
                  <a:rPr lang="it-IT" sz="2000" dirty="0"/>
                  <a:t>Implicazione: le MLP sono degli </a:t>
                </a:r>
                <a:r>
                  <a:rPr lang="it-IT" sz="2000" b="1" dirty="0" err="1"/>
                  <a:t>approssimatori</a:t>
                </a:r>
                <a:r>
                  <a:rPr lang="it-IT" sz="2000" b="1" dirty="0"/>
                  <a:t> universali di funzioni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</a:t>
                </a:r>
                <a:r>
                  <a:rPr lang="it-IT" sz="2000" dirty="0"/>
                  <a:t> → non garantisce come trovare i parametri ottimali.</a:t>
                </a:r>
              </a:p>
              <a:p>
                <a:pPr marL="0" indent="0">
                  <a:buNone/>
                  <a:defRPr sz="1800"/>
                </a:pP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311281" y="932688"/>
                <a:ext cx="6500187" cy="4992624"/>
              </a:xfrm>
              <a:blipFill>
                <a:blip r:embed="rId3"/>
                <a:stretch>
                  <a:fillRect l="-937" r="-281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2129517-8A3A-0417-161F-710EC3FACE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7" name="Rectangle 36">
            <a:extLst>
              <a:ext uri="{FF2B5EF4-FFF2-40B4-BE49-F238E27FC236}">
                <a16:creationId xmlns:a16="http://schemas.microsoft.com/office/drawing/2014/main" id="{1C799903-48D5-4A31-A1A2-541072D97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6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39" name="Freeform: Shape 38">
            <a:extLst>
              <a:ext uri="{FF2B5EF4-FFF2-40B4-BE49-F238E27FC236}">
                <a16:creationId xmlns:a16="http://schemas.microsoft.com/office/drawing/2014/main" id="{8EFFF109-FC58-4FD3-BE05-9775A1310F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7633" cy="6858000"/>
          </a:xfrm>
          <a:custGeom>
            <a:avLst/>
            <a:gdLst>
              <a:gd name="connsiteX0" fmla="*/ 0 w 4818889"/>
              <a:gd name="connsiteY0" fmla="*/ 0 h 6858000"/>
              <a:gd name="connsiteX1" fmla="*/ 3605911 w 4818889"/>
              <a:gd name="connsiteY1" fmla="*/ 0 h 6858000"/>
              <a:gd name="connsiteX2" fmla="*/ 3668894 w 4818889"/>
              <a:gd name="connsiteY2" fmla="*/ 69271 h 6858000"/>
              <a:gd name="connsiteX3" fmla="*/ 4818889 w 4818889"/>
              <a:gd name="connsiteY3" fmla="*/ 3429000 h 6858000"/>
              <a:gd name="connsiteX4" fmla="*/ 3668894 w 4818889"/>
              <a:gd name="connsiteY4" fmla="*/ 6788730 h 6858000"/>
              <a:gd name="connsiteX5" fmla="*/ 3605911 w 4818889"/>
              <a:gd name="connsiteY5" fmla="*/ 6858000 h 6858000"/>
              <a:gd name="connsiteX6" fmla="*/ 0 w 4818889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8889" h="6858000">
                <a:moveTo>
                  <a:pt x="0" y="0"/>
                </a:moveTo>
                <a:lnTo>
                  <a:pt x="3605911" y="0"/>
                </a:lnTo>
                <a:lnTo>
                  <a:pt x="3668894" y="69271"/>
                </a:lnTo>
                <a:cubicBezTo>
                  <a:pt x="4379420" y="929100"/>
                  <a:pt x="4818889" y="2116944"/>
                  <a:pt x="4818889" y="3429000"/>
                </a:cubicBezTo>
                <a:cubicBezTo>
                  <a:pt x="4818889" y="4741056"/>
                  <a:pt x="4379420" y="5928900"/>
                  <a:pt x="3668894" y="6788730"/>
                </a:cubicBezTo>
                <a:lnTo>
                  <a:pt x="3605911" y="6858000"/>
                </a:lnTo>
                <a:lnTo>
                  <a:pt x="0" y="6858000"/>
                </a:lnTo>
                <a:close/>
              </a:path>
            </a:pathLst>
          </a:custGeom>
          <a:ln w="9525">
            <a:solidFill>
              <a:srgbClr val="E6E6E6"/>
            </a:solidFill>
          </a:ln>
          <a:effectLst>
            <a:outerShdw blurRad="50800" dist="38100" algn="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41" name="Freeform: Shape 40">
            <a:extLst>
              <a:ext uri="{FF2B5EF4-FFF2-40B4-BE49-F238E27FC236}">
                <a16:creationId xmlns:a16="http://schemas.microsoft.com/office/drawing/2014/main" id="{E1B96AD6-92A9-4273-A62B-96A1C3E0BA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4810225" cy="6858000"/>
          </a:xfrm>
          <a:custGeom>
            <a:avLst/>
            <a:gdLst>
              <a:gd name="connsiteX0" fmla="*/ 0 w 4811477"/>
              <a:gd name="connsiteY0" fmla="*/ 0 h 6858000"/>
              <a:gd name="connsiteX1" fmla="*/ 3598499 w 4811477"/>
              <a:gd name="connsiteY1" fmla="*/ 0 h 6858000"/>
              <a:gd name="connsiteX2" fmla="*/ 3661482 w 4811477"/>
              <a:gd name="connsiteY2" fmla="*/ 69271 h 6858000"/>
              <a:gd name="connsiteX3" fmla="*/ 4811477 w 4811477"/>
              <a:gd name="connsiteY3" fmla="*/ 3429000 h 6858000"/>
              <a:gd name="connsiteX4" fmla="*/ 3661482 w 4811477"/>
              <a:gd name="connsiteY4" fmla="*/ 6788730 h 6858000"/>
              <a:gd name="connsiteX5" fmla="*/ 3598499 w 4811477"/>
              <a:gd name="connsiteY5" fmla="*/ 6858000 h 6858000"/>
              <a:gd name="connsiteX6" fmla="*/ 0 w 4811477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811477" h="6858000">
                <a:moveTo>
                  <a:pt x="0" y="0"/>
                </a:moveTo>
                <a:lnTo>
                  <a:pt x="3598499" y="0"/>
                </a:lnTo>
                <a:lnTo>
                  <a:pt x="3661482" y="69271"/>
                </a:lnTo>
                <a:cubicBezTo>
                  <a:pt x="4372008" y="929100"/>
                  <a:pt x="4811477" y="2116944"/>
                  <a:pt x="4811477" y="3429000"/>
                </a:cubicBezTo>
                <a:cubicBezTo>
                  <a:pt x="4811477" y="4741056"/>
                  <a:pt x="4372008" y="5928900"/>
                  <a:pt x="3661482" y="6788730"/>
                </a:cubicBezTo>
                <a:lnTo>
                  <a:pt x="3598499" y="6858000"/>
                </a:lnTo>
                <a:lnTo>
                  <a:pt x="0" y="6858000"/>
                </a:lnTo>
                <a:close/>
              </a:path>
            </a:pathLst>
          </a:cu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2946B50-008A-7C50-F31B-13372CF74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630" y="1161288"/>
            <a:ext cx="3601797" cy="4526280"/>
          </a:xfrm>
        </p:spPr>
        <p:txBody>
          <a:bodyPr>
            <a:normAutofit/>
          </a:bodyPr>
          <a:lstStyle/>
          <a:p>
            <a:r>
              <a:rPr lang="it-IT" sz="4000" dirty="0" err="1"/>
              <a:t>Kolmogorov</a:t>
            </a:r>
            <a:r>
              <a:rPr lang="it-IT" sz="4000" dirty="0"/>
              <a:t>-Arnold </a:t>
            </a:r>
            <a:r>
              <a:rPr lang="it-IT" sz="4000" dirty="0" err="1"/>
              <a:t>Representation</a:t>
            </a:r>
            <a:r>
              <a:rPr lang="it-IT" sz="4000" dirty="0"/>
              <a:t> </a:t>
            </a:r>
            <a:r>
              <a:rPr lang="it-IT" sz="4000" dirty="0" err="1"/>
              <a:t>Theorem</a:t>
            </a:r>
            <a:r>
              <a:rPr lang="it-IT" sz="4000" dirty="0"/>
              <a:t> (KART) - KAN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63EEC44-1BA3-44ED-81FC-A644B04B2A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102049"/>
            <a:ext cx="127982" cy="653903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</p:spPr>
            <p:txBody>
              <a:bodyPr anchor="ctr">
                <a:normAutofit/>
              </a:bodyPr>
              <a:lstStyle/>
              <a:p>
                <a:pPr marL="0" indent="0">
                  <a:buNone/>
                </a:pPr>
                <a:r>
                  <a:rPr lang="it-IT" sz="2000" dirty="0"/>
                  <a:t>Enunciato: ogni </a:t>
                </a:r>
                <a:r>
                  <a:rPr lang="it-IT" sz="2000" b="1" dirty="0"/>
                  <a:t>funzione continua multivariata </a:t>
                </a:r>
                <a:r>
                  <a:rPr lang="it-IT" sz="2000" dirty="0"/>
                  <a:t>𝑓 su </a:t>
                </a:r>
                <a14:m>
                  <m:oMath xmlns:m="http://schemas.openxmlformats.org/officeDocument/2006/math">
                    <m:d>
                      <m:dPr>
                        <m:begChr m:val="["/>
                        <m:endChr m:val=","/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ar-AE" sz="200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it-IT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1</m:t>
                        </m:r>
                        <m:sSup>
                          <m:sSupPr>
                            <m:ctrlPr>
                              <a:rPr lang="ar-AE" sz="20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"/>
                                <m:endChr m:val=""/>
                                <m:ctrlPr>
                                  <a:rPr lang="ar-AE" sz="20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ar-AE" sz="2000">
                                    <a:latin typeface="Cambria Math" panose="02040503050406030204" pitchFamily="18" charset="0"/>
                                  </a:rPr>
                                  <m:t>]</m:t>
                                </m:r>
                              </m:e>
                            </m:d>
                          </m:e>
                          <m:sup>
                            <m:r>
                              <a:rPr lang="ar-AE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e>
                    </m:d>
                    <m:r>
                      <a:rPr lang="ar-AE" sz="20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it-IT" sz="2000" dirty="0"/>
                  <a:t>può essere scritta come una </a:t>
                </a:r>
                <a:r>
                  <a:rPr lang="it-IT" sz="2000" b="1" dirty="0"/>
                  <a:t>combinazione di somme di funzioni continue </a:t>
                </a:r>
                <a:r>
                  <a:rPr lang="it-IT" sz="2000" b="1" dirty="0" err="1"/>
                  <a:t>univariate</a:t>
                </a:r>
                <a:r>
                  <a:rPr lang="it-IT" sz="2000" dirty="0"/>
                  <a:t>.</a:t>
                </a:r>
              </a:p>
              <a:p>
                <a:pPr marL="0" indent="0">
                  <a:buNone/>
                </a:pPr>
                <a:r>
                  <a:rPr lang="it-IT" sz="2000" dirty="0"/>
                  <a:t>Formula: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it-IT" sz="2000" i="1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sepChr m:val=",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  <m:e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…</m:t>
                          </m:r>
                        </m:e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𝑞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it-IT" sz="2000" b="0" i="1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m:rPr>
                                  <m:nor/>
                                </m:rPr>
                                <a:rPr lang="el-GR" sz="2000"/>
                                <m:t>Φ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sub>
                          </m:sSub>
                        </m:e>
                      </m:nary>
                      <m:r>
                        <a:rPr lang="ar-AE" sz="2000">
                          <a:latin typeface="Cambria Math" panose="02040503050406030204" pitchFamily="18" charset="0"/>
                        </a:rPr>
                        <m:t>(</m:t>
                      </m:r>
                      <m:nary>
                        <m:naryPr>
                          <m:chr m:val="∑"/>
                          <m:grow m:val="on"/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=</m:t>
                          </m:r>
                          <m:r>
                            <a:rPr lang="ar-AE" sz="200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ar-AE" sz="2000" i="1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𝜑</m:t>
                              </m:r>
                            </m:e>
                            <m:sub>
                              <m:r>
                                <m:rPr>
                                  <m:sty m:val="p"/>
                                </m:rPr>
                                <a:rPr lang="it-IT" sz="2000">
                                  <a:latin typeface="Cambria Math" panose="02040503050406030204" pitchFamily="18" charset="0"/>
                                </a:rPr>
                                <m:t>q</m:t>
                              </m:r>
                              <m:r>
                                <a:rPr lang="ar-AE" sz="200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it-IT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nary>
                      <m:d>
                        <m:dPr>
                          <m:ctrlPr>
                            <a:rPr lang="ar-AE" sz="20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ar-AE" sz="20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ar-AE" sz="20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sub>
                          </m:sSub>
                        </m:e>
                      </m:d>
                      <m:r>
                        <a:rPr lang="ar-AE" sz="200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ar-AE" sz="2000" dirty="0"/>
              </a:p>
              <a:p>
                <a:pPr marL="0" indent="0">
                  <a:buNone/>
                </a:pPr>
                <a:r>
                  <a:rPr lang="it-IT" sz="2000" dirty="0"/>
                  <a:t>Implicazione: fornisce la base teorica delle KAN, che usano </a:t>
                </a:r>
                <a:r>
                  <a:rPr lang="it-IT" sz="2000" b="1" dirty="0"/>
                  <a:t>funzioni </a:t>
                </a:r>
                <a:r>
                  <a:rPr lang="it-IT" sz="2000" b="1" dirty="0" err="1"/>
                  <a:t>univariate</a:t>
                </a:r>
                <a:r>
                  <a:rPr lang="it-IT" sz="2000" b="1" dirty="0"/>
                  <a:t> parametriche </a:t>
                </a:r>
                <a:r>
                  <a:rPr lang="it-IT" sz="2000" dirty="0"/>
                  <a:t>sugli archi.</a:t>
                </a:r>
              </a:p>
              <a:p>
                <a:pPr marL="0" indent="0">
                  <a:buNone/>
                </a:pPr>
                <a:r>
                  <a:rPr lang="it-IT" sz="2000" dirty="0"/>
                  <a:t>Limite: Il teorema è </a:t>
                </a:r>
                <a:r>
                  <a:rPr lang="it-IT" sz="2000" b="1" dirty="0"/>
                  <a:t>esistenziale, non costruttivo </a:t>
                </a:r>
                <a:r>
                  <a:rPr lang="it-IT" sz="2000" dirty="0"/>
                  <a:t>→ non indica come determinare esplicitamente le funzioni </a:t>
                </a:r>
                <a:r>
                  <a:rPr lang="it-IT" sz="2000" dirty="0" err="1"/>
                  <a:t>univariate</a:t>
                </a:r>
                <a:r>
                  <a:rPr lang="it-IT" sz="2000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l-GR" sz="2000"/>
                          <m:t>Φ</m:t>
                        </m:r>
                      </m:e>
                      <m:sub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</m:oMath>
                </a14:m>
                <a:r>
                  <a:rPr lang="it-IT" sz="2000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ar-A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ar-AE" sz="2000" i="1">
                            <a:latin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it-IT" sz="2000" b="0" i="0">
                            <a:latin typeface="Cambria Math" panose="02040503050406030204" pitchFamily="18" charset="0"/>
                          </a:rPr>
                          <m:t>q</m:t>
                        </m:r>
                        <m:r>
                          <a:rPr lang="ar-AE" sz="200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it-IT" sz="2000" b="0" i="1">
                            <a:latin typeface="Cambria Math" panose="02040503050406030204" pitchFamily="18" charset="0"/>
                          </a:rPr>
                          <m:t>𝑝</m:t>
                        </m:r>
                      </m:sub>
                    </m:sSub>
                  </m:oMath>
                </a14:m>
                <a:r>
                  <a:rPr lang="ar-AE" sz="2000" dirty="0"/>
                  <a:t>.</a:t>
                </a:r>
                <a:endParaRPr lang="it-IT" sz="20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2AFEF8-DA9E-D63C-78CC-009D9F3087A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32733" y="932688"/>
                <a:ext cx="5915063" cy="4992624"/>
              </a:xfrm>
              <a:blipFill>
                <a:blip r:embed="rId3"/>
                <a:stretch>
                  <a:fillRect l="-1030"/>
                </a:stretch>
              </a:blipFill>
            </p:spPr>
            <p:txBody>
              <a:bodyPr/>
              <a:lstStyle/>
              <a:p>
                <a:r>
                  <a:rPr lang="it-IT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22025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905</TotalTime>
  <Words>2368</Words>
  <Application>Microsoft Office PowerPoint</Application>
  <PresentationFormat>Personalizzato</PresentationFormat>
  <Paragraphs>222</Paragraphs>
  <Slides>26</Slides>
  <Notes>26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4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26</vt:i4>
      </vt:variant>
    </vt:vector>
  </HeadingPairs>
  <TitlesOfParts>
    <vt:vector size="31" baseType="lpstr">
      <vt:lpstr>Arial</vt:lpstr>
      <vt:lpstr>Calibri</vt:lpstr>
      <vt:lpstr>Cambria Math</vt:lpstr>
      <vt:lpstr>Tahoma</vt:lpstr>
      <vt:lpstr>Office Theme</vt:lpstr>
      <vt:lpstr>Valutazione Metodologica ed Applicativa di KAN, MLP, Random Forest e XGBoost con Tecniche di Ottimizzazione su differenti casi di studio</vt:lpstr>
      <vt:lpstr>Obiettivi della Tesi</vt:lpstr>
      <vt:lpstr>Multi-layer Perceptron (MLP)</vt:lpstr>
      <vt:lpstr>Backpropagation</vt:lpstr>
      <vt:lpstr>Curve di Bézier</vt:lpstr>
      <vt:lpstr>Dalle curve di Bézier alle B-Spline</vt:lpstr>
      <vt:lpstr>B-Spline</vt:lpstr>
      <vt:lpstr>Universal Approximation Theorem (UAT)</vt:lpstr>
      <vt:lpstr>Kolmogorov-Arnold Representation Theorem (KART) - KAN</vt:lpstr>
      <vt:lpstr>Kolmogorov-Arnold Network (KAN)</vt:lpstr>
      <vt:lpstr>Presentazione standard di PowerPoint</vt:lpstr>
      <vt:lpstr>KAN selezionano il meglio di MLP e Spline</vt:lpstr>
      <vt:lpstr>XGBoost &amp; Random Forest</vt:lpstr>
      <vt:lpstr>CNN</vt:lpstr>
      <vt:lpstr>Random Search per l’Ottimizzazione degli iperparametri</vt:lpstr>
      <vt:lpstr>Progettazione e Ambiente di Sviluppo</vt:lpstr>
      <vt:lpstr>Metriche e Complessità dei Modelli</vt:lpstr>
      <vt:lpstr>Caso 2 — Obiettivo</vt:lpstr>
      <vt:lpstr>Caso 2 — Data Preparation</vt:lpstr>
      <vt:lpstr>Caso 2 — Features e Target</vt:lpstr>
      <vt:lpstr>Caso 2 — Valutazione dei Modelli</vt:lpstr>
      <vt:lpstr>Caso 2 — Studio di Ablazione</vt:lpstr>
      <vt:lpstr>Caso 3 — Obiettivo</vt:lpstr>
      <vt:lpstr>Caso 3 — Data Preparation</vt:lpstr>
      <vt:lpstr>Caso 3 — Valutazione dei Modelli</vt:lpstr>
      <vt:lpstr>Conclusioni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Martin Tomassi - martin.tomassi@studio.unibo.it</cp:lastModifiedBy>
  <cp:revision>95</cp:revision>
  <dcterms:created xsi:type="dcterms:W3CDTF">2013-01-27T09:14:16Z</dcterms:created>
  <dcterms:modified xsi:type="dcterms:W3CDTF">2025-09-26T11:25:06Z</dcterms:modified>
  <cp:category/>
</cp:coreProperties>
</file>