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8" r:id="rId3"/>
    <p:sldId id="291" r:id="rId4"/>
    <p:sldId id="292" r:id="rId5"/>
    <p:sldId id="281" r:id="rId6"/>
    <p:sldId id="271" r:id="rId7"/>
    <p:sldId id="279" r:id="rId8"/>
    <p:sldId id="294" r:id="rId9"/>
    <p:sldId id="261" r:id="rId10"/>
    <p:sldId id="268" r:id="rId11"/>
    <p:sldId id="260" r:id="rId12"/>
    <p:sldId id="283" r:id="rId13"/>
    <p:sldId id="296" r:id="rId14"/>
    <p:sldId id="310" r:id="rId15"/>
    <p:sldId id="311" r:id="rId16"/>
    <p:sldId id="312" r:id="rId17"/>
    <p:sldId id="267" r:id="rId18"/>
    <p:sldId id="276" r:id="rId19"/>
    <p:sldId id="313" r:id="rId20"/>
    <p:sldId id="314" r:id="rId21"/>
    <p:sldId id="315" r:id="rId22"/>
    <p:sldId id="270" r:id="rId2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standard.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558" y="2709650"/>
            <a:ext cx="5087060" cy="3059554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Per i casi di studio, è stato scelto il </a:t>
            </a:r>
            <a:r>
              <a:rPr lang="it-IT" sz="2400" b="1" dirty="0"/>
              <a:t>Random </a:t>
            </a:r>
            <a:r>
              <a:rPr lang="it-IT" sz="2400" b="1" dirty="0" err="1"/>
              <a:t>Search</a:t>
            </a:r>
            <a:r>
              <a:rPr lang="it-IT" sz="2400" dirty="0"/>
              <a:t>, rispetto a </a:t>
            </a:r>
            <a:r>
              <a:rPr lang="it-IT" sz="2400" dirty="0" err="1"/>
              <a:t>Grid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, </a:t>
            </a:r>
            <a:r>
              <a:rPr lang="it-IT" sz="2400" dirty="0" err="1"/>
              <a:t>Bayesian</a:t>
            </a:r>
            <a:r>
              <a:rPr lang="it-IT" sz="2400" dirty="0"/>
              <a:t> </a:t>
            </a:r>
            <a:r>
              <a:rPr lang="it-IT" sz="2400" dirty="0" err="1"/>
              <a:t>Optimization</a:t>
            </a:r>
            <a:r>
              <a:rPr lang="it-IT" sz="24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4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400" b="1" dirty="0"/>
              <a:t>Semplicità e parallelizzazione.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631"/>
          <a:stretch>
            <a:fillRect/>
          </a:stretch>
        </p:blipFill>
        <p:spPr>
          <a:xfrm>
            <a:off x="6819291" y="4374616"/>
            <a:ext cx="4185440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Prototipazione: 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</a:t>
            </a:r>
            <a:r>
              <a:rPr lang="it-IT" altLang="it-IT" sz="2400" b="1" dirty="0"/>
              <a:t>Cluster HPC</a:t>
            </a:r>
            <a:r>
              <a:rPr lang="it-IT" altLang="it-IT" sz="2400" dirty="0"/>
              <a:t> dell'Università di Bologna con gestione delle GPU </a:t>
            </a:r>
            <a:r>
              <a:rPr lang="it-IT" altLang="it-IT" sz="2400" b="1" dirty="0"/>
              <a:t>tramite SLURM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Riproducibilità: 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283339"/>
            <a:ext cx="893398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Problema: </a:t>
            </a:r>
            <a:r>
              <a:rPr lang="it-IT" altLang="it-IT" sz="2400" b="1" dirty="0"/>
              <a:t>classificare i livelli di inquinamento da PM2.5 in India.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sz="2400" dirty="0"/>
              <a:t>Dataset: misurazioni orarie degli inquinanti e variabili meteo da 453 città indiane (2010-2023), raccolte dal Central </a:t>
            </a:r>
            <a:r>
              <a:rPr lang="it-IT" altLang="it-IT" sz="2400" dirty="0" err="1"/>
              <a:t>Pollution</a:t>
            </a:r>
            <a:r>
              <a:rPr lang="it-IT" altLang="it-IT" sz="2400" dirty="0"/>
              <a:t> Control Board del Governo Indiano.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dirty="0"/>
              <a:t>Obiettivi: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Trasformare il problema da regressione a classificazione</a:t>
            </a:r>
            <a:r>
              <a:rPr lang="it-IT" altLang="it-IT" sz="2400" dirty="0"/>
              <a:t> ordinata (6 classi AQI)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Confrontare le performance dei vari modelli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b="1" dirty="0"/>
              <a:t>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907" y="2597759"/>
            <a:ext cx="800241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preprocessing</a:t>
            </a:r>
            <a:r>
              <a:rPr lang="it-IT" altLang="it-IT" sz="2000" b="1" dirty="0"/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Rimozione di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</a:t>
            </a:r>
            <a:r>
              <a:rPr lang="it-IT" altLang="it-IT" sz="2000" b="1" dirty="0"/>
              <a:t>a livello statale con media giornaliera </a:t>
            </a:r>
            <a:r>
              <a:rPr lang="it-IT" altLang="it-IT" sz="2000" dirty="0"/>
              <a:t>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Rimozione degli </a:t>
            </a:r>
            <a:r>
              <a:rPr lang="it-IT" altLang="it-IT" sz="2000" b="1" dirty="0" err="1"/>
              <a:t>Outlier</a:t>
            </a:r>
            <a:r>
              <a:rPr lang="it-IT" altLang="it-IT" sz="2000" dirty="0"/>
              <a:t>,</a:t>
            </a:r>
            <a:r>
              <a:rPr lang="it-IT" altLang="it-IT" sz="2000" b="1" dirty="0"/>
              <a:t> </a:t>
            </a:r>
            <a:r>
              <a:rPr lang="it-IT" altLang="it-IT" sz="2000" dirty="0"/>
              <a:t>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390550" y="2479601"/>
            <a:ext cx="7403125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Dati Temporali: 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Stato di Misurazione: 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Lag Features: 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</a:t>
            </a:r>
            <a:r>
              <a:rPr lang="it-IT" sz="2000" b="1" dirty="0"/>
              <a:t>6 classi discrete basate sull'indice AQI (Air Quality Index) dell'EPA</a:t>
            </a:r>
            <a:r>
              <a:rPr lang="it-IT" sz="2000" dirty="0"/>
              <a:t>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142958"/>
            <a:ext cx="5674735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: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/>
              <a:t>Random </a:t>
            </a:r>
            <a:r>
              <a:rPr lang="it-IT" altLang="it-IT" dirty="0" err="1"/>
              <a:t>Forest</a:t>
            </a:r>
            <a:r>
              <a:rPr lang="it-IT" altLang="it-IT" dirty="0"/>
              <a:t>: 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</a:t>
            </a:r>
            <a:r>
              <a:rPr lang="it-IT" altLang="it-IT" b="1" dirty="0"/>
              <a:t>miglior compromesso tra accuratezza e bassa complessità</a:t>
            </a:r>
            <a:r>
              <a:rPr lang="it-IT" altLang="it-IT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</a:t>
            </a:r>
            <a:r>
              <a:rPr lang="it-IT" altLang="it-IT" b="1" dirty="0"/>
              <a:t>60%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2.5×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</a:t>
            </a:r>
            <a:r>
              <a:rPr lang="it-IT" altLang="it-IT" b="1" dirty="0"/>
              <a:t>70%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3.0×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</a:t>
            </a:r>
            <a:r>
              <a:rPr lang="it-IT" altLang="it-IT" b="1" dirty="0"/>
              <a:t>90%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11.1×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</a:t>
            </a:r>
            <a:r>
              <a:rPr lang="it-IT" altLang="it-IT" b="1" dirty="0"/>
              <a:t>50%</a:t>
            </a:r>
            <a:r>
              <a:rPr lang="it-IT" altLang="it-IT" dirty="0"/>
              <a:t> di </a:t>
            </a:r>
            <a:r>
              <a:rPr lang="it-IT" altLang="it-IT" b="1" dirty="0" err="1"/>
              <a:t>pruning</a:t>
            </a:r>
            <a:r>
              <a:rPr lang="it-IT" altLang="it-IT" dirty="0"/>
              <a:t> e </a:t>
            </a:r>
            <a:r>
              <a:rPr lang="it-IT" altLang="it-IT" b="1" dirty="0"/>
              <a:t>2.0×</a:t>
            </a:r>
            <a:r>
              <a:rPr lang="it-IT" altLang="it-IT" dirty="0"/>
              <a:t> di </a:t>
            </a:r>
            <a:r>
              <a:rPr lang="it-IT" altLang="it-IT" b="1" dirty="0"/>
              <a:t>compressione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705677"/>
            <a:ext cx="916689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Problema: </a:t>
            </a:r>
            <a:r>
              <a:rPr lang="it-IT" altLang="it-IT" sz="2200" b="1" dirty="0"/>
              <a:t>Classificare l'età di una persona a partire da immagini del volto</a:t>
            </a:r>
            <a:r>
              <a:rPr lang="it-IT" altLang="it-IT" sz="22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Studio di Ablazione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compromesso tra la complessità del modello e le prestazioni.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2383877" y="3030441"/>
            <a:ext cx="741647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preprocessing</a:t>
            </a:r>
            <a:r>
              <a:rPr lang="it-IT" sz="2000" b="1" dirty="0"/>
              <a:t>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 </a:t>
            </a:r>
            <a:r>
              <a:rPr lang="it-IT" sz="2000" dirty="0"/>
              <a:t>in una forma quadratica e </a:t>
            </a:r>
            <a:r>
              <a:rPr lang="it-IT" sz="2000" b="1" dirty="0"/>
              <a:t>normalizzate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706133"/>
            <a:ext cx="545569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</a:t>
            </a:r>
            <a:r>
              <a:rPr lang="it-IT" altLang="it-IT" b="1" dirty="0"/>
              <a:t>prestazioni migliori </a:t>
            </a:r>
            <a:r>
              <a:rPr lang="it-IT" altLang="it-IT" dirty="0"/>
              <a:t>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</a:t>
            </a:r>
            <a:r>
              <a:rPr lang="it-IT" altLang="it-IT" b="1" dirty="0"/>
              <a:t>compromesso tra performance e </a:t>
            </a:r>
            <a:r>
              <a:rPr lang="it-IT" altLang="it-IT" b="1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CNN+MLP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Ensemble</a:t>
            </a:r>
            <a:r>
              <a:rPr lang="it-IT" sz="2000" dirty="0"/>
              <a:t> mostrano una </a:t>
            </a:r>
            <a:r>
              <a:rPr lang="it-IT" sz="2000" b="1" dirty="0"/>
              <a:t>straordinaria resilienza alla compressione</a:t>
            </a:r>
            <a:r>
              <a:rPr lang="it-IT" sz="2000" dirty="0"/>
              <a:t>, mantenendo le prestazioni anche dopo un </a:t>
            </a:r>
            <a:r>
              <a:rPr lang="it-IT" sz="2000" dirty="0" err="1"/>
              <a:t>pruning</a:t>
            </a:r>
            <a:r>
              <a:rPr lang="it-IT" sz="2000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Reti Neurali </a:t>
            </a:r>
            <a:r>
              <a:rPr lang="it-IT" sz="2000" dirty="0"/>
              <a:t>sono </a:t>
            </a:r>
            <a:r>
              <a:rPr lang="it-IT" sz="2000" b="1" dirty="0"/>
              <a:t>più fragili al </a:t>
            </a:r>
            <a:r>
              <a:rPr lang="it-IT" sz="2000" b="1" dirty="0" err="1"/>
              <a:t>pruning</a:t>
            </a:r>
            <a:r>
              <a:rPr lang="it-IT" sz="2000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47304" y="2868741"/>
            <a:ext cx="5650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composta da: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input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o </a:t>
            </a:r>
            <a:r>
              <a:rPr lang="it-IT" b="1" dirty="0" err="1"/>
              <a:t>piú</a:t>
            </a:r>
            <a:r>
              <a:rPr lang="it-IT" b="1" dirty="0"/>
              <a:t> Strati nascosti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Uno Strato di output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</a:t>
            </a:r>
          </a:p>
          <a:p>
            <a:r>
              <a:rPr lang="it-IT" dirty="0"/>
              <a:t>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output,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3406544"/>
            <a:ext cx="6387198" cy="267730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808B22BA-1795-62B7-49D1-E1B57419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" y="3591032"/>
            <a:ext cx="531807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Le </a:t>
            </a:r>
            <a:r>
              <a:rPr lang="it-IT" altLang="it-IT" b="1" dirty="0"/>
              <a:t>B-</a:t>
            </a:r>
            <a:r>
              <a:rPr lang="it-IT" altLang="it-IT" b="1" dirty="0" err="1"/>
              <a:t>spline</a:t>
            </a:r>
            <a:r>
              <a:rPr lang="it-IT" altLang="it-IT" dirty="0"/>
              <a:t> sono </a:t>
            </a:r>
            <a:r>
              <a:rPr lang="it-IT" altLang="it-IT" b="1" dirty="0"/>
              <a:t>funzioni polinomiali a tratti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</a:t>
            </a:r>
            <a:r>
              <a:rPr lang="it-IT" altLang="it-IT" b="1" dirty="0"/>
              <a:t>continue</a:t>
            </a:r>
            <a:r>
              <a:rPr lang="it-IT" altLang="it-IT" dirty="0"/>
              <a:t> e </a:t>
            </a:r>
            <a:r>
              <a:rPr lang="it-IT" altLang="it-IT" b="1" dirty="0"/>
              <a:t>differenziabili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Hanno </a:t>
            </a:r>
            <a:r>
              <a:rPr lang="it-IT" altLang="it-IT" b="1" dirty="0"/>
              <a:t>controllo locale</a:t>
            </a:r>
            <a:r>
              <a:rPr lang="it-IT" altLang="it-IT" dirty="0"/>
              <a:t>: cambiare un punto di controllo influisce solo su una zona locale della curva.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coefficienti della loro rappresentazione possono essere imparati dalla rete durante il processo di training.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63879D1D-D5F8-172B-D44A-D73FDC92709C}"/>
              </a:ext>
            </a:extLst>
          </p:cNvPr>
          <p:cNvSpPr txBox="1"/>
          <p:nvPr/>
        </p:nvSpPr>
        <p:spPr>
          <a:xfrm>
            <a:off x="694817" y="2043448"/>
            <a:ext cx="1065602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/>
              <a:t>Una </a:t>
            </a:r>
            <a:r>
              <a:rPr lang="it-IT" altLang="it-IT" sz="1600" b="1" dirty="0"/>
              <a:t>curva di </a:t>
            </a:r>
            <a:r>
              <a:rPr lang="it-IT" altLang="it-IT" sz="1600" b="1" dirty="0" err="1"/>
              <a:t>Bézier</a:t>
            </a:r>
            <a:r>
              <a:rPr lang="it-IT" altLang="it-IT" sz="1600" dirty="0"/>
              <a:t> è una </a:t>
            </a:r>
            <a:r>
              <a:rPr lang="it-IT" altLang="it-IT" sz="1600" b="1" dirty="0"/>
              <a:t>curva parametrica</a:t>
            </a:r>
            <a:r>
              <a:rPr lang="it-IT" altLang="it-IT" sz="1600" dirty="0"/>
              <a:t>, dove tutte le coordinate della curva dipendono da una variabile indipendente 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it-IT" altLang="it-IT" sz="16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/>
              <a:t>Problema 1: Se ho </a:t>
            </a:r>
            <a:r>
              <a:rPr lang="it-IT" sz="1600" dirty="0"/>
              <a:t>𝑛</a:t>
            </a:r>
            <a:r>
              <a:rPr lang="it-IT" altLang="it-IT" sz="1600" dirty="0"/>
              <a:t> punti di controllo, devo usare una curva di </a:t>
            </a:r>
            <a:r>
              <a:rPr lang="it-IT" altLang="it-IT" sz="1600" dirty="0" err="1"/>
              <a:t>Bézier</a:t>
            </a:r>
            <a:r>
              <a:rPr lang="it-IT" altLang="it-IT" sz="1600" dirty="0"/>
              <a:t> di grado </a:t>
            </a:r>
            <a:r>
              <a:rPr lang="it-IT" sz="1600" dirty="0"/>
              <a:t>𝑛 </a:t>
            </a:r>
            <a:r>
              <a:rPr lang="it-IT" altLang="it-IT" sz="1600" dirty="0"/>
              <a:t>– 1 (</a:t>
            </a:r>
            <a:r>
              <a:rPr lang="it-IT" altLang="it-IT" sz="1600" b="1" dirty="0" err="1"/>
              <a:t>computazionalmente</a:t>
            </a:r>
            <a:r>
              <a:rPr lang="it-IT" altLang="it-IT" sz="1600" b="1" dirty="0"/>
              <a:t> complesso da calcolare all’aumenta di </a:t>
            </a:r>
            <a:r>
              <a:rPr lang="it-IT" sz="1600" b="1" dirty="0"/>
              <a:t>𝑛</a:t>
            </a:r>
            <a:r>
              <a:rPr lang="it-IT" altLang="it-IT" sz="1600" dirty="0"/>
              <a:t>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altLang="it-IT" sz="1600" dirty="0"/>
              <a:t>Problema 2: Se sposto un punto di controllo, devo ricalcolare l'intera curva (</a:t>
            </a:r>
            <a:r>
              <a:rPr lang="it-IT" altLang="it-IT" sz="1600" b="1" dirty="0"/>
              <a:t>non ho controllo locale</a:t>
            </a:r>
            <a:r>
              <a:rPr lang="it-IT" altLang="it-IT" sz="1600" dirty="0"/>
              <a:t>).</a:t>
            </a:r>
            <a:endParaRPr lang="it-IT" sz="1600" dirty="0"/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9263" y="1769364"/>
                <a:ext cx="5915063" cy="3310128"/>
              </a:xfrm>
              <a:blipFill>
                <a:blip r:embed="rId3"/>
                <a:stretch>
                  <a:fillRect l="-1030" t="-368" b="-23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</a:t>
            </a:r>
            <a:r>
              <a:rPr lang="it-IT" sz="2000" b="1" dirty="0"/>
              <a:t>dati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 </a:t>
            </a:r>
            <a:r>
              <a:rPr lang="it-IT" sz="2000" dirty="0"/>
              <a:t>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è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991</TotalTime>
  <Words>1625</Words>
  <Application>Microsoft Office PowerPoint</Application>
  <PresentationFormat>Personalizzato</PresentationFormat>
  <Paragraphs>153</Paragraphs>
  <Slides>22</Slides>
  <Notes>22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B-Spline</vt:lpstr>
      <vt:lpstr>Kolmogorov-Arnold Representation Theorem (KART) - KAN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131</cp:revision>
  <dcterms:created xsi:type="dcterms:W3CDTF">2013-01-27T09:14:16Z</dcterms:created>
  <dcterms:modified xsi:type="dcterms:W3CDTF">2025-09-26T13:57:57Z</dcterms:modified>
  <cp:category/>
</cp:coreProperties>
</file>