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34.jpg" ContentType="image/jpeg"/>
  <Override PartName="/ppt/notesSlides/notesSlide17.xml" ContentType="application/vnd.openxmlformats-officedocument.presentationml.notesSlide+xml"/>
  <Override PartName="/ppt/media/image35.jpg" ContentType="image/jpeg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78" r:id="rId3"/>
    <p:sldId id="291" r:id="rId4"/>
    <p:sldId id="292" r:id="rId5"/>
    <p:sldId id="288" r:id="rId6"/>
    <p:sldId id="289" r:id="rId7"/>
    <p:sldId id="290" r:id="rId8"/>
    <p:sldId id="281" r:id="rId9"/>
    <p:sldId id="259" r:id="rId10"/>
    <p:sldId id="271" r:id="rId11"/>
    <p:sldId id="293" r:id="rId12"/>
    <p:sldId id="279" r:id="rId13"/>
    <p:sldId id="294" r:id="rId14"/>
    <p:sldId id="261" r:id="rId15"/>
    <p:sldId id="280" r:id="rId16"/>
    <p:sldId id="268" r:id="rId17"/>
    <p:sldId id="260" r:id="rId18"/>
    <p:sldId id="272" r:id="rId19"/>
    <p:sldId id="263" r:id="rId20"/>
    <p:sldId id="282" r:id="rId21"/>
    <p:sldId id="283" r:id="rId22"/>
    <p:sldId id="295" r:id="rId23"/>
    <p:sldId id="296" r:id="rId24"/>
    <p:sldId id="297" r:id="rId25"/>
    <p:sldId id="298" r:id="rId26"/>
    <p:sldId id="299" r:id="rId27"/>
    <p:sldId id="266" r:id="rId28"/>
    <p:sldId id="300" r:id="rId29"/>
    <p:sldId id="302" r:id="rId30"/>
    <p:sldId id="303" r:id="rId31"/>
    <p:sldId id="273" r:id="rId32"/>
    <p:sldId id="274" r:id="rId33"/>
    <p:sldId id="275" r:id="rId34"/>
    <p:sldId id="304" r:id="rId35"/>
    <p:sldId id="305" r:id="rId36"/>
    <p:sldId id="306" r:id="rId37"/>
    <p:sldId id="267" r:id="rId38"/>
    <p:sldId id="276" r:id="rId39"/>
    <p:sldId id="277" r:id="rId40"/>
    <p:sldId id="269" r:id="rId41"/>
    <p:sldId id="270" r:id="rId4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5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96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41826-9071-000A-0FCA-3C313AC86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F78D6-1DA9-F855-EFC0-FACDFCEF6D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E4C692-A40B-700C-BE02-4D51EA5A4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6B27-B609-A263-1C91-16FBE6C66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581970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0A9EE-7596-F042-93EE-8579448EA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61FD85-EBB7-070B-0672-ADDF0F94EC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587108-5DAB-882E-96DC-FADDFD4F3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F60F2-9BF7-4F07-BA12-F815EA22C9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457728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FD903-D344-5EDA-45D6-F27D77200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C033E-D629-071F-857A-C149F782AB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E963AA-1464-828D-7159-21738324E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2BD1C-81A6-CC72-8CF6-0DC3ADD05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001235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EF8E4-F0C3-F655-1F74-7AB185F89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85CE5-132A-F8BA-4E2C-2F888B3507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7BFAA9-AB0E-04C6-EE46-DB30F46B0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0D03-26EB-B597-5B3A-846FE4CC9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637363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D30CF-9A58-775D-CA8F-0F6F8FF47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14FA12-6168-4303-4DA5-81AAC69B15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2DFE51-A8C9-F733-4CB7-55F2FB1F6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2A5C2-DDEB-0BDE-D4F7-66C095C1A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522197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F1501-3D7D-0030-1883-D79EA428B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9AF8E2-8B65-9D04-A275-836157D6D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73E483-2ED4-3F5D-656A-0289BFADA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401E2-192E-D409-F29A-8FB816011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32993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2B3E8-406D-615A-26FD-B7CBD4ACF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AF1ED-43ED-6EB0-C1EE-E4548B3A6B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CFC9C5-5BAC-BEB8-529E-39D49CDE8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7BE0B-6085-0C96-630E-9A3E77D92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81799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B2AEE-9760-C394-710D-460CE575E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397AB3-E0B7-A472-0C71-CB1A59DBB1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3863AF-5144-DEB5-0042-F32AFE04D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8EB28-4ECF-3179-9FED-8E813A3C1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64610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F8F28-578D-54B3-0856-632206A84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4BA9C1-319F-A3FB-19FA-26B48200E8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DB09F5-F058-FF4E-7B53-E3C7FB89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BA814-0A6B-BD02-D1B4-39E65B563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44213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51C00-9C27-18B1-62C5-20BB8BF41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523D4-921D-AE7F-1822-85EE224F95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BA1BB3-2BE4-E2C0-60B0-1082A345B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3C9EC-F7BA-230D-0689-45A5AE497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8779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547D5-1AEF-6F9A-01F3-BC7C9EC99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F86DCB-B819-8B0F-05BF-78E33B345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0FB989-DAD9-A1EB-3B5A-0243D6555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E3114-881A-2843-449D-46366DA2D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902880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5C96F-4548-E2DC-DDF7-A36B9F5A1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8DFDDE-8349-0B45-43B6-EACF5189FE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2C3041-8EC2-CEA1-7971-B420B2CE6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4A03E-E9BB-95CC-715D-A8F84CC16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23762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FF919-E9BF-3655-3B10-ACC6CF6BD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EB3794-4F56-E773-BBF3-F50D8307A5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FE83A9-1429-88D3-B88A-624AC00F8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472CD-8194-A226-10C5-97AE4322F1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644470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AD197-D243-CFFB-7C23-38240E4FD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3EDE6C-5DB3-4F21-352A-D89FEF8A07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43519D-28F3-E52D-E056-786D5F2A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975D3-0AAF-53AF-CAC5-095C1BFB31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91616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639EA-857F-6E05-AC9F-43DDC84E7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6D58B1-8A8A-1993-8CD9-6874A9B769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DE4A1D-CC1C-4283-C796-6031A9EF7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EF156-3C78-EE7F-3334-49D64AF6A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5397205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09CD8-71F8-61BF-8CCD-5C018EF05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7BD3D0-8516-2C57-F16E-6B78C109F4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65971-1352-4EEA-291B-D34A233FF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8C789-B858-702D-077D-D4528E8386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36060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00F63-35B6-8D55-569E-AB0343B7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7F6A6-38DB-5005-AC70-D4FB0404C9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65F76A-A8A5-0121-C10D-70A4A23DC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F7031-CA76-17D8-6746-419F1F8E8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393097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01BCE-47FB-0959-8F67-1650580EE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BE1663-5C11-1B0F-0D58-991273527A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9C8A93-8696-4A85-989E-3B749B8B2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1D7AA-9A62-DAFB-D123-4EE352E4F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8663656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75B9A-7D2D-DA1B-7B23-9272F5A3E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6CCEAF-4DDF-B9ED-4A07-1E113948F4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0F4D5-F0E9-7033-6902-7400F0829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BFB66-02FA-4D32-E3EF-D7B006A61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914901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D66F4-DA6B-6DDB-609C-7B1047DAE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DC04F3-24FB-B884-85D4-FCE2FA698D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D790B2-45E4-64E5-9C97-C2B75173F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0E6D9-D02A-F6BB-AD8F-34408C5C9B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8894530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17D73-3D20-D49E-191C-7107EB1A9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C86C5A-C3C2-38F5-4A27-5B00AE6293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05ACD-4FFD-8CE6-E7D8-2A3ACF5BB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C53B8-14AE-BB74-027F-67284CC1FF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9959720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D493D-41BC-31A0-7F1B-1B80BD2DC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01B3DE-F584-4205-7E6B-CC60237F2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497D34-CC9E-83F2-2C20-06BD10D8F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EB228-9459-355B-A54F-ADACF858D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403426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F74DE-46EF-232A-32B5-C2FD8D50B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4287C2-9947-C846-F0E1-73B4D8F912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16D4B9-88C5-7CD7-AE5B-95B537C97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A60F8-D613-48B5-9884-E8C2446C7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3659798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1F235-2288-D112-F8AB-1B2D97B81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C176F-49DB-AF97-FAB3-C80860D548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9AFC99-83B5-5C0D-283E-2C19037B5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F2A22-82F0-F893-B40B-8430E338F6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643853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B239C-3237-7EB3-4050-AF0D0F973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886873-1234-3AEF-7297-E84C071A5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E00118-B661-D979-7972-767AFCD5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91E9-BBB2-18D0-AFD7-FB2F5B9C0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2479719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B2C81-BEF3-1EFB-EC9C-A91C25780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1D709A-68B7-10CC-E9F7-BB55A27CA0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0033AC-ABF3-5DA5-C93F-86BFACFF7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2E27B-2BB6-9874-CADE-0997DA809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39921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CCAE3-4410-C7D4-EBCD-104A636E5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CF934B-381C-4683-D09E-EA637A4FAE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15A20-B361-D704-D3D6-EEE311F89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2DA8-EFBA-E134-1048-6907B446E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8569839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4BF69-AE24-615E-3E13-6492B87D2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7F81F6-4356-DCEF-390A-40C1BDEB53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F0D9BA-6190-2D4C-E23C-F760A5808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E252A-4F34-C874-4BC7-0C5818F16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34829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A22F1-20C1-B28F-BF17-E22C1CED9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A73FFF-3A15-A763-0DBD-E1A105EFB0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83F76-2ED5-4644-897D-BE5E9FD99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4E962-C28E-E7F4-46C6-4121BE43F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750439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6DFEF-D9CA-EC49-2684-D01D7FE0C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A245B8-3B37-0C16-47F6-20C7E926BE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E3FA13-1BA6-769D-3B92-081CF7961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F814A-FB84-077C-E803-DC399236F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76018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D006F-8852-162A-B98D-D12ACF3B7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214AA-766D-5F0B-FF7F-2EEBBA937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BAB047-8344-AE0E-98EE-26A673A83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CC434-1642-AE04-561C-AB36DFE7D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4558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198" y="2443740"/>
            <a:ext cx="7630427" cy="21453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err="1"/>
              <a:t>Valutazione</a:t>
            </a:r>
            <a:r>
              <a:rPr lang="en-US" sz="3200" dirty="0"/>
              <a:t> </a:t>
            </a:r>
            <a:r>
              <a:rPr lang="en-US" sz="3200" dirty="0" err="1"/>
              <a:t>Metodologica</a:t>
            </a:r>
            <a:r>
              <a:rPr lang="en-US" sz="3200" dirty="0"/>
              <a:t> ed </a:t>
            </a:r>
            <a:r>
              <a:rPr lang="en-US" sz="3200" dirty="0" err="1"/>
              <a:t>Applicativa</a:t>
            </a:r>
            <a:r>
              <a:rPr lang="en-US" sz="3200" dirty="0"/>
              <a:t> di KAN, MLP, Random Forest e </a:t>
            </a:r>
            <a:r>
              <a:rPr lang="en-US" sz="3200" dirty="0" err="1"/>
              <a:t>XGBoost</a:t>
            </a:r>
            <a:r>
              <a:rPr lang="en-US" sz="3200" dirty="0"/>
              <a:t> con </a:t>
            </a:r>
            <a:r>
              <a:rPr lang="en-US" sz="3200" dirty="0" err="1"/>
              <a:t>Tecniche</a:t>
            </a:r>
            <a:r>
              <a:rPr lang="en-US" sz="3200" dirty="0"/>
              <a:t> di </a:t>
            </a:r>
            <a:r>
              <a:rPr lang="en-US" sz="3200" dirty="0" err="1"/>
              <a:t>Ottimizzazione</a:t>
            </a:r>
            <a:r>
              <a:rPr lang="en-US" sz="3200" dirty="0"/>
              <a:t>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differenti</a:t>
            </a:r>
            <a:r>
              <a:rPr lang="en-US" sz="3200" dirty="0"/>
              <a:t> </a:t>
            </a:r>
            <a:r>
              <a:rPr lang="en-US" sz="3200" dirty="0" err="1"/>
              <a:t>casi</a:t>
            </a:r>
            <a:r>
              <a:rPr lang="en-US" sz="3200" dirty="0"/>
              <a:t> di studio</a:t>
            </a:r>
          </a:p>
        </p:txBody>
      </p:sp>
      <p:pic>
        <p:nvPicPr>
          <p:cNvPr id="6" name="Immagine 5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89669C81-FC44-8354-5C45-091E5B2BF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42" y="70985"/>
            <a:ext cx="2968740" cy="214537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DAD229-2192-2774-E091-4FBB38752B35}"/>
              </a:ext>
            </a:extLst>
          </p:cNvPr>
          <p:cNvSpPr txBox="1"/>
          <p:nvPr/>
        </p:nvSpPr>
        <p:spPr>
          <a:xfrm>
            <a:off x="4556842" y="4816496"/>
            <a:ext cx="3075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Presentata da: Martin Tomassi 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Sessione Unica </a:t>
            </a:r>
          </a:p>
          <a:p>
            <a:pPr algn="ctr"/>
            <a:r>
              <a:rPr lang="it-IT" dirty="0"/>
              <a:t>Anno Accademico 2024/2025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129517-8A3A-0417-161F-710EC3FA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46B50-008A-7C50-F31B-13372CF7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it-IT" sz="4000"/>
              <a:t>Kolmogorov-Arnold Representation Theorem (KART) - KAN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2733" y="932688"/>
                <a:ext cx="5915063" cy="499262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000" dirty="0"/>
                  <a:t>Enunciato: ogni funzione continua multivariata 𝑓 su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,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ar-A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può essere scritta come una combinazione di somme di funzioni continue </a:t>
                </a:r>
                <a:r>
                  <a:rPr lang="it-IT" sz="2000" dirty="0" err="1"/>
                  <a:t>univariate</a:t>
                </a:r>
                <a:r>
                  <a:rPr lang="it-IT" sz="2000" dirty="0"/>
                  <a:t>.</a:t>
                </a:r>
              </a:p>
              <a:p>
                <a:pPr marL="0" indent="0">
                  <a:buNone/>
                </a:pPr>
                <a:r>
                  <a:rPr lang="it-IT" sz="2000" dirty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sepChr m:val=",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000"/>
                                <m:t>Φ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ar-AE" sz="200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000" dirty="0"/>
              </a:p>
              <a:p>
                <a:pPr marL="0" indent="0">
                  <a:buNone/>
                </a:pPr>
                <a:r>
                  <a:rPr lang="it-IT" sz="2000" dirty="0"/>
                  <a:t>Implicazione: fornisce la base teorica delle KAN, che usano </a:t>
                </a:r>
                <a:r>
                  <a:rPr lang="it-IT" sz="2000" b="1" dirty="0"/>
                  <a:t>funzioni </a:t>
                </a:r>
                <a:r>
                  <a:rPr lang="it-IT" sz="2000" b="1" dirty="0" err="1"/>
                  <a:t>univariate</a:t>
                </a:r>
                <a:r>
                  <a:rPr lang="it-IT" sz="2000" b="1" dirty="0"/>
                  <a:t> parametriche (B-</a:t>
                </a:r>
                <a:r>
                  <a:rPr lang="it-IT" sz="2000" b="1" dirty="0" err="1"/>
                  <a:t>spline</a:t>
                </a:r>
                <a:r>
                  <a:rPr lang="it-IT" sz="2000" b="1" dirty="0"/>
                  <a:t>)</a:t>
                </a:r>
                <a:r>
                  <a:rPr lang="it-IT" sz="2000" dirty="0"/>
                  <a:t> sugli archi.</a:t>
                </a:r>
              </a:p>
              <a:p>
                <a:pPr marL="0" indent="0">
                  <a:buNone/>
                </a:pPr>
                <a:r>
                  <a:rPr lang="it-IT" sz="2000" dirty="0"/>
                  <a:t>Limite: Il teorema è esistenziale, non costruttivo → non indica come determinare esplicitamente le funzioni </a:t>
                </a:r>
                <a:r>
                  <a:rPr lang="it-IT" sz="2000" dirty="0" err="1"/>
                  <a:t>univariate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/>
                          <m:t>Φ</m:t>
                        </m:r>
                      </m:e>
                      <m:sub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it-IT" sz="2000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2000" b="0" i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ar-AE" sz="2000" dirty="0"/>
                  <a:t>.</a:t>
                </a:r>
                <a:endParaRPr lang="it-IT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2733" y="932688"/>
                <a:ext cx="5915063" cy="4992624"/>
              </a:xfrm>
              <a:blipFill>
                <a:blip r:embed="rId3"/>
                <a:stretch>
                  <a:fillRect l="-1030" r="-18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0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1BB8F3-1A5B-9B10-272B-714E29A14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F73A772-E74E-323B-CE52-0AF8438A7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9881D44-D041-C189-734F-DF09CE30A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89AC14A-6A93-6D6F-4A60-F870430F1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BDFE5-E173-0DC7-6093-5C2D3C42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Kolmogorov</a:t>
            </a:r>
            <a:r>
              <a:rPr lang="it-IT" sz="4000" dirty="0"/>
              <a:t>-Arnold Network (KAN)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5A211F-F887-D450-EE7F-DBAB86F72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5A00650-B71A-6DF2-FEA6-B1EE5161DA2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1237" y="6584654"/>
            <a:ext cx="198627" cy="198627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D6DDF7F1-F2C6-75B7-D9B8-A99550376095}"/>
              </a:ext>
            </a:extLst>
          </p:cNvPr>
          <p:cNvSpPr txBox="1"/>
          <p:nvPr/>
        </p:nvSpPr>
        <p:spPr>
          <a:xfrm>
            <a:off x="3393041" y="6571903"/>
            <a:ext cx="2171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𝑥</a:t>
            </a:r>
            <a:r>
              <a:rPr sz="1275" spc="-37" baseline="-16339" dirty="0">
                <a:latin typeface="Cambria Math"/>
                <a:cs typeface="Cambria Math"/>
              </a:rPr>
              <a:t>1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4DF89351-F898-48BC-DC09-E76425962B8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6944" y="6584654"/>
            <a:ext cx="198627" cy="198627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65594445-A015-6998-C4FF-78E722368E1B}"/>
              </a:ext>
            </a:extLst>
          </p:cNvPr>
          <p:cNvSpPr txBox="1"/>
          <p:nvPr/>
        </p:nvSpPr>
        <p:spPr>
          <a:xfrm>
            <a:off x="5677898" y="6571903"/>
            <a:ext cx="2203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𝑥</a:t>
            </a:r>
            <a:r>
              <a:rPr sz="1275" spc="-37" baseline="-16339" dirty="0">
                <a:latin typeface="Cambria Math"/>
                <a:cs typeface="Cambria Math"/>
              </a:rPr>
              <a:t>2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8637F537-199F-963B-3DEB-3E13D250FE9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0843" y="2491507"/>
            <a:ext cx="1852850" cy="616331"/>
          </a:xfrm>
          <a:prstGeom prst="rect">
            <a:avLst/>
          </a:prstGeom>
        </p:spPr>
      </p:pic>
      <p:sp>
        <p:nvSpPr>
          <p:cNvPr id="10" name="object 8">
            <a:extLst>
              <a:ext uri="{FF2B5EF4-FFF2-40B4-BE49-F238E27FC236}">
                <a16:creationId xmlns:a16="http://schemas.microsoft.com/office/drawing/2014/main" id="{89985929-EA0B-4700-B829-3D58A8CF9ED7}"/>
              </a:ext>
            </a:extLst>
          </p:cNvPr>
          <p:cNvSpPr txBox="1"/>
          <p:nvPr/>
        </p:nvSpPr>
        <p:spPr>
          <a:xfrm>
            <a:off x="1082880" y="3176376"/>
            <a:ext cx="1112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𝑛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2𝑛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5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1" name="object 9">
            <a:extLst>
              <a:ext uri="{FF2B5EF4-FFF2-40B4-BE49-F238E27FC236}">
                <a16:creationId xmlns:a16="http://schemas.microsoft.com/office/drawing/2014/main" id="{0201E874-6204-F30C-E730-5EB0CC83A626}"/>
              </a:ext>
            </a:extLst>
          </p:cNvPr>
          <p:cNvGrpSpPr/>
          <p:nvPr/>
        </p:nvGrpSpPr>
        <p:grpSpPr>
          <a:xfrm>
            <a:off x="1307700" y="5334973"/>
            <a:ext cx="416559" cy="418465"/>
            <a:chOff x="978153" y="4646421"/>
            <a:chExt cx="416559" cy="418465"/>
          </a:xfrm>
        </p:grpSpPr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B091766A-B7EC-7F0C-A031-D284DB988297}"/>
                </a:ext>
              </a:extLst>
            </p:cNvPr>
            <p:cNvSpPr/>
            <p:nvPr/>
          </p:nvSpPr>
          <p:spPr>
            <a:xfrm>
              <a:off x="984503" y="4652771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403859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3859" y="405383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63002B2E-4023-1180-2935-8BFEEA52E6C9}"/>
                </a:ext>
              </a:extLst>
            </p:cNvPr>
            <p:cNvSpPr/>
            <p:nvPr/>
          </p:nvSpPr>
          <p:spPr>
            <a:xfrm>
              <a:off x="984503" y="4652771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0" y="405383"/>
                  </a:moveTo>
                  <a:lnTo>
                    <a:pt x="403859" y="405383"/>
                  </a:lnTo>
                  <a:lnTo>
                    <a:pt x="403859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2B40CFE0-ABCE-761D-964F-F6C704427C77}"/>
                </a:ext>
              </a:extLst>
            </p:cNvPr>
            <p:cNvSpPr/>
            <p:nvPr/>
          </p:nvSpPr>
          <p:spPr>
            <a:xfrm>
              <a:off x="984503" y="4653787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72809" y="0"/>
                  </a:moveTo>
                  <a:lnTo>
                    <a:pt x="40378" y="65220"/>
                  </a:lnTo>
                  <a:lnTo>
                    <a:pt x="30088" y="116280"/>
                  </a:lnTo>
                  <a:lnTo>
                    <a:pt x="19965" y="176763"/>
                  </a:lnTo>
                  <a:lnTo>
                    <a:pt x="9954" y="243528"/>
                  </a:lnTo>
                  <a:lnTo>
                    <a:pt x="0" y="313436"/>
                  </a:lnTo>
                  <a:lnTo>
                    <a:pt x="403859" y="380492"/>
                  </a:lnTo>
                  <a:lnTo>
                    <a:pt x="396851" y="347853"/>
                  </a:lnTo>
                  <a:lnTo>
                    <a:pt x="387824" y="298241"/>
                  </a:lnTo>
                  <a:lnTo>
                    <a:pt x="365966" y="174450"/>
                  </a:lnTo>
                  <a:lnTo>
                    <a:pt x="354264" y="113448"/>
                  </a:lnTo>
                  <a:lnTo>
                    <a:pt x="342798" y="61827"/>
                  </a:lnTo>
                  <a:lnTo>
                    <a:pt x="322834" y="13081"/>
                  </a:lnTo>
                  <a:lnTo>
                    <a:pt x="314645" y="29421"/>
                  </a:lnTo>
                  <a:lnTo>
                    <a:pt x="306990" y="71868"/>
                  </a:lnTo>
                  <a:lnTo>
                    <a:pt x="299807" y="131700"/>
                  </a:lnTo>
                  <a:lnTo>
                    <a:pt x="293031" y="200199"/>
                  </a:lnTo>
                  <a:lnTo>
                    <a:pt x="286601" y="268644"/>
                  </a:lnTo>
                  <a:lnTo>
                    <a:pt x="280451" y="328316"/>
                  </a:lnTo>
                  <a:lnTo>
                    <a:pt x="274520" y="370495"/>
                  </a:lnTo>
                  <a:lnTo>
                    <a:pt x="268744" y="386461"/>
                  </a:lnTo>
                  <a:lnTo>
                    <a:pt x="263503" y="370170"/>
                  </a:lnTo>
                  <a:lnTo>
                    <a:pt x="259024" y="327405"/>
                  </a:lnTo>
                  <a:lnTo>
                    <a:pt x="255006" y="267044"/>
                  </a:lnTo>
                  <a:lnTo>
                    <a:pt x="247138" y="129032"/>
                  </a:lnTo>
                  <a:lnTo>
                    <a:pt x="242680" y="69135"/>
                  </a:lnTo>
                  <a:lnTo>
                    <a:pt x="237470" y="27145"/>
                  </a:lnTo>
                  <a:lnTo>
                    <a:pt x="231203" y="11937"/>
                  </a:lnTo>
                  <a:lnTo>
                    <a:pt x="224732" y="26232"/>
                  </a:lnTo>
                  <a:lnTo>
                    <a:pt x="217639" y="62874"/>
                  </a:lnTo>
                  <a:lnTo>
                    <a:pt x="210018" y="115428"/>
                  </a:lnTo>
                  <a:lnTo>
                    <a:pt x="193562" y="242518"/>
                  </a:lnTo>
                  <a:lnTo>
                    <a:pt x="184913" y="304179"/>
                  </a:lnTo>
                  <a:lnTo>
                    <a:pt x="176107" y="355999"/>
                  </a:lnTo>
                  <a:lnTo>
                    <a:pt x="167236" y="391541"/>
                  </a:lnTo>
                  <a:lnTo>
                    <a:pt x="158394" y="404368"/>
                  </a:lnTo>
                  <a:lnTo>
                    <a:pt x="149374" y="390463"/>
                  </a:lnTo>
                  <a:lnTo>
                    <a:pt x="139987" y="354258"/>
                  </a:lnTo>
                  <a:lnTo>
                    <a:pt x="130338" y="301987"/>
                  </a:lnTo>
                  <a:lnTo>
                    <a:pt x="120531" y="239881"/>
                  </a:lnTo>
                  <a:lnTo>
                    <a:pt x="110672" y="174175"/>
                  </a:lnTo>
                  <a:lnTo>
                    <a:pt x="100865" y="111101"/>
                  </a:lnTo>
                  <a:lnTo>
                    <a:pt x="91215" y="56892"/>
                  </a:lnTo>
                  <a:lnTo>
                    <a:pt x="81828" y="17780"/>
                  </a:lnTo>
                  <a:lnTo>
                    <a:pt x="7280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D4624D90-FE75-F45B-BC87-D0381319DD74}"/>
                </a:ext>
              </a:extLst>
            </p:cNvPr>
            <p:cNvSpPr/>
            <p:nvPr/>
          </p:nvSpPr>
          <p:spPr>
            <a:xfrm>
              <a:off x="984503" y="4653787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0" y="313436"/>
                  </a:moveTo>
                  <a:lnTo>
                    <a:pt x="9954" y="243528"/>
                  </a:lnTo>
                  <a:lnTo>
                    <a:pt x="19965" y="176763"/>
                  </a:lnTo>
                  <a:lnTo>
                    <a:pt x="30088" y="116280"/>
                  </a:lnTo>
                  <a:lnTo>
                    <a:pt x="40378" y="65220"/>
                  </a:lnTo>
                  <a:lnTo>
                    <a:pt x="50892" y="26727"/>
                  </a:lnTo>
                  <a:lnTo>
                    <a:pt x="72809" y="0"/>
                  </a:lnTo>
                  <a:lnTo>
                    <a:pt x="81828" y="17780"/>
                  </a:lnTo>
                  <a:lnTo>
                    <a:pt x="91215" y="56892"/>
                  </a:lnTo>
                  <a:lnTo>
                    <a:pt x="100865" y="111101"/>
                  </a:lnTo>
                  <a:lnTo>
                    <a:pt x="110672" y="174175"/>
                  </a:lnTo>
                  <a:lnTo>
                    <a:pt x="120531" y="239881"/>
                  </a:lnTo>
                  <a:lnTo>
                    <a:pt x="130338" y="301987"/>
                  </a:lnTo>
                  <a:lnTo>
                    <a:pt x="139987" y="354258"/>
                  </a:lnTo>
                  <a:lnTo>
                    <a:pt x="149374" y="390463"/>
                  </a:lnTo>
                  <a:lnTo>
                    <a:pt x="158394" y="404368"/>
                  </a:lnTo>
                  <a:lnTo>
                    <a:pt x="167236" y="391541"/>
                  </a:lnTo>
                  <a:lnTo>
                    <a:pt x="176107" y="355999"/>
                  </a:lnTo>
                  <a:lnTo>
                    <a:pt x="184913" y="304179"/>
                  </a:lnTo>
                  <a:lnTo>
                    <a:pt x="193562" y="242518"/>
                  </a:lnTo>
                  <a:lnTo>
                    <a:pt x="201961" y="177456"/>
                  </a:lnTo>
                  <a:lnTo>
                    <a:pt x="210018" y="115428"/>
                  </a:lnTo>
                  <a:lnTo>
                    <a:pt x="217639" y="62874"/>
                  </a:lnTo>
                  <a:lnTo>
                    <a:pt x="224732" y="26232"/>
                  </a:lnTo>
                  <a:lnTo>
                    <a:pt x="231203" y="11937"/>
                  </a:lnTo>
                  <a:lnTo>
                    <a:pt x="237470" y="27145"/>
                  </a:lnTo>
                  <a:lnTo>
                    <a:pt x="242680" y="69135"/>
                  </a:lnTo>
                  <a:lnTo>
                    <a:pt x="247138" y="129032"/>
                  </a:lnTo>
                  <a:lnTo>
                    <a:pt x="251145" y="197961"/>
                  </a:lnTo>
                  <a:lnTo>
                    <a:pt x="255006" y="267044"/>
                  </a:lnTo>
                  <a:lnTo>
                    <a:pt x="259024" y="327405"/>
                  </a:lnTo>
                  <a:lnTo>
                    <a:pt x="263503" y="370170"/>
                  </a:lnTo>
                  <a:lnTo>
                    <a:pt x="268744" y="386461"/>
                  </a:lnTo>
                  <a:lnTo>
                    <a:pt x="274520" y="370495"/>
                  </a:lnTo>
                  <a:lnTo>
                    <a:pt x="280451" y="328316"/>
                  </a:lnTo>
                  <a:lnTo>
                    <a:pt x="286601" y="268644"/>
                  </a:lnTo>
                  <a:lnTo>
                    <a:pt x="293031" y="200199"/>
                  </a:lnTo>
                  <a:lnTo>
                    <a:pt x="299807" y="131700"/>
                  </a:lnTo>
                  <a:lnTo>
                    <a:pt x="306990" y="71868"/>
                  </a:lnTo>
                  <a:lnTo>
                    <a:pt x="314645" y="29421"/>
                  </a:lnTo>
                  <a:lnTo>
                    <a:pt x="322834" y="13081"/>
                  </a:lnTo>
                  <a:lnTo>
                    <a:pt x="332134" y="26175"/>
                  </a:lnTo>
                  <a:lnTo>
                    <a:pt x="354264" y="113448"/>
                  </a:lnTo>
                  <a:lnTo>
                    <a:pt x="365966" y="174450"/>
                  </a:lnTo>
                  <a:lnTo>
                    <a:pt x="377341" y="238244"/>
                  </a:lnTo>
                  <a:lnTo>
                    <a:pt x="387824" y="298241"/>
                  </a:lnTo>
                  <a:lnTo>
                    <a:pt x="396851" y="347853"/>
                  </a:lnTo>
                  <a:lnTo>
                    <a:pt x="403859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4">
            <a:extLst>
              <a:ext uri="{FF2B5EF4-FFF2-40B4-BE49-F238E27FC236}">
                <a16:creationId xmlns:a16="http://schemas.microsoft.com/office/drawing/2014/main" id="{BEE94C6D-591D-F20E-97FE-257CAC421E04}"/>
              </a:ext>
            </a:extLst>
          </p:cNvPr>
          <p:cNvSpPr txBox="1"/>
          <p:nvPr/>
        </p:nvSpPr>
        <p:spPr>
          <a:xfrm>
            <a:off x="1332034" y="5751406"/>
            <a:ext cx="369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1,1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17" name="object 15">
            <a:extLst>
              <a:ext uri="{FF2B5EF4-FFF2-40B4-BE49-F238E27FC236}">
                <a16:creationId xmlns:a16="http://schemas.microsoft.com/office/drawing/2014/main" id="{191DE02B-8AC1-1E31-6382-E715C3FFB74E}"/>
              </a:ext>
            </a:extLst>
          </p:cNvPr>
          <p:cNvGrpSpPr/>
          <p:nvPr/>
        </p:nvGrpSpPr>
        <p:grpSpPr>
          <a:xfrm>
            <a:off x="2097132" y="5334973"/>
            <a:ext cx="418465" cy="418465"/>
            <a:chOff x="1767585" y="4646421"/>
            <a:chExt cx="418465" cy="418465"/>
          </a:xfrm>
        </p:grpSpPr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F4AB7F45-B390-C16D-A54B-4242AABB9DA4}"/>
                </a:ext>
              </a:extLst>
            </p:cNvPr>
            <p:cNvSpPr/>
            <p:nvPr/>
          </p:nvSpPr>
          <p:spPr>
            <a:xfrm>
              <a:off x="1773935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5384" y="405383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C3448CCB-FF6A-9E2A-17D9-AB1D77B9B40D}"/>
                </a:ext>
              </a:extLst>
            </p:cNvPr>
            <p:cNvSpPr/>
            <p:nvPr/>
          </p:nvSpPr>
          <p:spPr>
            <a:xfrm>
              <a:off x="1773935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3"/>
                  </a:moveTo>
                  <a:lnTo>
                    <a:pt x="405384" y="405383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8EBA0CE0-6142-EB19-122F-D05C9C503136}"/>
                </a:ext>
              </a:extLst>
            </p:cNvPr>
            <p:cNvSpPr/>
            <p:nvPr/>
          </p:nvSpPr>
          <p:spPr>
            <a:xfrm>
              <a:off x="1773935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6"/>
                  </a:lnTo>
                  <a:lnTo>
                    <a:pt x="405383" y="380492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1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7" y="386461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8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356B5B4F-F67F-CD97-5829-63105E52390C}"/>
                </a:ext>
              </a:extLst>
            </p:cNvPr>
            <p:cNvSpPr/>
            <p:nvPr/>
          </p:nvSpPr>
          <p:spPr>
            <a:xfrm>
              <a:off x="1773935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6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8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7" y="386461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1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0">
            <a:extLst>
              <a:ext uri="{FF2B5EF4-FFF2-40B4-BE49-F238E27FC236}">
                <a16:creationId xmlns:a16="http://schemas.microsoft.com/office/drawing/2014/main" id="{8C1D48C7-A94E-B0E0-5141-349D1B26898B}"/>
              </a:ext>
            </a:extLst>
          </p:cNvPr>
          <p:cNvSpPr txBox="1"/>
          <p:nvPr/>
        </p:nvSpPr>
        <p:spPr>
          <a:xfrm>
            <a:off x="2121136" y="5751406"/>
            <a:ext cx="3746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2,1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23" name="object 21">
            <a:extLst>
              <a:ext uri="{FF2B5EF4-FFF2-40B4-BE49-F238E27FC236}">
                <a16:creationId xmlns:a16="http://schemas.microsoft.com/office/drawing/2014/main" id="{0E8A7076-5265-B1A3-E158-0F7AC5170834}"/>
              </a:ext>
            </a:extLst>
          </p:cNvPr>
          <p:cNvGrpSpPr/>
          <p:nvPr/>
        </p:nvGrpSpPr>
        <p:grpSpPr>
          <a:xfrm>
            <a:off x="2888089" y="5334973"/>
            <a:ext cx="418465" cy="418465"/>
            <a:chOff x="2558542" y="4646421"/>
            <a:chExt cx="418465" cy="418465"/>
          </a:xfrm>
        </p:grpSpPr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7412EFCD-6449-BBE4-57C5-60410CB8921C}"/>
                </a:ext>
              </a:extLst>
            </p:cNvPr>
            <p:cNvSpPr/>
            <p:nvPr/>
          </p:nvSpPr>
          <p:spPr>
            <a:xfrm>
              <a:off x="2564892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5383" y="405383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117CEDB5-C74A-3F3C-C3C7-D3F80605AE97}"/>
                </a:ext>
              </a:extLst>
            </p:cNvPr>
            <p:cNvSpPr/>
            <p:nvPr/>
          </p:nvSpPr>
          <p:spPr>
            <a:xfrm>
              <a:off x="2564892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3"/>
                  </a:moveTo>
                  <a:lnTo>
                    <a:pt x="405383" y="405383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D314D3F5-029F-8710-F852-6843C3886B1F}"/>
                </a:ext>
              </a:extLst>
            </p:cNvPr>
            <p:cNvSpPr/>
            <p:nvPr/>
          </p:nvSpPr>
          <p:spPr>
            <a:xfrm>
              <a:off x="2564892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6"/>
                  </a:lnTo>
                  <a:lnTo>
                    <a:pt x="405383" y="380492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1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7" y="386461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8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8AF6EC8F-2077-60D7-4093-28D0E472D4C0}"/>
                </a:ext>
              </a:extLst>
            </p:cNvPr>
            <p:cNvSpPr/>
            <p:nvPr/>
          </p:nvSpPr>
          <p:spPr>
            <a:xfrm>
              <a:off x="2564892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6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8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7" y="386461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1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6">
            <a:extLst>
              <a:ext uri="{FF2B5EF4-FFF2-40B4-BE49-F238E27FC236}">
                <a16:creationId xmlns:a16="http://schemas.microsoft.com/office/drawing/2014/main" id="{75E86E49-4A70-5404-6E15-5417F76222CC}"/>
              </a:ext>
            </a:extLst>
          </p:cNvPr>
          <p:cNvSpPr txBox="1"/>
          <p:nvPr/>
        </p:nvSpPr>
        <p:spPr>
          <a:xfrm>
            <a:off x="2913616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3,1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29" name="object 27">
            <a:extLst>
              <a:ext uri="{FF2B5EF4-FFF2-40B4-BE49-F238E27FC236}">
                <a16:creationId xmlns:a16="http://schemas.microsoft.com/office/drawing/2014/main" id="{79CC6B30-C3AA-3569-A13D-E35EF8BC348E}"/>
              </a:ext>
            </a:extLst>
          </p:cNvPr>
          <p:cNvGrpSpPr/>
          <p:nvPr/>
        </p:nvGrpSpPr>
        <p:grpSpPr>
          <a:xfrm>
            <a:off x="3679044" y="5334973"/>
            <a:ext cx="418465" cy="418465"/>
            <a:chOff x="3349497" y="4646421"/>
            <a:chExt cx="418465" cy="418465"/>
          </a:xfrm>
        </p:grpSpPr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220DD504-7454-CA6B-6C47-43624C815D8D}"/>
                </a:ext>
              </a:extLst>
            </p:cNvPr>
            <p:cNvSpPr/>
            <p:nvPr/>
          </p:nvSpPr>
          <p:spPr>
            <a:xfrm>
              <a:off x="3355847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5384" y="405383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72BEAD24-59E9-8911-76A1-88DCD5D354E4}"/>
                </a:ext>
              </a:extLst>
            </p:cNvPr>
            <p:cNvSpPr/>
            <p:nvPr/>
          </p:nvSpPr>
          <p:spPr>
            <a:xfrm>
              <a:off x="3355847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3"/>
                  </a:moveTo>
                  <a:lnTo>
                    <a:pt x="405384" y="405383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EE43C2C8-40C2-1120-F8B1-7498DE032D0F}"/>
                </a:ext>
              </a:extLst>
            </p:cNvPr>
            <p:cNvSpPr/>
            <p:nvPr/>
          </p:nvSpPr>
          <p:spPr>
            <a:xfrm>
              <a:off x="3355847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6"/>
                  </a:lnTo>
                  <a:lnTo>
                    <a:pt x="405384" y="380492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1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1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8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92F49F8B-BBD0-C672-7789-8D88C371A168}"/>
                </a:ext>
              </a:extLst>
            </p:cNvPr>
            <p:cNvSpPr/>
            <p:nvPr/>
          </p:nvSpPr>
          <p:spPr>
            <a:xfrm>
              <a:off x="3355847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6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8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1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1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2">
            <a:extLst>
              <a:ext uri="{FF2B5EF4-FFF2-40B4-BE49-F238E27FC236}">
                <a16:creationId xmlns:a16="http://schemas.microsoft.com/office/drawing/2014/main" id="{CABD6D59-6A22-2ED2-E470-962851B05152}"/>
              </a:ext>
            </a:extLst>
          </p:cNvPr>
          <p:cNvSpPr txBox="1"/>
          <p:nvPr/>
        </p:nvSpPr>
        <p:spPr>
          <a:xfrm>
            <a:off x="3704318" y="5751406"/>
            <a:ext cx="366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4,1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35" name="object 33">
            <a:extLst>
              <a:ext uri="{FF2B5EF4-FFF2-40B4-BE49-F238E27FC236}">
                <a16:creationId xmlns:a16="http://schemas.microsoft.com/office/drawing/2014/main" id="{5C00825D-2AF4-47BD-3A47-43100F103017}"/>
              </a:ext>
            </a:extLst>
          </p:cNvPr>
          <p:cNvGrpSpPr/>
          <p:nvPr/>
        </p:nvGrpSpPr>
        <p:grpSpPr>
          <a:xfrm>
            <a:off x="4468476" y="5328878"/>
            <a:ext cx="418465" cy="418465"/>
            <a:chOff x="4138929" y="4640326"/>
            <a:chExt cx="418465" cy="418465"/>
          </a:xfrm>
        </p:grpSpPr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2D2C00BE-48A6-98B7-5B07-19BC068B9E0B}"/>
                </a:ext>
              </a:extLst>
            </p:cNvPr>
            <p:cNvSpPr/>
            <p:nvPr/>
          </p:nvSpPr>
          <p:spPr>
            <a:xfrm>
              <a:off x="4145279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56BD3FFD-13CC-389D-104B-617BEC818303}"/>
                </a:ext>
              </a:extLst>
            </p:cNvPr>
            <p:cNvSpPr/>
            <p:nvPr/>
          </p:nvSpPr>
          <p:spPr>
            <a:xfrm>
              <a:off x="4145279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507E8A3B-4F73-0CE9-AB71-4FDCE00F79B7}"/>
                </a:ext>
              </a:extLst>
            </p:cNvPr>
            <p:cNvSpPr/>
            <p:nvPr/>
          </p:nvSpPr>
          <p:spPr>
            <a:xfrm>
              <a:off x="4145279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2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7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9B2F871A-AF7E-7D4A-49FF-BFE935940D2D}"/>
                </a:ext>
              </a:extLst>
            </p:cNvPr>
            <p:cNvSpPr/>
            <p:nvPr/>
          </p:nvSpPr>
          <p:spPr>
            <a:xfrm>
              <a:off x="4145279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2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7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38">
            <a:extLst>
              <a:ext uri="{FF2B5EF4-FFF2-40B4-BE49-F238E27FC236}">
                <a16:creationId xmlns:a16="http://schemas.microsoft.com/office/drawing/2014/main" id="{F2FEE030-B99E-3228-5B77-858D1526A6CC}"/>
              </a:ext>
            </a:extLst>
          </p:cNvPr>
          <p:cNvSpPr txBox="1"/>
          <p:nvPr/>
        </p:nvSpPr>
        <p:spPr>
          <a:xfrm>
            <a:off x="4490701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5,1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41" name="object 39">
            <a:extLst>
              <a:ext uri="{FF2B5EF4-FFF2-40B4-BE49-F238E27FC236}">
                <a16:creationId xmlns:a16="http://schemas.microsoft.com/office/drawing/2014/main" id="{96638AFD-902D-48CC-5F71-806CEA370B65}"/>
              </a:ext>
            </a:extLst>
          </p:cNvPr>
          <p:cNvGrpSpPr/>
          <p:nvPr/>
        </p:nvGrpSpPr>
        <p:grpSpPr>
          <a:xfrm>
            <a:off x="5259432" y="5328878"/>
            <a:ext cx="418465" cy="418465"/>
            <a:chOff x="4929885" y="4640326"/>
            <a:chExt cx="418465" cy="418465"/>
          </a:xfrm>
        </p:grpSpPr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E4EBB7F7-0866-7507-8923-C3092F4ECBD9}"/>
                </a:ext>
              </a:extLst>
            </p:cNvPr>
            <p:cNvSpPr/>
            <p:nvPr/>
          </p:nvSpPr>
          <p:spPr>
            <a:xfrm>
              <a:off x="49362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6A2D6611-6B60-83B1-970E-C46786F43E3C}"/>
                </a:ext>
              </a:extLst>
            </p:cNvPr>
            <p:cNvSpPr/>
            <p:nvPr/>
          </p:nvSpPr>
          <p:spPr>
            <a:xfrm>
              <a:off x="49362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8A9EEF29-88F7-949B-FAAD-FBA971292F90}"/>
                </a:ext>
              </a:extLst>
            </p:cNvPr>
            <p:cNvSpPr/>
            <p:nvPr/>
          </p:nvSpPr>
          <p:spPr>
            <a:xfrm>
              <a:off x="49362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5D6E790B-49BB-7B35-85A3-995F44DEC18D}"/>
                </a:ext>
              </a:extLst>
            </p:cNvPr>
            <p:cNvSpPr/>
            <p:nvPr/>
          </p:nvSpPr>
          <p:spPr>
            <a:xfrm>
              <a:off x="49362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4">
            <a:extLst>
              <a:ext uri="{FF2B5EF4-FFF2-40B4-BE49-F238E27FC236}">
                <a16:creationId xmlns:a16="http://schemas.microsoft.com/office/drawing/2014/main" id="{D0AB7907-BB7D-D8EB-A9E3-67847408C7A5}"/>
              </a:ext>
            </a:extLst>
          </p:cNvPr>
          <p:cNvSpPr txBox="1"/>
          <p:nvPr/>
        </p:nvSpPr>
        <p:spPr>
          <a:xfrm>
            <a:off x="5282800" y="5751406"/>
            <a:ext cx="369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1,2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47" name="object 45">
            <a:extLst>
              <a:ext uri="{FF2B5EF4-FFF2-40B4-BE49-F238E27FC236}">
                <a16:creationId xmlns:a16="http://schemas.microsoft.com/office/drawing/2014/main" id="{7A7C79D2-2EB1-F144-1EB4-3D408EB99608}"/>
              </a:ext>
            </a:extLst>
          </p:cNvPr>
          <p:cNvGrpSpPr/>
          <p:nvPr/>
        </p:nvGrpSpPr>
        <p:grpSpPr>
          <a:xfrm>
            <a:off x="6050388" y="5328878"/>
            <a:ext cx="418465" cy="418465"/>
            <a:chOff x="5720841" y="4640326"/>
            <a:chExt cx="418465" cy="418465"/>
          </a:xfrm>
        </p:grpSpPr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35399606-826D-29D9-8E8B-A8CF1656F806}"/>
                </a:ext>
              </a:extLst>
            </p:cNvPr>
            <p:cNvSpPr/>
            <p:nvPr/>
          </p:nvSpPr>
          <p:spPr>
            <a:xfrm>
              <a:off x="5727191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6BD7A8A2-55F0-011B-9D0B-BF95461C99D7}"/>
                </a:ext>
              </a:extLst>
            </p:cNvPr>
            <p:cNvSpPr/>
            <p:nvPr/>
          </p:nvSpPr>
          <p:spPr>
            <a:xfrm>
              <a:off x="5727191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7491DB3B-1F57-23A6-3879-12F7C8BEDBD2}"/>
                </a:ext>
              </a:extLst>
            </p:cNvPr>
            <p:cNvSpPr/>
            <p:nvPr/>
          </p:nvSpPr>
          <p:spPr>
            <a:xfrm>
              <a:off x="5727191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2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7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9">
              <a:extLst>
                <a:ext uri="{FF2B5EF4-FFF2-40B4-BE49-F238E27FC236}">
                  <a16:creationId xmlns:a16="http://schemas.microsoft.com/office/drawing/2014/main" id="{210D51C3-C0F6-F238-7C44-437ADE7BA5D2}"/>
                </a:ext>
              </a:extLst>
            </p:cNvPr>
            <p:cNvSpPr/>
            <p:nvPr/>
          </p:nvSpPr>
          <p:spPr>
            <a:xfrm>
              <a:off x="5727191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2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7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0">
            <a:extLst>
              <a:ext uri="{FF2B5EF4-FFF2-40B4-BE49-F238E27FC236}">
                <a16:creationId xmlns:a16="http://schemas.microsoft.com/office/drawing/2014/main" id="{129AA42F-AEE7-DD18-EB44-6DC6F43E1815}"/>
              </a:ext>
            </a:extLst>
          </p:cNvPr>
          <p:cNvSpPr txBox="1"/>
          <p:nvPr/>
        </p:nvSpPr>
        <p:spPr>
          <a:xfrm>
            <a:off x="6071979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2,2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53" name="object 51">
            <a:extLst>
              <a:ext uri="{FF2B5EF4-FFF2-40B4-BE49-F238E27FC236}">
                <a16:creationId xmlns:a16="http://schemas.microsoft.com/office/drawing/2014/main" id="{48384F74-5756-FE18-D967-342CA14E2D27}"/>
              </a:ext>
            </a:extLst>
          </p:cNvPr>
          <p:cNvGrpSpPr/>
          <p:nvPr/>
        </p:nvGrpSpPr>
        <p:grpSpPr>
          <a:xfrm>
            <a:off x="6841344" y="5328878"/>
            <a:ext cx="416559" cy="418465"/>
            <a:chOff x="6511797" y="4640326"/>
            <a:chExt cx="416559" cy="418465"/>
          </a:xfrm>
        </p:grpSpPr>
        <p:sp>
          <p:nvSpPr>
            <p:cNvPr id="54" name="object 52">
              <a:extLst>
                <a:ext uri="{FF2B5EF4-FFF2-40B4-BE49-F238E27FC236}">
                  <a16:creationId xmlns:a16="http://schemas.microsoft.com/office/drawing/2014/main" id="{83DCD41B-D70E-599B-5DD3-0452A11D68E4}"/>
                </a:ext>
              </a:extLst>
            </p:cNvPr>
            <p:cNvSpPr/>
            <p:nvPr/>
          </p:nvSpPr>
          <p:spPr>
            <a:xfrm>
              <a:off x="6518147" y="4646676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403859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3859" y="405384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3">
              <a:extLst>
                <a:ext uri="{FF2B5EF4-FFF2-40B4-BE49-F238E27FC236}">
                  <a16:creationId xmlns:a16="http://schemas.microsoft.com/office/drawing/2014/main" id="{1771B851-E1C0-4182-5BCD-6B50E5229B31}"/>
                </a:ext>
              </a:extLst>
            </p:cNvPr>
            <p:cNvSpPr/>
            <p:nvPr/>
          </p:nvSpPr>
          <p:spPr>
            <a:xfrm>
              <a:off x="6518147" y="4646676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0" y="405384"/>
                  </a:moveTo>
                  <a:lnTo>
                    <a:pt x="403859" y="405384"/>
                  </a:lnTo>
                  <a:lnTo>
                    <a:pt x="403859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4">
              <a:extLst>
                <a:ext uri="{FF2B5EF4-FFF2-40B4-BE49-F238E27FC236}">
                  <a16:creationId xmlns:a16="http://schemas.microsoft.com/office/drawing/2014/main" id="{17D3F5D0-9190-3442-7D5C-931F24FBAFC5}"/>
                </a:ext>
              </a:extLst>
            </p:cNvPr>
            <p:cNvSpPr/>
            <p:nvPr/>
          </p:nvSpPr>
          <p:spPr>
            <a:xfrm>
              <a:off x="6518147" y="4647692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72771" y="0"/>
                  </a:moveTo>
                  <a:lnTo>
                    <a:pt x="40357" y="65220"/>
                  </a:lnTo>
                  <a:lnTo>
                    <a:pt x="30081" y="116280"/>
                  </a:lnTo>
                  <a:lnTo>
                    <a:pt x="19969" y="176763"/>
                  </a:lnTo>
                  <a:lnTo>
                    <a:pt x="9962" y="243528"/>
                  </a:lnTo>
                  <a:lnTo>
                    <a:pt x="0" y="313435"/>
                  </a:lnTo>
                  <a:lnTo>
                    <a:pt x="403859" y="380491"/>
                  </a:lnTo>
                  <a:lnTo>
                    <a:pt x="396851" y="347853"/>
                  </a:lnTo>
                  <a:lnTo>
                    <a:pt x="387824" y="298241"/>
                  </a:lnTo>
                  <a:lnTo>
                    <a:pt x="365966" y="174450"/>
                  </a:lnTo>
                  <a:lnTo>
                    <a:pt x="354264" y="113448"/>
                  </a:lnTo>
                  <a:lnTo>
                    <a:pt x="342798" y="61827"/>
                  </a:lnTo>
                  <a:lnTo>
                    <a:pt x="322833" y="13080"/>
                  </a:lnTo>
                  <a:lnTo>
                    <a:pt x="314643" y="29421"/>
                  </a:lnTo>
                  <a:lnTo>
                    <a:pt x="306986" y="71868"/>
                  </a:lnTo>
                  <a:lnTo>
                    <a:pt x="299799" y="131700"/>
                  </a:lnTo>
                  <a:lnTo>
                    <a:pt x="293020" y="200199"/>
                  </a:lnTo>
                  <a:lnTo>
                    <a:pt x="286586" y="268644"/>
                  </a:lnTo>
                  <a:lnTo>
                    <a:pt x="280435" y="328316"/>
                  </a:lnTo>
                  <a:lnTo>
                    <a:pt x="274505" y="370495"/>
                  </a:lnTo>
                  <a:lnTo>
                    <a:pt x="268731" y="386460"/>
                  </a:lnTo>
                  <a:lnTo>
                    <a:pt x="263496" y="370170"/>
                  </a:lnTo>
                  <a:lnTo>
                    <a:pt x="259020" y="327405"/>
                  </a:lnTo>
                  <a:lnTo>
                    <a:pt x="255002" y="267044"/>
                  </a:lnTo>
                  <a:lnTo>
                    <a:pt x="247139" y="129032"/>
                  </a:lnTo>
                  <a:lnTo>
                    <a:pt x="242693" y="69135"/>
                  </a:lnTo>
                  <a:lnTo>
                    <a:pt x="237502" y="27145"/>
                  </a:lnTo>
                  <a:lnTo>
                    <a:pt x="231267" y="11937"/>
                  </a:lnTo>
                  <a:lnTo>
                    <a:pt x="224786" y="26232"/>
                  </a:lnTo>
                  <a:lnTo>
                    <a:pt x="217684" y="62874"/>
                  </a:lnTo>
                  <a:lnTo>
                    <a:pt x="210053" y="115428"/>
                  </a:lnTo>
                  <a:lnTo>
                    <a:pt x="193576" y="242518"/>
                  </a:lnTo>
                  <a:lnTo>
                    <a:pt x="184916" y="304179"/>
                  </a:lnTo>
                  <a:lnTo>
                    <a:pt x="176100" y="355999"/>
                  </a:lnTo>
                  <a:lnTo>
                    <a:pt x="167219" y="391541"/>
                  </a:lnTo>
                  <a:lnTo>
                    <a:pt x="158369" y="404367"/>
                  </a:lnTo>
                  <a:lnTo>
                    <a:pt x="149345" y="390463"/>
                  </a:lnTo>
                  <a:lnTo>
                    <a:pt x="139956" y="354258"/>
                  </a:lnTo>
                  <a:lnTo>
                    <a:pt x="130306" y="301987"/>
                  </a:lnTo>
                  <a:lnTo>
                    <a:pt x="120499" y="239881"/>
                  </a:lnTo>
                  <a:lnTo>
                    <a:pt x="110640" y="174175"/>
                  </a:lnTo>
                  <a:lnTo>
                    <a:pt x="100833" y="111101"/>
                  </a:lnTo>
                  <a:lnTo>
                    <a:pt x="91183" y="56892"/>
                  </a:lnTo>
                  <a:lnTo>
                    <a:pt x="81794" y="17780"/>
                  </a:lnTo>
                  <a:lnTo>
                    <a:pt x="7277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F5738775-9DBE-AD0D-5C17-0880F970131D}"/>
                </a:ext>
              </a:extLst>
            </p:cNvPr>
            <p:cNvSpPr/>
            <p:nvPr/>
          </p:nvSpPr>
          <p:spPr>
            <a:xfrm>
              <a:off x="6518147" y="4647692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0" y="313435"/>
                  </a:moveTo>
                  <a:lnTo>
                    <a:pt x="9962" y="243528"/>
                  </a:lnTo>
                  <a:lnTo>
                    <a:pt x="19969" y="176763"/>
                  </a:lnTo>
                  <a:lnTo>
                    <a:pt x="30081" y="116280"/>
                  </a:lnTo>
                  <a:lnTo>
                    <a:pt x="40357" y="65220"/>
                  </a:lnTo>
                  <a:lnTo>
                    <a:pt x="50857" y="26727"/>
                  </a:lnTo>
                  <a:lnTo>
                    <a:pt x="72771" y="0"/>
                  </a:lnTo>
                  <a:lnTo>
                    <a:pt x="81794" y="17780"/>
                  </a:lnTo>
                  <a:lnTo>
                    <a:pt x="91183" y="56892"/>
                  </a:lnTo>
                  <a:lnTo>
                    <a:pt x="100833" y="111101"/>
                  </a:lnTo>
                  <a:lnTo>
                    <a:pt x="110640" y="174175"/>
                  </a:lnTo>
                  <a:lnTo>
                    <a:pt x="120499" y="239881"/>
                  </a:lnTo>
                  <a:lnTo>
                    <a:pt x="130306" y="301987"/>
                  </a:lnTo>
                  <a:lnTo>
                    <a:pt x="139956" y="354258"/>
                  </a:lnTo>
                  <a:lnTo>
                    <a:pt x="149345" y="390463"/>
                  </a:lnTo>
                  <a:lnTo>
                    <a:pt x="158369" y="404367"/>
                  </a:lnTo>
                  <a:lnTo>
                    <a:pt x="167219" y="391541"/>
                  </a:lnTo>
                  <a:lnTo>
                    <a:pt x="176100" y="355999"/>
                  </a:lnTo>
                  <a:lnTo>
                    <a:pt x="184916" y="304179"/>
                  </a:lnTo>
                  <a:lnTo>
                    <a:pt x="193576" y="242518"/>
                  </a:lnTo>
                  <a:lnTo>
                    <a:pt x="201986" y="177456"/>
                  </a:lnTo>
                  <a:lnTo>
                    <a:pt x="210053" y="115428"/>
                  </a:lnTo>
                  <a:lnTo>
                    <a:pt x="217684" y="62874"/>
                  </a:lnTo>
                  <a:lnTo>
                    <a:pt x="224786" y="26232"/>
                  </a:lnTo>
                  <a:lnTo>
                    <a:pt x="231267" y="11937"/>
                  </a:lnTo>
                  <a:lnTo>
                    <a:pt x="237502" y="27145"/>
                  </a:lnTo>
                  <a:lnTo>
                    <a:pt x="242693" y="69135"/>
                  </a:lnTo>
                  <a:lnTo>
                    <a:pt x="247139" y="129032"/>
                  </a:lnTo>
                  <a:lnTo>
                    <a:pt x="251142" y="197961"/>
                  </a:lnTo>
                  <a:lnTo>
                    <a:pt x="255002" y="267044"/>
                  </a:lnTo>
                  <a:lnTo>
                    <a:pt x="259020" y="327405"/>
                  </a:lnTo>
                  <a:lnTo>
                    <a:pt x="263496" y="370170"/>
                  </a:lnTo>
                  <a:lnTo>
                    <a:pt x="268731" y="386460"/>
                  </a:lnTo>
                  <a:lnTo>
                    <a:pt x="274505" y="370495"/>
                  </a:lnTo>
                  <a:lnTo>
                    <a:pt x="280435" y="328316"/>
                  </a:lnTo>
                  <a:lnTo>
                    <a:pt x="286586" y="268644"/>
                  </a:lnTo>
                  <a:lnTo>
                    <a:pt x="293020" y="200199"/>
                  </a:lnTo>
                  <a:lnTo>
                    <a:pt x="299799" y="131700"/>
                  </a:lnTo>
                  <a:lnTo>
                    <a:pt x="306986" y="71868"/>
                  </a:lnTo>
                  <a:lnTo>
                    <a:pt x="314643" y="29421"/>
                  </a:lnTo>
                  <a:lnTo>
                    <a:pt x="322833" y="13080"/>
                  </a:lnTo>
                  <a:lnTo>
                    <a:pt x="332134" y="26175"/>
                  </a:lnTo>
                  <a:lnTo>
                    <a:pt x="354264" y="113448"/>
                  </a:lnTo>
                  <a:lnTo>
                    <a:pt x="365966" y="174450"/>
                  </a:lnTo>
                  <a:lnTo>
                    <a:pt x="377341" y="238244"/>
                  </a:lnTo>
                  <a:lnTo>
                    <a:pt x="387824" y="298241"/>
                  </a:lnTo>
                  <a:lnTo>
                    <a:pt x="396851" y="347853"/>
                  </a:lnTo>
                  <a:lnTo>
                    <a:pt x="403859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56">
            <a:extLst>
              <a:ext uri="{FF2B5EF4-FFF2-40B4-BE49-F238E27FC236}">
                <a16:creationId xmlns:a16="http://schemas.microsoft.com/office/drawing/2014/main" id="{C8454EDE-A07A-567A-D157-8AE4229EC5E4}"/>
              </a:ext>
            </a:extLst>
          </p:cNvPr>
          <p:cNvSpPr txBox="1"/>
          <p:nvPr/>
        </p:nvSpPr>
        <p:spPr>
          <a:xfrm>
            <a:off x="6864458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3,2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62" name="object 57">
            <a:extLst>
              <a:ext uri="{FF2B5EF4-FFF2-40B4-BE49-F238E27FC236}">
                <a16:creationId xmlns:a16="http://schemas.microsoft.com/office/drawing/2014/main" id="{57BBB80C-577B-1598-A6C8-4A638D1424EB}"/>
              </a:ext>
            </a:extLst>
          </p:cNvPr>
          <p:cNvGrpSpPr/>
          <p:nvPr/>
        </p:nvGrpSpPr>
        <p:grpSpPr>
          <a:xfrm>
            <a:off x="7630777" y="5328878"/>
            <a:ext cx="418465" cy="418465"/>
            <a:chOff x="7301230" y="4640326"/>
            <a:chExt cx="418465" cy="418465"/>
          </a:xfrm>
        </p:grpSpPr>
        <p:sp>
          <p:nvSpPr>
            <p:cNvPr id="64" name="object 58">
              <a:extLst>
                <a:ext uri="{FF2B5EF4-FFF2-40B4-BE49-F238E27FC236}">
                  <a16:creationId xmlns:a16="http://schemas.microsoft.com/office/drawing/2014/main" id="{64E3A009-0DB6-56A9-8B0D-19A5EFDB2E2C}"/>
                </a:ext>
              </a:extLst>
            </p:cNvPr>
            <p:cNvSpPr/>
            <p:nvPr/>
          </p:nvSpPr>
          <p:spPr>
            <a:xfrm>
              <a:off x="7307580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3" y="405384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9">
              <a:extLst>
                <a:ext uri="{FF2B5EF4-FFF2-40B4-BE49-F238E27FC236}">
                  <a16:creationId xmlns:a16="http://schemas.microsoft.com/office/drawing/2014/main" id="{97B5B2A8-E8D5-A1D8-71E5-9D6DD71E2680}"/>
                </a:ext>
              </a:extLst>
            </p:cNvPr>
            <p:cNvSpPr/>
            <p:nvPr/>
          </p:nvSpPr>
          <p:spPr>
            <a:xfrm>
              <a:off x="7307580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405384"/>
                  </a:moveTo>
                  <a:lnTo>
                    <a:pt x="405383" y="405384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0">
              <a:extLst>
                <a:ext uri="{FF2B5EF4-FFF2-40B4-BE49-F238E27FC236}">
                  <a16:creationId xmlns:a16="http://schemas.microsoft.com/office/drawing/2014/main" id="{EE66C327-64AE-8F01-45DE-FD253131B581}"/>
                </a:ext>
              </a:extLst>
            </p:cNvPr>
            <p:cNvSpPr/>
            <p:nvPr/>
          </p:nvSpPr>
          <p:spPr>
            <a:xfrm>
              <a:off x="7307580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1">
              <a:extLst>
                <a:ext uri="{FF2B5EF4-FFF2-40B4-BE49-F238E27FC236}">
                  <a16:creationId xmlns:a16="http://schemas.microsoft.com/office/drawing/2014/main" id="{6F992334-7598-B63A-4E3F-11C392F17455}"/>
                </a:ext>
              </a:extLst>
            </p:cNvPr>
            <p:cNvSpPr/>
            <p:nvPr/>
          </p:nvSpPr>
          <p:spPr>
            <a:xfrm>
              <a:off x="7307580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2">
            <a:extLst>
              <a:ext uri="{FF2B5EF4-FFF2-40B4-BE49-F238E27FC236}">
                <a16:creationId xmlns:a16="http://schemas.microsoft.com/office/drawing/2014/main" id="{85C86AB7-EDFC-FD0F-E4F3-ED8C68977CF5}"/>
              </a:ext>
            </a:extLst>
          </p:cNvPr>
          <p:cNvSpPr txBox="1"/>
          <p:nvPr/>
        </p:nvSpPr>
        <p:spPr>
          <a:xfrm>
            <a:off x="7655161" y="5751406"/>
            <a:ext cx="366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4,2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69" name="object 63">
            <a:extLst>
              <a:ext uri="{FF2B5EF4-FFF2-40B4-BE49-F238E27FC236}">
                <a16:creationId xmlns:a16="http://schemas.microsoft.com/office/drawing/2014/main" id="{2DE0E20F-C382-C7E0-BC16-908A211B8DEF}"/>
              </a:ext>
            </a:extLst>
          </p:cNvPr>
          <p:cNvGrpSpPr/>
          <p:nvPr/>
        </p:nvGrpSpPr>
        <p:grpSpPr>
          <a:xfrm>
            <a:off x="8421732" y="5328878"/>
            <a:ext cx="418465" cy="418465"/>
            <a:chOff x="8092185" y="4640326"/>
            <a:chExt cx="418465" cy="418465"/>
          </a:xfrm>
        </p:grpSpPr>
        <p:sp>
          <p:nvSpPr>
            <p:cNvPr id="70" name="object 64">
              <a:extLst>
                <a:ext uri="{FF2B5EF4-FFF2-40B4-BE49-F238E27FC236}">
                  <a16:creationId xmlns:a16="http://schemas.microsoft.com/office/drawing/2014/main" id="{51095C14-D7D1-361F-88D4-3B080EDF87A3}"/>
                </a:ext>
              </a:extLst>
            </p:cNvPr>
            <p:cNvSpPr/>
            <p:nvPr/>
          </p:nvSpPr>
          <p:spPr>
            <a:xfrm>
              <a:off x="80985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3" y="405384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5">
              <a:extLst>
                <a:ext uri="{FF2B5EF4-FFF2-40B4-BE49-F238E27FC236}">
                  <a16:creationId xmlns:a16="http://schemas.microsoft.com/office/drawing/2014/main" id="{38AB730E-E7E7-C0C7-075F-37C10D43DD8E}"/>
                </a:ext>
              </a:extLst>
            </p:cNvPr>
            <p:cNvSpPr/>
            <p:nvPr/>
          </p:nvSpPr>
          <p:spPr>
            <a:xfrm>
              <a:off x="80985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405384"/>
                  </a:moveTo>
                  <a:lnTo>
                    <a:pt x="405383" y="405384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6">
              <a:extLst>
                <a:ext uri="{FF2B5EF4-FFF2-40B4-BE49-F238E27FC236}">
                  <a16:creationId xmlns:a16="http://schemas.microsoft.com/office/drawing/2014/main" id="{9E2FF082-C6B4-9F3D-CE06-E1D760A61DAE}"/>
                </a:ext>
              </a:extLst>
            </p:cNvPr>
            <p:cNvSpPr/>
            <p:nvPr/>
          </p:nvSpPr>
          <p:spPr>
            <a:xfrm>
              <a:off x="80985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73152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7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7">
              <a:extLst>
                <a:ext uri="{FF2B5EF4-FFF2-40B4-BE49-F238E27FC236}">
                  <a16:creationId xmlns:a16="http://schemas.microsoft.com/office/drawing/2014/main" id="{94463C61-8BF4-FB4C-99AB-1F7853F79E06}"/>
                </a:ext>
              </a:extLst>
            </p:cNvPr>
            <p:cNvSpPr/>
            <p:nvPr/>
          </p:nvSpPr>
          <p:spPr>
            <a:xfrm>
              <a:off x="80985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2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7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68">
            <a:extLst>
              <a:ext uri="{FF2B5EF4-FFF2-40B4-BE49-F238E27FC236}">
                <a16:creationId xmlns:a16="http://schemas.microsoft.com/office/drawing/2014/main" id="{D0F2FDA8-9953-E59D-BBDC-D02C8A1E3E6F}"/>
              </a:ext>
            </a:extLst>
          </p:cNvPr>
          <p:cNvSpPr txBox="1"/>
          <p:nvPr/>
        </p:nvSpPr>
        <p:spPr>
          <a:xfrm>
            <a:off x="8441544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5,2</a:t>
            </a:r>
            <a:endParaRPr sz="1000">
              <a:latin typeface="Cambria Math"/>
              <a:cs typeface="Cambria Math"/>
            </a:endParaRPr>
          </a:p>
        </p:txBody>
      </p:sp>
      <p:pic>
        <p:nvPicPr>
          <p:cNvPr id="75" name="object 69">
            <a:extLst>
              <a:ext uri="{FF2B5EF4-FFF2-40B4-BE49-F238E27FC236}">
                <a16:creationId xmlns:a16="http://schemas.microsoft.com/office/drawing/2014/main" id="{AA629959-D916-F025-DA1D-842A8BDD4BB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78917" y="4391617"/>
            <a:ext cx="198627" cy="198627"/>
          </a:xfrm>
          <a:prstGeom prst="rect">
            <a:avLst/>
          </a:prstGeom>
        </p:spPr>
      </p:pic>
      <p:sp>
        <p:nvSpPr>
          <p:cNvPr id="76" name="object 70">
            <a:extLst>
              <a:ext uri="{FF2B5EF4-FFF2-40B4-BE49-F238E27FC236}">
                <a16:creationId xmlns:a16="http://schemas.microsoft.com/office/drawing/2014/main" id="{E575497F-E335-FC88-5359-5B6AEB661FC1}"/>
              </a:ext>
            </a:extLst>
          </p:cNvPr>
          <p:cNvSpPr txBox="1"/>
          <p:nvPr/>
        </p:nvSpPr>
        <p:spPr>
          <a:xfrm>
            <a:off x="3931393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2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77" name="object 71">
            <a:extLst>
              <a:ext uri="{FF2B5EF4-FFF2-40B4-BE49-F238E27FC236}">
                <a16:creationId xmlns:a16="http://schemas.microsoft.com/office/drawing/2014/main" id="{7786130B-0040-7DB3-52F3-3FCDA7037CA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40561" y="4391617"/>
            <a:ext cx="197103" cy="198627"/>
          </a:xfrm>
          <a:prstGeom prst="rect">
            <a:avLst/>
          </a:prstGeom>
        </p:spPr>
      </p:pic>
      <p:sp>
        <p:nvSpPr>
          <p:cNvPr id="78" name="object 72">
            <a:extLst>
              <a:ext uri="{FF2B5EF4-FFF2-40B4-BE49-F238E27FC236}">
                <a16:creationId xmlns:a16="http://schemas.microsoft.com/office/drawing/2014/main" id="{B65D2936-1A00-D045-49B5-565A32F18CFD}"/>
              </a:ext>
            </a:extLst>
          </p:cNvPr>
          <p:cNvSpPr txBox="1"/>
          <p:nvPr/>
        </p:nvSpPr>
        <p:spPr>
          <a:xfrm>
            <a:off x="4891768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3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79" name="object 73">
            <a:extLst>
              <a:ext uri="{FF2B5EF4-FFF2-40B4-BE49-F238E27FC236}">
                <a16:creationId xmlns:a16="http://schemas.microsoft.com/office/drawing/2014/main" id="{FBE5DFE0-6D83-BDB8-B7A0-2D689DDCBE3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00681" y="4391617"/>
            <a:ext cx="197103" cy="198627"/>
          </a:xfrm>
          <a:prstGeom prst="rect">
            <a:avLst/>
          </a:prstGeom>
        </p:spPr>
      </p:pic>
      <p:sp>
        <p:nvSpPr>
          <p:cNvPr id="80" name="object 74">
            <a:extLst>
              <a:ext uri="{FF2B5EF4-FFF2-40B4-BE49-F238E27FC236}">
                <a16:creationId xmlns:a16="http://schemas.microsoft.com/office/drawing/2014/main" id="{65340C29-C1BE-40E3-BA73-52D6AFB7A752}"/>
              </a:ext>
            </a:extLst>
          </p:cNvPr>
          <p:cNvSpPr txBox="1"/>
          <p:nvPr/>
        </p:nvSpPr>
        <p:spPr>
          <a:xfrm>
            <a:off x="5852523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4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81" name="object 75">
            <a:extLst>
              <a:ext uri="{FF2B5EF4-FFF2-40B4-BE49-F238E27FC236}">
                <a16:creationId xmlns:a16="http://schemas.microsoft.com/office/drawing/2014/main" id="{D042C48E-7332-8D5C-603A-EC4405A718E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60801" y="4391617"/>
            <a:ext cx="197103" cy="198627"/>
          </a:xfrm>
          <a:prstGeom prst="rect">
            <a:avLst/>
          </a:prstGeom>
        </p:spPr>
      </p:pic>
      <p:sp>
        <p:nvSpPr>
          <p:cNvPr id="82" name="object 76">
            <a:extLst>
              <a:ext uri="{FF2B5EF4-FFF2-40B4-BE49-F238E27FC236}">
                <a16:creationId xmlns:a16="http://schemas.microsoft.com/office/drawing/2014/main" id="{265D0FDE-EFEC-D171-C6EC-54D9486BB00A}"/>
              </a:ext>
            </a:extLst>
          </p:cNvPr>
          <p:cNvSpPr txBox="1"/>
          <p:nvPr/>
        </p:nvSpPr>
        <p:spPr>
          <a:xfrm>
            <a:off x="6812897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5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83" name="object 77">
            <a:extLst>
              <a:ext uri="{FF2B5EF4-FFF2-40B4-BE49-F238E27FC236}">
                <a16:creationId xmlns:a16="http://schemas.microsoft.com/office/drawing/2014/main" id="{9D18E953-176E-F807-7392-EE692A92416F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18797" y="4391617"/>
            <a:ext cx="198627" cy="198627"/>
          </a:xfrm>
          <a:prstGeom prst="rect">
            <a:avLst/>
          </a:prstGeom>
        </p:spPr>
      </p:pic>
      <p:sp>
        <p:nvSpPr>
          <p:cNvPr id="84" name="object 78">
            <a:extLst>
              <a:ext uri="{FF2B5EF4-FFF2-40B4-BE49-F238E27FC236}">
                <a16:creationId xmlns:a16="http://schemas.microsoft.com/office/drawing/2014/main" id="{DD2D5EAE-3042-547E-2F7C-28ED0401EC33}"/>
              </a:ext>
            </a:extLst>
          </p:cNvPr>
          <p:cNvSpPr txBox="1"/>
          <p:nvPr/>
        </p:nvSpPr>
        <p:spPr>
          <a:xfrm>
            <a:off x="2972417" y="4378536"/>
            <a:ext cx="2216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1</a:t>
            </a:r>
            <a:endParaRPr sz="1275" baseline="-16339">
              <a:latin typeface="Cambria Math"/>
              <a:cs typeface="Cambria Math"/>
            </a:endParaRPr>
          </a:p>
        </p:txBody>
      </p:sp>
      <p:grpSp>
        <p:nvGrpSpPr>
          <p:cNvPr id="85" name="object 79">
            <a:extLst>
              <a:ext uri="{FF2B5EF4-FFF2-40B4-BE49-F238E27FC236}">
                <a16:creationId xmlns:a16="http://schemas.microsoft.com/office/drawing/2014/main" id="{834094CA-3CCA-87B5-462C-D0398E4029CE}"/>
              </a:ext>
            </a:extLst>
          </p:cNvPr>
          <p:cNvGrpSpPr/>
          <p:nvPr/>
        </p:nvGrpSpPr>
        <p:grpSpPr>
          <a:xfrm>
            <a:off x="3461113" y="3039829"/>
            <a:ext cx="418465" cy="418465"/>
            <a:chOff x="3131566" y="2351277"/>
            <a:chExt cx="418465" cy="418465"/>
          </a:xfrm>
        </p:grpSpPr>
        <p:sp>
          <p:nvSpPr>
            <p:cNvPr id="86" name="object 80">
              <a:extLst>
                <a:ext uri="{FF2B5EF4-FFF2-40B4-BE49-F238E27FC236}">
                  <a16:creationId xmlns:a16="http://schemas.microsoft.com/office/drawing/2014/main" id="{49DC45A9-7F67-C554-0660-2C6F868DAC51}"/>
                </a:ext>
              </a:extLst>
            </p:cNvPr>
            <p:cNvSpPr/>
            <p:nvPr/>
          </p:nvSpPr>
          <p:spPr>
            <a:xfrm>
              <a:off x="3137916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3" y="405384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1">
              <a:extLst>
                <a:ext uri="{FF2B5EF4-FFF2-40B4-BE49-F238E27FC236}">
                  <a16:creationId xmlns:a16="http://schemas.microsoft.com/office/drawing/2014/main" id="{0977EA81-5D61-371C-E804-9D3507FB080D}"/>
                </a:ext>
              </a:extLst>
            </p:cNvPr>
            <p:cNvSpPr/>
            <p:nvPr/>
          </p:nvSpPr>
          <p:spPr>
            <a:xfrm>
              <a:off x="3137916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3" y="405384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2">
              <a:extLst>
                <a:ext uri="{FF2B5EF4-FFF2-40B4-BE49-F238E27FC236}">
                  <a16:creationId xmlns:a16="http://schemas.microsoft.com/office/drawing/2014/main" id="{B5DE02E6-A89C-485F-69C8-EAB8216D5F70}"/>
                </a:ext>
              </a:extLst>
            </p:cNvPr>
            <p:cNvSpPr/>
            <p:nvPr/>
          </p:nvSpPr>
          <p:spPr>
            <a:xfrm>
              <a:off x="3137916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3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7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3">
              <a:extLst>
                <a:ext uri="{FF2B5EF4-FFF2-40B4-BE49-F238E27FC236}">
                  <a16:creationId xmlns:a16="http://schemas.microsoft.com/office/drawing/2014/main" id="{41FD7CF3-FB68-17F6-8077-F8C510F155C4}"/>
                </a:ext>
              </a:extLst>
            </p:cNvPr>
            <p:cNvSpPr/>
            <p:nvPr/>
          </p:nvSpPr>
          <p:spPr>
            <a:xfrm>
              <a:off x="3137916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7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84">
            <a:extLst>
              <a:ext uri="{FF2B5EF4-FFF2-40B4-BE49-F238E27FC236}">
                <a16:creationId xmlns:a16="http://schemas.microsoft.com/office/drawing/2014/main" id="{9541BCB9-60AB-3CAF-E0CB-A2C88D7178AF}"/>
              </a:ext>
            </a:extLst>
          </p:cNvPr>
          <p:cNvSpPr txBox="1"/>
          <p:nvPr/>
        </p:nvSpPr>
        <p:spPr>
          <a:xfrm>
            <a:off x="3486386" y="3419687"/>
            <a:ext cx="2673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1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91" name="object 85">
            <a:extLst>
              <a:ext uri="{FF2B5EF4-FFF2-40B4-BE49-F238E27FC236}">
                <a16:creationId xmlns:a16="http://schemas.microsoft.com/office/drawing/2014/main" id="{D418A8DC-0836-2770-3BC9-6A6F7E3AB704}"/>
              </a:ext>
            </a:extLst>
          </p:cNvPr>
          <p:cNvGrpSpPr/>
          <p:nvPr/>
        </p:nvGrpSpPr>
        <p:grpSpPr>
          <a:xfrm>
            <a:off x="4252068" y="3039829"/>
            <a:ext cx="418465" cy="418465"/>
            <a:chOff x="3922521" y="2351277"/>
            <a:chExt cx="418465" cy="418465"/>
          </a:xfrm>
        </p:grpSpPr>
        <p:sp>
          <p:nvSpPr>
            <p:cNvPr id="92" name="object 86">
              <a:extLst>
                <a:ext uri="{FF2B5EF4-FFF2-40B4-BE49-F238E27FC236}">
                  <a16:creationId xmlns:a16="http://schemas.microsoft.com/office/drawing/2014/main" id="{529AFBF2-2F22-62E3-4BB5-91AF83567C14}"/>
                </a:ext>
              </a:extLst>
            </p:cNvPr>
            <p:cNvSpPr/>
            <p:nvPr/>
          </p:nvSpPr>
          <p:spPr>
            <a:xfrm>
              <a:off x="3928871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7">
              <a:extLst>
                <a:ext uri="{FF2B5EF4-FFF2-40B4-BE49-F238E27FC236}">
                  <a16:creationId xmlns:a16="http://schemas.microsoft.com/office/drawing/2014/main" id="{03ACF7B5-F2BD-8C91-E039-4D7C68DC69FD}"/>
                </a:ext>
              </a:extLst>
            </p:cNvPr>
            <p:cNvSpPr/>
            <p:nvPr/>
          </p:nvSpPr>
          <p:spPr>
            <a:xfrm>
              <a:off x="3928871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88">
              <a:extLst>
                <a:ext uri="{FF2B5EF4-FFF2-40B4-BE49-F238E27FC236}">
                  <a16:creationId xmlns:a16="http://schemas.microsoft.com/office/drawing/2014/main" id="{5EB38B87-DB16-E85A-E15D-EEF6F29115B5}"/>
                </a:ext>
              </a:extLst>
            </p:cNvPr>
            <p:cNvSpPr/>
            <p:nvPr/>
          </p:nvSpPr>
          <p:spPr>
            <a:xfrm>
              <a:off x="3928871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3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89">
              <a:extLst>
                <a:ext uri="{FF2B5EF4-FFF2-40B4-BE49-F238E27FC236}">
                  <a16:creationId xmlns:a16="http://schemas.microsoft.com/office/drawing/2014/main" id="{69EAD8E6-E5F8-F9AA-2E39-4FACD8533633}"/>
                </a:ext>
              </a:extLst>
            </p:cNvPr>
            <p:cNvSpPr/>
            <p:nvPr/>
          </p:nvSpPr>
          <p:spPr>
            <a:xfrm>
              <a:off x="3928871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0">
            <a:extLst>
              <a:ext uri="{FF2B5EF4-FFF2-40B4-BE49-F238E27FC236}">
                <a16:creationId xmlns:a16="http://schemas.microsoft.com/office/drawing/2014/main" id="{02B00F0B-226E-03F9-9732-1C7D54D5EAAA}"/>
              </a:ext>
            </a:extLst>
          </p:cNvPr>
          <p:cNvSpPr txBox="1"/>
          <p:nvPr/>
        </p:nvSpPr>
        <p:spPr>
          <a:xfrm>
            <a:off x="4276961" y="3419687"/>
            <a:ext cx="271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2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97" name="object 91">
            <a:extLst>
              <a:ext uri="{FF2B5EF4-FFF2-40B4-BE49-F238E27FC236}">
                <a16:creationId xmlns:a16="http://schemas.microsoft.com/office/drawing/2014/main" id="{289CA69C-8B41-F34E-034E-6E8ECB88301B}"/>
              </a:ext>
            </a:extLst>
          </p:cNvPr>
          <p:cNvGrpSpPr/>
          <p:nvPr/>
        </p:nvGrpSpPr>
        <p:grpSpPr>
          <a:xfrm>
            <a:off x="5041500" y="3039829"/>
            <a:ext cx="418465" cy="418465"/>
            <a:chOff x="4711953" y="2351277"/>
            <a:chExt cx="418465" cy="418465"/>
          </a:xfrm>
        </p:grpSpPr>
        <p:sp>
          <p:nvSpPr>
            <p:cNvPr id="98" name="object 92">
              <a:extLst>
                <a:ext uri="{FF2B5EF4-FFF2-40B4-BE49-F238E27FC236}">
                  <a16:creationId xmlns:a16="http://schemas.microsoft.com/office/drawing/2014/main" id="{6EAD704C-9084-DF38-DFDE-68BC2014CAE3}"/>
                </a:ext>
              </a:extLst>
            </p:cNvPr>
            <p:cNvSpPr/>
            <p:nvPr/>
          </p:nvSpPr>
          <p:spPr>
            <a:xfrm>
              <a:off x="4718303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3">
              <a:extLst>
                <a:ext uri="{FF2B5EF4-FFF2-40B4-BE49-F238E27FC236}">
                  <a16:creationId xmlns:a16="http://schemas.microsoft.com/office/drawing/2014/main" id="{A0939BE4-9FB4-03E9-714C-05BFA1C8F52B}"/>
                </a:ext>
              </a:extLst>
            </p:cNvPr>
            <p:cNvSpPr/>
            <p:nvPr/>
          </p:nvSpPr>
          <p:spPr>
            <a:xfrm>
              <a:off x="4718303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4">
              <a:extLst>
                <a:ext uri="{FF2B5EF4-FFF2-40B4-BE49-F238E27FC236}">
                  <a16:creationId xmlns:a16="http://schemas.microsoft.com/office/drawing/2014/main" id="{B80ED306-5C90-91F8-2AA6-009436A3FA56}"/>
                </a:ext>
              </a:extLst>
            </p:cNvPr>
            <p:cNvSpPr/>
            <p:nvPr/>
          </p:nvSpPr>
          <p:spPr>
            <a:xfrm>
              <a:off x="4718303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5">
              <a:extLst>
                <a:ext uri="{FF2B5EF4-FFF2-40B4-BE49-F238E27FC236}">
                  <a16:creationId xmlns:a16="http://schemas.microsoft.com/office/drawing/2014/main" id="{CEDE53E7-58E8-E77F-9263-3AAA02EF8AED}"/>
                </a:ext>
              </a:extLst>
            </p:cNvPr>
            <p:cNvSpPr/>
            <p:nvPr/>
          </p:nvSpPr>
          <p:spPr>
            <a:xfrm>
              <a:off x="4718303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96">
            <a:extLst>
              <a:ext uri="{FF2B5EF4-FFF2-40B4-BE49-F238E27FC236}">
                <a16:creationId xmlns:a16="http://schemas.microsoft.com/office/drawing/2014/main" id="{8A5D0504-F72B-D066-6675-1F6435C0565B}"/>
              </a:ext>
            </a:extLst>
          </p:cNvPr>
          <p:cNvSpPr txBox="1"/>
          <p:nvPr/>
        </p:nvSpPr>
        <p:spPr>
          <a:xfrm>
            <a:off x="5067917" y="3419687"/>
            <a:ext cx="271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3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103" name="object 97">
            <a:extLst>
              <a:ext uri="{FF2B5EF4-FFF2-40B4-BE49-F238E27FC236}">
                <a16:creationId xmlns:a16="http://schemas.microsoft.com/office/drawing/2014/main" id="{C7F0AE51-327E-23AA-AE51-98970116721D}"/>
              </a:ext>
            </a:extLst>
          </p:cNvPr>
          <p:cNvGrpSpPr/>
          <p:nvPr/>
        </p:nvGrpSpPr>
        <p:grpSpPr>
          <a:xfrm>
            <a:off x="5832456" y="3039829"/>
            <a:ext cx="418465" cy="418465"/>
            <a:chOff x="5502909" y="2351277"/>
            <a:chExt cx="418465" cy="418465"/>
          </a:xfrm>
        </p:grpSpPr>
        <p:sp>
          <p:nvSpPr>
            <p:cNvPr id="104" name="object 98">
              <a:extLst>
                <a:ext uri="{FF2B5EF4-FFF2-40B4-BE49-F238E27FC236}">
                  <a16:creationId xmlns:a16="http://schemas.microsoft.com/office/drawing/2014/main" id="{9DD4EF4E-F4D5-0795-8C2A-252C7CE499B8}"/>
                </a:ext>
              </a:extLst>
            </p:cNvPr>
            <p:cNvSpPr/>
            <p:nvPr/>
          </p:nvSpPr>
          <p:spPr>
            <a:xfrm>
              <a:off x="5509259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99">
              <a:extLst>
                <a:ext uri="{FF2B5EF4-FFF2-40B4-BE49-F238E27FC236}">
                  <a16:creationId xmlns:a16="http://schemas.microsoft.com/office/drawing/2014/main" id="{30693C27-F365-51B9-D7D4-0CE25454F64C}"/>
                </a:ext>
              </a:extLst>
            </p:cNvPr>
            <p:cNvSpPr/>
            <p:nvPr/>
          </p:nvSpPr>
          <p:spPr>
            <a:xfrm>
              <a:off x="5509259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0">
              <a:extLst>
                <a:ext uri="{FF2B5EF4-FFF2-40B4-BE49-F238E27FC236}">
                  <a16:creationId xmlns:a16="http://schemas.microsoft.com/office/drawing/2014/main" id="{0D96731E-6D3F-C9EE-6C53-0617E8EA37C4}"/>
                </a:ext>
              </a:extLst>
            </p:cNvPr>
            <p:cNvSpPr/>
            <p:nvPr/>
          </p:nvSpPr>
          <p:spPr>
            <a:xfrm>
              <a:off x="5509259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1">
              <a:extLst>
                <a:ext uri="{FF2B5EF4-FFF2-40B4-BE49-F238E27FC236}">
                  <a16:creationId xmlns:a16="http://schemas.microsoft.com/office/drawing/2014/main" id="{11A0C40E-89D3-E907-DD25-234F7E22E7A4}"/>
                </a:ext>
              </a:extLst>
            </p:cNvPr>
            <p:cNvSpPr/>
            <p:nvPr/>
          </p:nvSpPr>
          <p:spPr>
            <a:xfrm>
              <a:off x="5509259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2">
            <a:extLst>
              <a:ext uri="{FF2B5EF4-FFF2-40B4-BE49-F238E27FC236}">
                <a16:creationId xmlns:a16="http://schemas.microsoft.com/office/drawing/2014/main" id="{133CD25A-7B48-A451-BCDB-58B9406041B1}"/>
              </a:ext>
            </a:extLst>
          </p:cNvPr>
          <p:cNvSpPr txBox="1"/>
          <p:nvPr/>
        </p:nvSpPr>
        <p:spPr>
          <a:xfrm>
            <a:off x="5857094" y="3419687"/>
            <a:ext cx="2641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4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109" name="object 103">
            <a:extLst>
              <a:ext uri="{FF2B5EF4-FFF2-40B4-BE49-F238E27FC236}">
                <a16:creationId xmlns:a16="http://schemas.microsoft.com/office/drawing/2014/main" id="{83925A5A-C14B-D147-FECB-C5129557E9AE}"/>
              </a:ext>
            </a:extLst>
          </p:cNvPr>
          <p:cNvGrpSpPr/>
          <p:nvPr/>
        </p:nvGrpSpPr>
        <p:grpSpPr>
          <a:xfrm>
            <a:off x="6623412" y="3035257"/>
            <a:ext cx="418465" cy="416559"/>
            <a:chOff x="6293865" y="2346705"/>
            <a:chExt cx="418465" cy="416559"/>
          </a:xfrm>
        </p:grpSpPr>
        <p:sp>
          <p:nvSpPr>
            <p:cNvPr id="110" name="object 104">
              <a:extLst>
                <a:ext uri="{FF2B5EF4-FFF2-40B4-BE49-F238E27FC236}">
                  <a16:creationId xmlns:a16="http://schemas.microsoft.com/office/drawing/2014/main" id="{1B316136-87B1-6F5A-78EA-39698AF58CF8}"/>
                </a:ext>
              </a:extLst>
            </p:cNvPr>
            <p:cNvSpPr/>
            <p:nvPr/>
          </p:nvSpPr>
          <p:spPr>
            <a:xfrm>
              <a:off x="6300215" y="2353055"/>
              <a:ext cx="405765" cy="403860"/>
            </a:xfrm>
            <a:custGeom>
              <a:avLst/>
              <a:gdLst/>
              <a:ahLst/>
              <a:cxnLst/>
              <a:rect l="l" t="t" r="r" b="b"/>
              <a:pathLst>
                <a:path w="405765" h="403860">
                  <a:moveTo>
                    <a:pt x="405384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405384" y="403860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5">
              <a:extLst>
                <a:ext uri="{FF2B5EF4-FFF2-40B4-BE49-F238E27FC236}">
                  <a16:creationId xmlns:a16="http://schemas.microsoft.com/office/drawing/2014/main" id="{5A194FCD-A67B-8577-4BD7-16F2E7915272}"/>
                </a:ext>
              </a:extLst>
            </p:cNvPr>
            <p:cNvSpPr/>
            <p:nvPr/>
          </p:nvSpPr>
          <p:spPr>
            <a:xfrm>
              <a:off x="6300215" y="2353055"/>
              <a:ext cx="405765" cy="403860"/>
            </a:xfrm>
            <a:custGeom>
              <a:avLst/>
              <a:gdLst/>
              <a:ahLst/>
              <a:cxnLst/>
              <a:rect l="l" t="t" r="r" b="b"/>
              <a:pathLst>
                <a:path w="405765" h="403860">
                  <a:moveTo>
                    <a:pt x="0" y="403860"/>
                  </a:moveTo>
                  <a:lnTo>
                    <a:pt x="405384" y="403860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6">
              <a:extLst>
                <a:ext uri="{FF2B5EF4-FFF2-40B4-BE49-F238E27FC236}">
                  <a16:creationId xmlns:a16="http://schemas.microsoft.com/office/drawing/2014/main" id="{2ED03D7A-8F61-0148-E720-4BB0C11C45EB}"/>
                </a:ext>
              </a:extLst>
            </p:cNvPr>
            <p:cNvSpPr/>
            <p:nvPr/>
          </p:nvSpPr>
          <p:spPr>
            <a:xfrm>
              <a:off x="6300215" y="2354071"/>
              <a:ext cx="405765" cy="403225"/>
            </a:xfrm>
            <a:custGeom>
              <a:avLst/>
              <a:gdLst/>
              <a:ahLst/>
              <a:cxnLst/>
              <a:rect l="l" t="t" r="r" b="b"/>
              <a:pathLst>
                <a:path w="405765" h="403225">
                  <a:moveTo>
                    <a:pt x="73151" y="0"/>
                  </a:moveTo>
                  <a:lnTo>
                    <a:pt x="40534" y="65024"/>
                  </a:lnTo>
                  <a:lnTo>
                    <a:pt x="30191" y="115893"/>
                  </a:lnTo>
                  <a:lnTo>
                    <a:pt x="20023" y="176146"/>
                  </a:lnTo>
                  <a:lnTo>
                    <a:pt x="9977" y="242655"/>
                  </a:lnTo>
                  <a:lnTo>
                    <a:pt x="0" y="312292"/>
                  </a:lnTo>
                  <a:lnTo>
                    <a:pt x="405384" y="378967"/>
                  </a:lnTo>
                  <a:lnTo>
                    <a:pt x="398328" y="346504"/>
                  </a:lnTo>
                  <a:lnTo>
                    <a:pt x="389253" y="297116"/>
                  </a:lnTo>
                  <a:lnTo>
                    <a:pt x="367299" y="173831"/>
                  </a:lnTo>
                  <a:lnTo>
                    <a:pt x="355550" y="113066"/>
                  </a:lnTo>
                  <a:lnTo>
                    <a:pt x="344037" y="61642"/>
                  </a:lnTo>
                  <a:lnTo>
                    <a:pt x="323977" y="13080"/>
                  </a:lnTo>
                  <a:lnTo>
                    <a:pt x="315786" y="29361"/>
                  </a:lnTo>
                  <a:lnTo>
                    <a:pt x="308127" y="71647"/>
                  </a:lnTo>
                  <a:lnTo>
                    <a:pt x="300936" y="131252"/>
                  </a:lnTo>
                  <a:lnTo>
                    <a:pt x="294147" y="199485"/>
                  </a:lnTo>
                  <a:lnTo>
                    <a:pt x="287698" y="267658"/>
                  </a:lnTo>
                  <a:lnTo>
                    <a:pt x="281525" y="327084"/>
                  </a:lnTo>
                  <a:lnTo>
                    <a:pt x="275562" y="369073"/>
                  </a:lnTo>
                  <a:lnTo>
                    <a:pt x="269748" y="384937"/>
                  </a:lnTo>
                  <a:lnTo>
                    <a:pt x="264475" y="368747"/>
                  </a:lnTo>
                  <a:lnTo>
                    <a:pt x="259978" y="326171"/>
                  </a:lnTo>
                  <a:lnTo>
                    <a:pt x="255949" y="266051"/>
                  </a:lnTo>
                  <a:lnTo>
                    <a:pt x="248060" y="128553"/>
                  </a:lnTo>
                  <a:lnTo>
                    <a:pt x="243584" y="68861"/>
                  </a:lnTo>
                  <a:lnTo>
                    <a:pt x="238343" y="26999"/>
                  </a:lnTo>
                  <a:lnTo>
                    <a:pt x="232029" y="11811"/>
                  </a:lnTo>
                  <a:lnTo>
                    <a:pt x="225548" y="26090"/>
                  </a:lnTo>
                  <a:lnTo>
                    <a:pt x="218445" y="62622"/>
                  </a:lnTo>
                  <a:lnTo>
                    <a:pt x="210810" y="114996"/>
                  </a:lnTo>
                  <a:lnTo>
                    <a:pt x="194316" y="241619"/>
                  </a:lnTo>
                  <a:lnTo>
                    <a:pt x="185641" y="303045"/>
                  </a:lnTo>
                  <a:lnTo>
                    <a:pt x="176802" y="354666"/>
                  </a:lnTo>
                  <a:lnTo>
                    <a:pt x="167892" y="390069"/>
                  </a:lnTo>
                  <a:lnTo>
                    <a:pt x="159004" y="402843"/>
                  </a:lnTo>
                  <a:lnTo>
                    <a:pt x="149938" y="388991"/>
                  </a:lnTo>
                  <a:lnTo>
                    <a:pt x="140508" y="352926"/>
                  </a:lnTo>
                  <a:lnTo>
                    <a:pt x="130819" y="300858"/>
                  </a:lnTo>
                  <a:lnTo>
                    <a:pt x="120976" y="238993"/>
                  </a:lnTo>
                  <a:lnTo>
                    <a:pt x="111085" y="173540"/>
                  </a:lnTo>
                  <a:lnTo>
                    <a:pt x="101251" y="110706"/>
                  </a:lnTo>
                  <a:lnTo>
                    <a:pt x="91581" y="56699"/>
                  </a:lnTo>
                  <a:lnTo>
                    <a:pt x="82179" y="17728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07">
              <a:extLst>
                <a:ext uri="{FF2B5EF4-FFF2-40B4-BE49-F238E27FC236}">
                  <a16:creationId xmlns:a16="http://schemas.microsoft.com/office/drawing/2014/main" id="{9066296D-3165-B978-11C5-DD2E89B3DEE7}"/>
                </a:ext>
              </a:extLst>
            </p:cNvPr>
            <p:cNvSpPr/>
            <p:nvPr/>
          </p:nvSpPr>
          <p:spPr>
            <a:xfrm>
              <a:off x="6300215" y="2354071"/>
              <a:ext cx="405765" cy="403225"/>
            </a:xfrm>
            <a:custGeom>
              <a:avLst/>
              <a:gdLst/>
              <a:ahLst/>
              <a:cxnLst/>
              <a:rect l="l" t="t" r="r" b="b"/>
              <a:pathLst>
                <a:path w="405765" h="403225">
                  <a:moveTo>
                    <a:pt x="0" y="312292"/>
                  </a:moveTo>
                  <a:lnTo>
                    <a:pt x="9977" y="242655"/>
                  </a:lnTo>
                  <a:lnTo>
                    <a:pt x="20023" y="176146"/>
                  </a:lnTo>
                  <a:lnTo>
                    <a:pt x="30191" y="115893"/>
                  </a:lnTo>
                  <a:lnTo>
                    <a:pt x="40534" y="65024"/>
                  </a:lnTo>
                  <a:lnTo>
                    <a:pt x="51107" y="26667"/>
                  </a:lnTo>
                  <a:lnTo>
                    <a:pt x="73151" y="0"/>
                  </a:lnTo>
                  <a:lnTo>
                    <a:pt x="82179" y="17728"/>
                  </a:lnTo>
                  <a:lnTo>
                    <a:pt x="91581" y="56699"/>
                  </a:lnTo>
                  <a:lnTo>
                    <a:pt x="101251" y="110706"/>
                  </a:lnTo>
                  <a:lnTo>
                    <a:pt x="111085" y="173540"/>
                  </a:lnTo>
                  <a:lnTo>
                    <a:pt x="120976" y="238993"/>
                  </a:lnTo>
                  <a:lnTo>
                    <a:pt x="130819" y="300858"/>
                  </a:lnTo>
                  <a:lnTo>
                    <a:pt x="140508" y="352926"/>
                  </a:lnTo>
                  <a:lnTo>
                    <a:pt x="149938" y="388991"/>
                  </a:lnTo>
                  <a:lnTo>
                    <a:pt x="159004" y="402843"/>
                  </a:lnTo>
                  <a:lnTo>
                    <a:pt x="167892" y="390069"/>
                  </a:lnTo>
                  <a:lnTo>
                    <a:pt x="176802" y="354666"/>
                  </a:lnTo>
                  <a:lnTo>
                    <a:pt x="185641" y="303045"/>
                  </a:lnTo>
                  <a:lnTo>
                    <a:pt x="194316" y="241619"/>
                  </a:lnTo>
                  <a:lnTo>
                    <a:pt x="202737" y="176798"/>
                  </a:lnTo>
                  <a:lnTo>
                    <a:pt x="210810" y="114996"/>
                  </a:lnTo>
                  <a:lnTo>
                    <a:pt x="218445" y="62622"/>
                  </a:lnTo>
                  <a:lnTo>
                    <a:pt x="225548" y="26090"/>
                  </a:lnTo>
                  <a:lnTo>
                    <a:pt x="232029" y="11811"/>
                  </a:lnTo>
                  <a:lnTo>
                    <a:pt x="238343" y="26999"/>
                  </a:lnTo>
                  <a:lnTo>
                    <a:pt x="243584" y="68861"/>
                  </a:lnTo>
                  <a:lnTo>
                    <a:pt x="248060" y="128553"/>
                  </a:lnTo>
                  <a:lnTo>
                    <a:pt x="252079" y="197230"/>
                  </a:lnTo>
                  <a:lnTo>
                    <a:pt x="255949" y="266051"/>
                  </a:lnTo>
                  <a:lnTo>
                    <a:pt x="259978" y="326171"/>
                  </a:lnTo>
                  <a:lnTo>
                    <a:pt x="264475" y="368747"/>
                  </a:lnTo>
                  <a:lnTo>
                    <a:pt x="269748" y="384937"/>
                  </a:lnTo>
                  <a:lnTo>
                    <a:pt x="275562" y="369073"/>
                  </a:lnTo>
                  <a:lnTo>
                    <a:pt x="281525" y="327084"/>
                  </a:lnTo>
                  <a:lnTo>
                    <a:pt x="287698" y="267658"/>
                  </a:lnTo>
                  <a:lnTo>
                    <a:pt x="294147" y="199485"/>
                  </a:lnTo>
                  <a:lnTo>
                    <a:pt x="300936" y="131252"/>
                  </a:lnTo>
                  <a:lnTo>
                    <a:pt x="308127" y="71647"/>
                  </a:lnTo>
                  <a:lnTo>
                    <a:pt x="315786" y="29361"/>
                  </a:lnTo>
                  <a:lnTo>
                    <a:pt x="323977" y="13080"/>
                  </a:lnTo>
                  <a:lnTo>
                    <a:pt x="333324" y="26125"/>
                  </a:lnTo>
                  <a:lnTo>
                    <a:pt x="355550" y="113066"/>
                  </a:lnTo>
                  <a:lnTo>
                    <a:pt x="367299" y="173831"/>
                  </a:lnTo>
                  <a:lnTo>
                    <a:pt x="378722" y="237369"/>
                  </a:lnTo>
                  <a:lnTo>
                    <a:pt x="389253" y="297116"/>
                  </a:lnTo>
                  <a:lnTo>
                    <a:pt x="398328" y="346504"/>
                  </a:lnTo>
                  <a:lnTo>
                    <a:pt x="405384" y="378967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08">
            <a:extLst>
              <a:ext uri="{FF2B5EF4-FFF2-40B4-BE49-F238E27FC236}">
                <a16:creationId xmlns:a16="http://schemas.microsoft.com/office/drawing/2014/main" id="{40DAFDB8-8F4A-4413-5A08-D389289F0325}"/>
              </a:ext>
            </a:extLst>
          </p:cNvPr>
          <p:cNvSpPr txBox="1"/>
          <p:nvPr/>
        </p:nvSpPr>
        <p:spPr>
          <a:xfrm>
            <a:off x="6646526" y="3419687"/>
            <a:ext cx="271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5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115" name="object 109">
            <a:extLst>
              <a:ext uri="{FF2B5EF4-FFF2-40B4-BE49-F238E27FC236}">
                <a16:creationId xmlns:a16="http://schemas.microsoft.com/office/drawing/2014/main" id="{5FAE007A-1C21-FB4D-CB2B-EAA51068DA0F}"/>
              </a:ext>
            </a:extLst>
          </p:cNvPr>
          <p:cNvGrpSpPr/>
          <p:nvPr/>
        </p:nvGrpSpPr>
        <p:grpSpPr>
          <a:xfrm>
            <a:off x="3663805" y="2081234"/>
            <a:ext cx="3175000" cy="984250"/>
            <a:chOff x="3334258" y="1392682"/>
            <a:chExt cx="3175000" cy="984250"/>
          </a:xfrm>
        </p:grpSpPr>
        <p:pic>
          <p:nvPicPr>
            <p:cNvPr id="116" name="object 110">
              <a:extLst>
                <a:ext uri="{FF2B5EF4-FFF2-40B4-BE49-F238E27FC236}">
                  <a16:creationId xmlns:a16="http://schemas.microsoft.com/office/drawing/2014/main" id="{37C666AB-3AC0-251F-B4C1-5D9B6B3821F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39970" y="1392682"/>
              <a:ext cx="198627" cy="197103"/>
            </a:xfrm>
            <a:prstGeom prst="rect">
              <a:avLst/>
            </a:prstGeom>
          </p:spPr>
        </p:pic>
        <p:pic>
          <p:nvPicPr>
            <p:cNvPr id="117" name="object 111">
              <a:extLst>
                <a:ext uri="{FF2B5EF4-FFF2-40B4-BE49-F238E27FC236}">
                  <a16:creationId xmlns:a16="http://schemas.microsoft.com/office/drawing/2014/main" id="{42664E45-BE14-40EC-1978-7DF88238161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4258" y="1629156"/>
              <a:ext cx="3174745" cy="747522"/>
            </a:xfrm>
            <a:prstGeom prst="rect">
              <a:avLst/>
            </a:prstGeom>
          </p:spPr>
        </p:pic>
      </p:grpSp>
      <p:sp>
        <p:nvSpPr>
          <p:cNvPr id="118" name="object 112">
            <a:extLst>
              <a:ext uri="{FF2B5EF4-FFF2-40B4-BE49-F238E27FC236}">
                <a16:creationId xmlns:a16="http://schemas.microsoft.com/office/drawing/2014/main" id="{25A07BF7-1DC2-4B1F-2EE0-E231BA2ECF4D}"/>
              </a:ext>
            </a:extLst>
          </p:cNvPr>
          <p:cNvSpPr txBox="1"/>
          <p:nvPr/>
        </p:nvSpPr>
        <p:spPr>
          <a:xfrm>
            <a:off x="4865606" y="2067263"/>
            <a:ext cx="2139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𝑜</a:t>
            </a:r>
            <a:r>
              <a:rPr sz="1275" spc="-37" baseline="-16339" dirty="0">
                <a:latin typeface="Cambria Math"/>
                <a:cs typeface="Cambria Math"/>
              </a:rPr>
              <a:t>1</a:t>
            </a:r>
            <a:endParaRPr sz="1275" baseline="-16339">
              <a:latin typeface="Cambria Math"/>
              <a:cs typeface="Cambria Math"/>
            </a:endParaRPr>
          </a:p>
        </p:txBody>
      </p:sp>
      <p:sp>
        <p:nvSpPr>
          <p:cNvPr id="119" name="object 113">
            <a:extLst>
              <a:ext uri="{FF2B5EF4-FFF2-40B4-BE49-F238E27FC236}">
                <a16:creationId xmlns:a16="http://schemas.microsoft.com/office/drawing/2014/main" id="{1019EBEA-6275-0824-EF29-16F57745E90C}"/>
              </a:ext>
            </a:extLst>
          </p:cNvPr>
          <p:cNvSpPr/>
          <p:nvPr/>
        </p:nvSpPr>
        <p:spPr>
          <a:xfrm>
            <a:off x="1519791" y="5990547"/>
            <a:ext cx="3160395" cy="561975"/>
          </a:xfrm>
          <a:custGeom>
            <a:avLst/>
            <a:gdLst/>
            <a:ahLst/>
            <a:cxnLst/>
            <a:rect l="l" t="t" r="r" b="b"/>
            <a:pathLst>
              <a:path w="3160395" h="561975">
                <a:moveTo>
                  <a:pt x="3160395" y="16764"/>
                </a:moveTo>
                <a:lnTo>
                  <a:pt x="3075178" y="13843"/>
                </a:lnTo>
                <a:lnTo>
                  <a:pt x="3088411" y="42760"/>
                </a:lnTo>
                <a:lnTo>
                  <a:pt x="2004885" y="539635"/>
                </a:lnTo>
                <a:lnTo>
                  <a:pt x="2331948" y="82461"/>
                </a:lnTo>
                <a:lnTo>
                  <a:pt x="2357755" y="100965"/>
                </a:lnTo>
                <a:lnTo>
                  <a:pt x="2363482" y="64770"/>
                </a:lnTo>
                <a:lnTo>
                  <a:pt x="2371090" y="16764"/>
                </a:lnTo>
                <a:lnTo>
                  <a:pt x="2295779" y="56515"/>
                </a:lnTo>
                <a:lnTo>
                  <a:pt x="2321661" y="75095"/>
                </a:lnTo>
                <a:lnTo>
                  <a:pt x="1985378" y="544957"/>
                </a:lnTo>
                <a:lnTo>
                  <a:pt x="1634070" y="74053"/>
                </a:lnTo>
                <a:lnTo>
                  <a:pt x="1647723" y="63881"/>
                </a:lnTo>
                <a:lnTo>
                  <a:pt x="1659509" y="55118"/>
                </a:lnTo>
                <a:lnTo>
                  <a:pt x="1583436" y="16764"/>
                </a:lnTo>
                <a:lnTo>
                  <a:pt x="1598422" y="100584"/>
                </a:lnTo>
                <a:lnTo>
                  <a:pt x="1623872" y="81635"/>
                </a:lnTo>
                <a:lnTo>
                  <a:pt x="1965223" y="539305"/>
                </a:lnTo>
                <a:lnTo>
                  <a:pt x="863003" y="42316"/>
                </a:lnTo>
                <a:lnTo>
                  <a:pt x="865365" y="37084"/>
                </a:lnTo>
                <a:lnTo>
                  <a:pt x="876046" y="13335"/>
                </a:lnTo>
                <a:lnTo>
                  <a:pt x="790956" y="16764"/>
                </a:lnTo>
                <a:lnTo>
                  <a:pt x="844804" y="82804"/>
                </a:lnTo>
                <a:lnTo>
                  <a:pt x="857808" y="53886"/>
                </a:lnTo>
                <a:lnTo>
                  <a:pt x="1910575" y="528586"/>
                </a:lnTo>
                <a:lnTo>
                  <a:pt x="75222" y="30645"/>
                </a:lnTo>
                <a:lnTo>
                  <a:pt x="76136" y="27305"/>
                </a:lnTo>
                <a:lnTo>
                  <a:pt x="83566" y="0"/>
                </a:lnTo>
                <a:lnTo>
                  <a:pt x="0" y="16764"/>
                </a:lnTo>
                <a:lnTo>
                  <a:pt x="63563" y="73533"/>
                </a:lnTo>
                <a:lnTo>
                  <a:pt x="71907" y="42837"/>
                </a:lnTo>
                <a:lnTo>
                  <a:pt x="1983486" y="561517"/>
                </a:lnTo>
                <a:lnTo>
                  <a:pt x="1984654" y="557149"/>
                </a:lnTo>
                <a:lnTo>
                  <a:pt x="1985518" y="555218"/>
                </a:lnTo>
                <a:lnTo>
                  <a:pt x="1985772" y="555409"/>
                </a:lnTo>
                <a:lnTo>
                  <a:pt x="1988439" y="561162"/>
                </a:lnTo>
                <a:lnTo>
                  <a:pt x="3093707" y="54330"/>
                </a:lnTo>
                <a:lnTo>
                  <a:pt x="3106928" y="83185"/>
                </a:lnTo>
                <a:lnTo>
                  <a:pt x="3143720" y="37465"/>
                </a:lnTo>
                <a:lnTo>
                  <a:pt x="3160395" y="16764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4">
            <a:extLst>
              <a:ext uri="{FF2B5EF4-FFF2-40B4-BE49-F238E27FC236}">
                <a16:creationId xmlns:a16="http://schemas.microsoft.com/office/drawing/2014/main" id="{CC1B3F11-AAC0-735D-6F80-7B89B50DED42}"/>
              </a:ext>
            </a:extLst>
          </p:cNvPr>
          <p:cNvSpPr/>
          <p:nvPr/>
        </p:nvSpPr>
        <p:spPr>
          <a:xfrm>
            <a:off x="5471523" y="5984071"/>
            <a:ext cx="3159125" cy="568325"/>
          </a:xfrm>
          <a:custGeom>
            <a:avLst/>
            <a:gdLst/>
            <a:ahLst/>
            <a:cxnLst/>
            <a:rect l="l" t="t" r="r" b="b"/>
            <a:pathLst>
              <a:path w="3159125" h="568325">
                <a:moveTo>
                  <a:pt x="3158744" y="23241"/>
                </a:moveTo>
                <a:lnTo>
                  <a:pt x="3076702" y="0"/>
                </a:lnTo>
                <a:lnTo>
                  <a:pt x="3082620" y="31203"/>
                </a:lnTo>
                <a:lnTo>
                  <a:pt x="497027" y="521563"/>
                </a:lnTo>
                <a:lnTo>
                  <a:pt x="2297366" y="48691"/>
                </a:lnTo>
                <a:lnTo>
                  <a:pt x="2305431" y="79502"/>
                </a:lnTo>
                <a:lnTo>
                  <a:pt x="2358021" y="33274"/>
                </a:lnTo>
                <a:lnTo>
                  <a:pt x="2369439" y="23241"/>
                </a:lnTo>
                <a:lnTo>
                  <a:pt x="2286127" y="5715"/>
                </a:lnTo>
                <a:lnTo>
                  <a:pt x="2294178" y="36499"/>
                </a:lnTo>
                <a:lnTo>
                  <a:pt x="400977" y="533641"/>
                </a:lnTo>
                <a:lnTo>
                  <a:pt x="1514741" y="58953"/>
                </a:lnTo>
                <a:lnTo>
                  <a:pt x="1527175" y="88138"/>
                </a:lnTo>
                <a:lnTo>
                  <a:pt x="1566113" y="42291"/>
                </a:lnTo>
                <a:lnTo>
                  <a:pt x="1582293" y="23241"/>
                </a:lnTo>
                <a:lnTo>
                  <a:pt x="1497330" y="18034"/>
                </a:lnTo>
                <a:lnTo>
                  <a:pt x="1509776" y="47282"/>
                </a:lnTo>
                <a:lnTo>
                  <a:pt x="341680" y="545071"/>
                </a:lnTo>
                <a:lnTo>
                  <a:pt x="744220" y="84759"/>
                </a:lnTo>
                <a:lnTo>
                  <a:pt x="768096" y="105664"/>
                </a:lnTo>
                <a:lnTo>
                  <a:pt x="778268" y="66802"/>
                </a:lnTo>
                <a:lnTo>
                  <a:pt x="789686" y="23241"/>
                </a:lnTo>
                <a:lnTo>
                  <a:pt x="710819" y="55499"/>
                </a:lnTo>
                <a:lnTo>
                  <a:pt x="734669" y="76403"/>
                </a:lnTo>
                <a:lnTo>
                  <a:pt x="320090" y="550367"/>
                </a:lnTo>
                <a:lnTo>
                  <a:pt x="44297" y="85559"/>
                </a:lnTo>
                <a:lnTo>
                  <a:pt x="62623" y="74676"/>
                </a:lnTo>
                <a:lnTo>
                  <a:pt x="71628" y="69342"/>
                </a:lnTo>
                <a:lnTo>
                  <a:pt x="0" y="23241"/>
                </a:lnTo>
                <a:lnTo>
                  <a:pt x="6096" y="108204"/>
                </a:lnTo>
                <a:lnTo>
                  <a:pt x="33375" y="92036"/>
                </a:lnTo>
                <a:lnTo>
                  <a:pt x="314071" y="565099"/>
                </a:lnTo>
                <a:lnTo>
                  <a:pt x="318604" y="562419"/>
                </a:lnTo>
                <a:lnTo>
                  <a:pt x="319659" y="568109"/>
                </a:lnTo>
                <a:lnTo>
                  <a:pt x="3084982" y="43662"/>
                </a:lnTo>
                <a:lnTo>
                  <a:pt x="3090926" y="74930"/>
                </a:lnTo>
                <a:lnTo>
                  <a:pt x="3151403" y="28829"/>
                </a:lnTo>
                <a:lnTo>
                  <a:pt x="3158744" y="23241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5">
            <a:extLst>
              <a:ext uri="{FF2B5EF4-FFF2-40B4-BE49-F238E27FC236}">
                <a16:creationId xmlns:a16="http://schemas.microsoft.com/office/drawing/2014/main" id="{95A3F2AD-8696-B92B-85A9-1C483381141A}"/>
              </a:ext>
            </a:extLst>
          </p:cNvPr>
          <p:cNvSpPr/>
          <p:nvPr/>
        </p:nvSpPr>
        <p:spPr>
          <a:xfrm>
            <a:off x="1542993" y="3703023"/>
            <a:ext cx="7091045" cy="1657985"/>
          </a:xfrm>
          <a:custGeom>
            <a:avLst/>
            <a:gdLst/>
            <a:ahLst/>
            <a:cxnLst/>
            <a:rect l="l" t="t" r="r" b="b"/>
            <a:pathLst>
              <a:path w="7091045" h="1657985">
                <a:moveTo>
                  <a:pt x="2080158" y="0"/>
                </a:moveTo>
                <a:lnTo>
                  <a:pt x="2002193" y="34417"/>
                </a:lnTo>
                <a:lnTo>
                  <a:pt x="2026742" y="54737"/>
                </a:lnTo>
                <a:lnTo>
                  <a:pt x="1538516" y="645414"/>
                </a:lnTo>
                <a:lnTo>
                  <a:pt x="1548422" y="653542"/>
                </a:lnTo>
                <a:lnTo>
                  <a:pt x="2036483" y="62788"/>
                </a:lnTo>
                <a:lnTo>
                  <a:pt x="2060981" y="83058"/>
                </a:lnTo>
                <a:lnTo>
                  <a:pt x="2069782" y="44958"/>
                </a:lnTo>
                <a:lnTo>
                  <a:pt x="2080158" y="0"/>
                </a:lnTo>
                <a:close/>
              </a:path>
              <a:path w="7091045" h="1657985">
                <a:moveTo>
                  <a:pt x="2872651" y="0"/>
                </a:moveTo>
                <a:lnTo>
                  <a:pt x="2801912" y="47371"/>
                </a:lnTo>
                <a:lnTo>
                  <a:pt x="2829445" y="63068"/>
                </a:lnTo>
                <a:lnTo>
                  <a:pt x="2498128" y="646303"/>
                </a:lnTo>
                <a:lnTo>
                  <a:pt x="2509050" y="652653"/>
                </a:lnTo>
                <a:lnTo>
                  <a:pt x="2840456" y="69354"/>
                </a:lnTo>
                <a:lnTo>
                  <a:pt x="2868079" y="85090"/>
                </a:lnTo>
                <a:lnTo>
                  <a:pt x="2869844" y="52070"/>
                </a:lnTo>
                <a:lnTo>
                  <a:pt x="2872651" y="0"/>
                </a:lnTo>
                <a:close/>
              </a:path>
              <a:path w="7091045" h="1657985">
                <a:moveTo>
                  <a:pt x="3677069" y="84074"/>
                </a:moveTo>
                <a:lnTo>
                  <a:pt x="3672865" y="58801"/>
                </a:lnTo>
                <a:lnTo>
                  <a:pt x="3663099" y="0"/>
                </a:lnTo>
                <a:lnTo>
                  <a:pt x="3604298" y="61722"/>
                </a:lnTo>
                <a:lnTo>
                  <a:pt x="3634575" y="71031"/>
                </a:lnTo>
                <a:lnTo>
                  <a:pt x="3457613" y="647573"/>
                </a:lnTo>
                <a:lnTo>
                  <a:pt x="3469805" y="651383"/>
                </a:lnTo>
                <a:lnTo>
                  <a:pt x="3646792" y="74777"/>
                </a:lnTo>
                <a:lnTo>
                  <a:pt x="3677069" y="84074"/>
                </a:lnTo>
                <a:close/>
              </a:path>
              <a:path w="7091045" h="1657985">
                <a:moveTo>
                  <a:pt x="4486440" y="77724"/>
                </a:moveTo>
                <a:lnTo>
                  <a:pt x="4479925" y="63246"/>
                </a:lnTo>
                <a:lnTo>
                  <a:pt x="4451515" y="0"/>
                </a:lnTo>
                <a:lnTo>
                  <a:pt x="4410367" y="74549"/>
                </a:lnTo>
                <a:lnTo>
                  <a:pt x="4442104" y="75882"/>
                </a:lnTo>
                <a:lnTo>
                  <a:pt x="4442599" y="63754"/>
                </a:lnTo>
                <a:lnTo>
                  <a:pt x="4442168" y="74549"/>
                </a:lnTo>
                <a:lnTo>
                  <a:pt x="4442104" y="75882"/>
                </a:lnTo>
                <a:lnTo>
                  <a:pt x="4419003" y="649224"/>
                </a:lnTo>
                <a:lnTo>
                  <a:pt x="4431703" y="649732"/>
                </a:lnTo>
                <a:lnTo>
                  <a:pt x="4454626" y="77724"/>
                </a:lnTo>
                <a:lnTo>
                  <a:pt x="4454690" y="76403"/>
                </a:lnTo>
                <a:lnTo>
                  <a:pt x="4486440" y="77724"/>
                </a:lnTo>
                <a:close/>
              </a:path>
              <a:path w="7091045" h="1657985">
                <a:moveTo>
                  <a:pt x="5391302" y="648081"/>
                </a:moveTo>
                <a:lnTo>
                  <a:pt x="5264734" y="73012"/>
                </a:lnTo>
                <a:lnTo>
                  <a:pt x="5295798" y="66167"/>
                </a:lnTo>
                <a:lnTo>
                  <a:pt x="5291379" y="60706"/>
                </a:lnTo>
                <a:lnTo>
                  <a:pt x="5242217" y="0"/>
                </a:lnTo>
                <a:lnTo>
                  <a:pt x="5221389" y="82550"/>
                </a:lnTo>
                <a:lnTo>
                  <a:pt x="5252415" y="75730"/>
                </a:lnTo>
                <a:lnTo>
                  <a:pt x="5378996" y="650875"/>
                </a:lnTo>
                <a:lnTo>
                  <a:pt x="5391302" y="648081"/>
                </a:lnTo>
                <a:close/>
              </a:path>
              <a:path w="7091045" h="1657985">
                <a:moveTo>
                  <a:pt x="6300000" y="1627124"/>
                </a:moveTo>
                <a:lnTo>
                  <a:pt x="4880280" y="1091514"/>
                </a:lnTo>
                <a:lnTo>
                  <a:pt x="5313680" y="955421"/>
                </a:lnTo>
                <a:lnTo>
                  <a:pt x="5323243" y="985774"/>
                </a:lnTo>
                <a:lnTo>
                  <a:pt x="5371046" y="939546"/>
                </a:lnTo>
                <a:lnTo>
                  <a:pt x="5384457" y="926592"/>
                </a:lnTo>
                <a:lnTo>
                  <a:pt x="5300383" y="913130"/>
                </a:lnTo>
                <a:lnTo>
                  <a:pt x="5309882" y="943343"/>
                </a:lnTo>
                <a:lnTo>
                  <a:pt x="4861077" y="1084275"/>
                </a:lnTo>
                <a:lnTo>
                  <a:pt x="4498810" y="947585"/>
                </a:lnTo>
                <a:lnTo>
                  <a:pt x="4500499" y="943102"/>
                </a:lnTo>
                <a:lnTo>
                  <a:pt x="4510062" y="917829"/>
                </a:lnTo>
                <a:lnTo>
                  <a:pt x="4425353" y="926592"/>
                </a:lnTo>
                <a:lnTo>
                  <a:pt x="4483138" y="989076"/>
                </a:lnTo>
                <a:lnTo>
                  <a:pt x="4494352" y="959396"/>
                </a:lnTo>
                <a:lnTo>
                  <a:pt x="4841570" y="1090396"/>
                </a:lnTo>
                <a:lnTo>
                  <a:pt x="4375848" y="1236637"/>
                </a:lnTo>
                <a:lnTo>
                  <a:pt x="4355490" y="1229575"/>
                </a:lnTo>
                <a:lnTo>
                  <a:pt x="4355490" y="1243025"/>
                </a:lnTo>
                <a:lnTo>
                  <a:pt x="3928211" y="1377188"/>
                </a:lnTo>
                <a:lnTo>
                  <a:pt x="3907282" y="1370482"/>
                </a:lnTo>
                <a:lnTo>
                  <a:pt x="3907282" y="1383766"/>
                </a:lnTo>
                <a:lnTo>
                  <a:pt x="3512909" y="1507591"/>
                </a:lnTo>
                <a:lnTo>
                  <a:pt x="3126702" y="1392364"/>
                </a:lnTo>
                <a:lnTo>
                  <a:pt x="3510877" y="1256525"/>
                </a:lnTo>
                <a:lnTo>
                  <a:pt x="3907282" y="1383766"/>
                </a:lnTo>
                <a:lnTo>
                  <a:pt x="3907282" y="1370482"/>
                </a:lnTo>
                <a:lnTo>
                  <a:pt x="3530574" y="1249553"/>
                </a:lnTo>
                <a:lnTo>
                  <a:pt x="3948671" y="1101725"/>
                </a:lnTo>
                <a:lnTo>
                  <a:pt x="4355490" y="1243025"/>
                </a:lnTo>
                <a:lnTo>
                  <a:pt x="4355490" y="1229575"/>
                </a:lnTo>
                <a:lnTo>
                  <a:pt x="3967823" y="1094943"/>
                </a:lnTo>
                <a:lnTo>
                  <a:pt x="4355084" y="958011"/>
                </a:lnTo>
                <a:lnTo>
                  <a:pt x="4365663" y="987933"/>
                </a:lnTo>
                <a:lnTo>
                  <a:pt x="4410138" y="941832"/>
                </a:lnTo>
                <a:lnTo>
                  <a:pt x="4424845" y="926592"/>
                </a:lnTo>
                <a:lnTo>
                  <a:pt x="4340263" y="916051"/>
                </a:lnTo>
                <a:lnTo>
                  <a:pt x="4350867" y="946086"/>
                </a:lnTo>
                <a:lnTo>
                  <a:pt x="3948671" y="1088301"/>
                </a:lnTo>
                <a:lnTo>
                  <a:pt x="3929519" y="1081659"/>
                </a:lnTo>
                <a:lnTo>
                  <a:pt x="3929519" y="1095070"/>
                </a:lnTo>
                <a:lnTo>
                  <a:pt x="3510648" y="1243164"/>
                </a:lnTo>
                <a:lnTo>
                  <a:pt x="3490950" y="1236853"/>
                </a:lnTo>
                <a:lnTo>
                  <a:pt x="3490950" y="1250124"/>
                </a:lnTo>
                <a:lnTo>
                  <a:pt x="3106077" y="1386205"/>
                </a:lnTo>
                <a:lnTo>
                  <a:pt x="2645854" y="1248892"/>
                </a:lnTo>
                <a:lnTo>
                  <a:pt x="3028048" y="1101547"/>
                </a:lnTo>
                <a:lnTo>
                  <a:pt x="3490950" y="1250124"/>
                </a:lnTo>
                <a:lnTo>
                  <a:pt x="3490950" y="1236853"/>
                </a:lnTo>
                <a:lnTo>
                  <a:pt x="3046857" y="1094295"/>
                </a:lnTo>
                <a:lnTo>
                  <a:pt x="3395256" y="959980"/>
                </a:lnTo>
                <a:lnTo>
                  <a:pt x="3406686" y="989584"/>
                </a:lnTo>
                <a:lnTo>
                  <a:pt x="3448685" y="943483"/>
                </a:lnTo>
                <a:lnTo>
                  <a:pt x="3463899" y="926795"/>
                </a:lnTo>
                <a:lnTo>
                  <a:pt x="3523145" y="987552"/>
                </a:lnTo>
                <a:lnTo>
                  <a:pt x="3533571" y="957541"/>
                </a:lnTo>
                <a:lnTo>
                  <a:pt x="3929519" y="1095070"/>
                </a:lnTo>
                <a:lnTo>
                  <a:pt x="3929519" y="1081659"/>
                </a:lnTo>
                <a:lnTo>
                  <a:pt x="3537724" y="945591"/>
                </a:lnTo>
                <a:lnTo>
                  <a:pt x="3539159" y="941451"/>
                </a:lnTo>
                <a:lnTo>
                  <a:pt x="3548164" y="915543"/>
                </a:lnTo>
                <a:lnTo>
                  <a:pt x="3463861" y="926579"/>
                </a:lnTo>
                <a:lnTo>
                  <a:pt x="3379254" y="918464"/>
                </a:lnTo>
                <a:lnTo>
                  <a:pt x="3390658" y="948055"/>
                </a:lnTo>
                <a:lnTo>
                  <a:pt x="3027476" y="1088072"/>
                </a:lnTo>
                <a:lnTo>
                  <a:pt x="2578112" y="943838"/>
                </a:lnTo>
                <a:lnTo>
                  <a:pt x="2579357" y="939927"/>
                </a:lnTo>
                <a:lnTo>
                  <a:pt x="2587790" y="913638"/>
                </a:lnTo>
                <a:lnTo>
                  <a:pt x="2503589" y="926592"/>
                </a:lnTo>
                <a:lnTo>
                  <a:pt x="2564549" y="986155"/>
                </a:lnTo>
                <a:lnTo>
                  <a:pt x="2574239" y="955890"/>
                </a:lnTo>
                <a:lnTo>
                  <a:pt x="3008655" y="1095324"/>
                </a:lnTo>
                <a:lnTo>
                  <a:pt x="2625814" y="1242923"/>
                </a:lnTo>
                <a:lnTo>
                  <a:pt x="2125383" y="1093609"/>
                </a:lnTo>
                <a:lnTo>
                  <a:pt x="2435568" y="962139"/>
                </a:lnTo>
                <a:lnTo>
                  <a:pt x="2447963" y="991362"/>
                </a:lnTo>
                <a:lnTo>
                  <a:pt x="2487066" y="945515"/>
                </a:lnTo>
                <a:lnTo>
                  <a:pt x="2503208" y="926592"/>
                </a:lnTo>
                <a:lnTo>
                  <a:pt x="2418245" y="921258"/>
                </a:lnTo>
                <a:lnTo>
                  <a:pt x="2430615" y="950455"/>
                </a:lnTo>
                <a:lnTo>
                  <a:pt x="2106282" y="1087907"/>
                </a:lnTo>
                <a:lnTo>
                  <a:pt x="1618297" y="942314"/>
                </a:lnTo>
                <a:lnTo>
                  <a:pt x="1619389" y="938657"/>
                </a:lnTo>
                <a:lnTo>
                  <a:pt x="1627416" y="911860"/>
                </a:lnTo>
                <a:lnTo>
                  <a:pt x="1543519" y="926592"/>
                </a:lnTo>
                <a:lnTo>
                  <a:pt x="1458760" y="924560"/>
                </a:lnTo>
                <a:lnTo>
                  <a:pt x="1472311" y="953325"/>
                </a:lnTo>
                <a:lnTo>
                  <a:pt x="0" y="1646047"/>
                </a:lnTo>
                <a:lnTo>
                  <a:pt x="5410" y="1657477"/>
                </a:lnTo>
                <a:lnTo>
                  <a:pt x="1477708" y="964780"/>
                </a:lnTo>
                <a:lnTo>
                  <a:pt x="1491272" y="993521"/>
                </a:lnTo>
                <a:lnTo>
                  <a:pt x="1527175" y="947928"/>
                </a:lnTo>
                <a:lnTo>
                  <a:pt x="1543748" y="926871"/>
                </a:lnTo>
                <a:lnTo>
                  <a:pt x="1605572" y="984885"/>
                </a:lnTo>
                <a:lnTo>
                  <a:pt x="1614665" y="954481"/>
                </a:lnTo>
                <a:lnTo>
                  <a:pt x="2087956" y="1095679"/>
                </a:lnTo>
                <a:lnTo>
                  <a:pt x="789597" y="1645920"/>
                </a:lnTo>
                <a:lnTo>
                  <a:pt x="794677" y="1657604"/>
                </a:lnTo>
                <a:lnTo>
                  <a:pt x="2107057" y="1101382"/>
                </a:lnTo>
                <a:lnTo>
                  <a:pt x="2606484" y="1250378"/>
                </a:lnTo>
                <a:lnTo>
                  <a:pt x="1580807" y="1645793"/>
                </a:lnTo>
                <a:lnTo>
                  <a:pt x="1585379" y="1657731"/>
                </a:lnTo>
                <a:lnTo>
                  <a:pt x="2626525" y="1256347"/>
                </a:lnTo>
                <a:lnTo>
                  <a:pt x="3085833" y="1393367"/>
                </a:lnTo>
                <a:lnTo>
                  <a:pt x="2371890" y="1645793"/>
                </a:lnTo>
                <a:lnTo>
                  <a:pt x="2376208" y="1657731"/>
                </a:lnTo>
                <a:lnTo>
                  <a:pt x="3106458" y="1399527"/>
                </a:lnTo>
                <a:lnTo>
                  <a:pt x="3491382" y="1514348"/>
                </a:lnTo>
                <a:lnTo>
                  <a:pt x="3132620" y="1626997"/>
                </a:lnTo>
                <a:lnTo>
                  <a:pt x="3136430" y="1639062"/>
                </a:lnTo>
                <a:lnTo>
                  <a:pt x="3513036" y="1520812"/>
                </a:lnTo>
                <a:lnTo>
                  <a:pt x="3952913" y="1652016"/>
                </a:lnTo>
                <a:lnTo>
                  <a:pt x="3956596" y="1639951"/>
                </a:lnTo>
                <a:lnTo>
                  <a:pt x="3534562" y="1514055"/>
                </a:lnTo>
                <a:lnTo>
                  <a:pt x="3928173" y="1390472"/>
                </a:lnTo>
                <a:lnTo>
                  <a:pt x="4743107" y="1652016"/>
                </a:lnTo>
                <a:lnTo>
                  <a:pt x="4746917" y="1639951"/>
                </a:lnTo>
                <a:lnTo>
                  <a:pt x="3949103" y="1383893"/>
                </a:lnTo>
                <a:lnTo>
                  <a:pt x="4375556" y="1249984"/>
                </a:lnTo>
                <a:lnTo>
                  <a:pt x="5533174" y="1652016"/>
                </a:lnTo>
                <a:lnTo>
                  <a:pt x="5537365" y="1639951"/>
                </a:lnTo>
                <a:lnTo>
                  <a:pt x="4395902" y="1243596"/>
                </a:lnTo>
                <a:lnTo>
                  <a:pt x="4860760" y="1097635"/>
                </a:lnTo>
                <a:lnTo>
                  <a:pt x="6295555" y="1638935"/>
                </a:lnTo>
                <a:lnTo>
                  <a:pt x="6300000" y="1627124"/>
                </a:lnTo>
                <a:close/>
              </a:path>
              <a:path w="7091045" h="1657985">
                <a:moveTo>
                  <a:pt x="7090448" y="1627124"/>
                </a:moveTo>
                <a:lnTo>
                  <a:pt x="5458282" y="949883"/>
                </a:lnTo>
                <a:lnTo>
                  <a:pt x="5460301" y="945007"/>
                </a:lnTo>
                <a:lnTo>
                  <a:pt x="5470436" y="920623"/>
                </a:lnTo>
                <a:lnTo>
                  <a:pt x="5385473" y="926592"/>
                </a:lnTo>
                <a:lnTo>
                  <a:pt x="5441226" y="990981"/>
                </a:lnTo>
                <a:lnTo>
                  <a:pt x="5453392" y="961669"/>
                </a:lnTo>
                <a:lnTo>
                  <a:pt x="7085622" y="1638935"/>
                </a:lnTo>
                <a:lnTo>
                  <a:pt x="7090448" y="1627124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16">
            <a:extLst>
              <a:ext uri="{FF2B5EF4-FFF2-40B4-BE49-F238E27FC236}">
                <a16:creationId xmlns:a16="http://schemas.microsoft.com/office/drawing/2014/main" id="{0C9F51F2-EBC9-E462-1887-6FCC09059733}"/>
              </a:ext>
            </a:extLst>
          </p:cNvPr>
          <p:cNvSpPr txBox="1"/>
          <p:nvPr/>
        </p:nvSpPr>
        <p:spPr>
          <a:xfrm>
            <a:off x="9160873" y="5362152"/>
            <a:ext cx="25355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it-IT" sz="1200" dirty="0">
                <a:latin typeface="Tahoma"/>
                <a:cs typeface="Tahoma"/>
              </a:rPr>
              <a:t>Invece di avere pesi apprendibili, abbiamo funzioni apprendibili.</a:t>
            </a:r>
          </a:p>
        </p:txBody>
      </p:sp>
      <p:sp>
        <p:nvSpPr>
          <p:cNvPr id="123" name="object 117">
            <a:extLst>
              <a:ext uri="{FF2B5EF4-FFF2-40B4-BE49-F238E27FC236}">
                <a16:creationId xmlns:a16="http://schemas.microsoft.com/office/drawing/2014/main" id="{33DA835F-42EE-2407-565B-3C02B20FE42D}"/>
              </a:ext>
            </a:extLst>
          </p:cNvPr>
          <p:cNvSpPr txBox="1"/>
          <p:nvPr/>
        </p:nvSpPr>
        <p:spPr>
          <a:xfrm>
            <a:off x="7595469" y="4382219"/>
            <a:ext cx="34440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200" dirty="0">
                <a:latin typeface="Tahoma"/>
                <a:cs typeface="Tahoma"/>
              </a:rPr>
              <a:t>Viene sommato l'output delle funzioni apprendibili</a:t>
            </a:r>
          </a:p>
        </p:txBody>
      </p:sp>
      <p:sp>
        <p:nvSpPr>
          <p:cNvPr id="125" name="object 119">
            <a:extLst>
              <a:ext uri="{FF2B5EF4-FFF2-40B4-BE49-F238E27FC236}">
                <a16:creationId xmlns:a16="http://schemas.microsoft.com/office/drawing/2014/main" id="{D65E9187-193D-70E1-B842-DE9D3AB35087}"/>
              </a:ext>
            </a:extLst>
          </p:cNvPr>
          <p:cNvSpPr txBox="1"/>
          <p:nvPr/>
        </p:nvSpPr>
        <p:spPr>
          <a:xfrm>
            <a:off x="7289521" y="2170614"/>
            <a:ext cx="4433081" cy="10547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99085" algn="l"/>
              </a:tabLst>
            </a:pPr>
            <a:r>
              <a:rPr lang="it-IT" sz="1100" dirty="0">
                <a:latin typeface="Tahoma"/>
                <a:cs typeface="Tahoma"/>
              </a:rPr>
              <a:t>Questa rete </a:t>
            </a:r>
            <a:r>
              <a:rPr lang="it-IT" sz="1100" dirty="0" err="1">
                <a:latin typeface="Tahoma"/>
                <a:cs typeface="Tahoma"/>
              </a:rPr>
              <a:t>kan</a:t>
            </a:r>
            <a:r>
              <a:rPr lang="it-IT" sz="1100" dirty="0">
                <a:latin typeface="Tahoma"/>
                <a:cs typeface="Tahoma"/>
              </a:rPr>
              <a:t> può essere considerata come due livelli applicati in sequenza:</a:t>
            </a:r>
          </a:p>
          <a:p>
            <a:pPr marL="184150" indent="-17145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it-IT" sz="1100" dirty="0">
                <a:latin typeface="Tahoma"/>
                <a:cs typeface="Tahoma"/>
              </a:rPr>
              <a:t>Il primo livello mappa 2 caratteristiche di input in 5 caratteristiche di output.</a:t>
            </a:r>
          </a:p>
          <a:p>
            <a:pPr marL="184150" indent="-17145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it-IT" sz="1100" dirty="0">
                <a:latin typeface="Tahoma"/>
                <a:cs typeface="Tahoma"/>
              </a:rPr>
              <a:t>Il secondo livello mappa 5 caratteristiche di input in 1 caratteristica di output.</a:t>
            </a: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7062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A90F2-3EB0-D6C7-CF6B-B4A87B3AD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diagramma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6552FD21-A085-1A7B-BAED-5342CD9C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2" y="0"/>
            <a:ext cx="1100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04C06-9ECF-BEE5-8802-8451B3C3C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CA762-41E8-F6BE-5658-52E1F5B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KAN ottengono il meglio di MLP e </a:t>
            </a:r>
            <a:r>
              <a:rPr lang="it-IT" sz="4000" dirty="0" err="1"/>
              <a:t>Spline</a:t>
            </a:r>
            <a:endParaRPr lang="it-IT" sz="4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6D84BDA-1584-7719-5A41-139E4221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277" y="2481943"/>
            <a:ext cx="10165480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 err="1"/>
              <a:t>Spline</a:t>
            </a:r>
            <a:endParaRPr lang="it-IT" sz="2000" b="1" dirty="0"/>
          </a:p>
          <a:p>
            <a:r>
              <a:rPr lang="it-IT" sz="2000" dirty="0"/>
              <a:t>Ottime per dati a bassa dimensionalità.</a:t>
            </a:r>
          </a:p>
          <a:p>
            <a:r>
              <a:rPr lang="it-IT" sz="2000" dirty="0"/>
              <a:t>Controllo locale utile per l'apprendimento continuo (</a:t>
            </a:r>
            <a:r>
              <a:rPr lang="it-IT" sz="2000" dirty="0" err="1"/>
              <a:t>Continual</a:t>
            </a:r>
            <a:r>
              <a:rPr lang="it-IT" sz="2000" dirty="0"/>
              <a:t> Learning).</a:t>
            </a:r>
          </a:p>
          <a:p>
            <a:r>
              <a:rPr lang="it-IT" sz="2000" dirty="0"/>
              <a:t>Possono essere rese più sparse o più grossolane.</a:t>
            </a:r>
          </a:p>
          <a:p>
            <a:pPr marL="0" indent="0">
              <a:buNone/>
            </a:pPr>
            <a:r>
              <a:rPr lang="it-IT" sz="2000" b="1" dirty="0"/>
              <a:t>MLP</a:t>
            </a:r>
          </a:p>
          <a:p>
            <a:r>
              <a:rPr lang="it-IT" sz="2000" dirty="0" err="1"/>
              <a:t>Backpropagation</a:t>
            </a:r>
            <a:endParaRPr lang="it-IT" sz="2000" dirty="0"/>
          </a:p>
          <a:p>
            <a:r>
              <a:rPr lang="it-IT" sz="2000" dirty="0"/>
              <a:t>Ottimi per la composizionalità.</a:t>
            </a:r>
          </a:p>
          <a:p>
            <a:r>
              <a:rPr lang="it-IT" sz="2000" dirty="0"/>
              <a:t>Aumentare gli strati/la larghezza per aggiungere complessità.</a:t>
            </a:r>
          </a:p>
        </p:txBody>
      </p:sp>
    </p:spTree>
    <p:extLst>
      <p:ext uri="{BB962C8B-B14F-4D97-AF65-F5344CB8AC3E}">
        <p14:creationId xmlns:p14="http://schemas.microsoft.com/office/powerpoint/2010/main" val="108159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4000" kern="1200">
                <a:latin typeface="+mj-lt"/>
                <a:ea typeface="+mj-ea"/>
                <a:cs typeface="+mj-cs"/>
              </a:rPr>
              <a:t>XGBoost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2478024"/>
            <a:ext cx="5256431" cy="36941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buNone/>
            </a:pPr>
            <a:r>
              <a:rPr lang="en-US" sz="2200" b="1" dirty="0" err="1"/>
              <a:t>XGBoost</a:t>
            </a:r>
            <a:r>
              <a:rPr lang="en-US" sz="2200" b="1" dirty="0"/>
              <a:t> (</a:t>
            </a:r>
            <a:r>
              <a:rPr lang="en-US" sz="2200" b="1" dirty="0" err="1"/>
              <a:t>eXtremely</a:t>
            </a:r>
            <a:r>
              <a:rPr lang="en-US" sz="2200" b="1" dirty="0"/>
              <a:t> Gradient Boosting)</a:t>
            </a:r>
            <a:endParaRPr lang="en-US" sz="2200" dirty="0"/>
          </a:p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200" dirty="0" err="1"/>
              <a:t>Algoritmo</a:t>
            </a:r>
            <a:r>
              <a:rPr lang="en-US" sz="2200" dirty="0"/>
              <a:t> di ensemble </a:t>
            </a:r>
            <a:r>
              <a:rPr lang="en-US" sz="2200" dirty="0" err="1"/>
              <a:t>basato</a:t>
            </a:r>
            <a:r>
              <a:rPr lang="en-US" sz="2200" dirty="0"/>
              <a:t>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alberi</a:t>
            </a:r>
            <a:r>
              <a:rPr lang="en-US" sz="2200" dirty="0"/>
              <a:t> </a:t>
            </a:r>
            <a:r>
              <a:rPr lang="en-US" sz="2200" dirty="0" err="1"/>
              <a:t>decisionali</a:t>
            </a:r>
            <a:r>
              <a:rPr lang="en-US" sz="2200" dirty="0"/>
              <a:t>.</a:t>
            </a:r>
          </a:p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200" dirty="0" err="1"/>
              <a:t>Costruisce</a:t>
            </a:r>
            <a:r>
              <a:rPr lang="en-US" sz="2200" dirty="0"/>
              <a:t> </a:t>
            </a:r>
            <a:r>
              <a:rPr lang="en-US" sz="2200" dirty="0" err="1"/>
              <a:t>gli</a:t>
            </a:r>
            <a:r>
              <a:rPr lang="en-US" sz="2200" dirty="0"/>
              <a:t> </a:t>
            </a:r>
            <a:r>
              <a:rPr lang="en-US" sz="2200" dirty="0" err="1"/>
              <a:t>alberi</a:t>
            </a:r>
            <a:r>
              <a:rPr lang="en-US" sz="2200" dirty="0"/>
              <a:t> in modo </a:t>
            </a:r>
            <a:r>
              <a:rPr lang="en-US" sz="2200" dirty="0" err="1"/>
              <a:t>sequenziale</a:t>
            </a:r>
            <a:r>
              <a:rPr lang="en-US" sz="2200" dirty="0"/>
              <a:t>, dove ogni nuovo </a:t>
            </a:r>
            <a:r>
              <a:rPr lang="en-US" sz="2200" dirty="0" err="1"/>
              <a:t>albero</a:t>
            </a:r>
            <a:r>
              <a:rPr lang="en-US" sz="2200" dirty="0"/>
              <a:t> </a:t>
            </a:r>
            <a:r>
              <a:rPr lang="en-US" sz="2200" dirty="0" err="1"/>
              <a:t>corregge</a:t>
            </a:r>
            <a:r>
              <a:rPr lang="en-US" sz="2200" dirty="0"/>
              <a:t> </a:t>
            </a:r>
            <a:r>
              <a:rPr lang="en-US" sz="2200" dirty="0" err="1"/>
              <a:t>gli</a:t>
            </a:r>
            <a:r>
              <a:rPr lang="en-US" sz="2200" dirty="0"/>
              <a:t> </a:t>
            </a:r>
            <a:r>
              <a:rPr lang="en-US" sz="2200" dirty="0" err="1"/>
              <a:t>errori</a:t>
            </a:r>
            <a:r>
              <a:rPr lang="en-US" sz="2200" dirty="0"/>
              <a:t> del </a:t>
            </a:r>
            <a:r>
              <a:rPr lang="en-US" sz="2200" dirty="0" err="1"/>
              <a:t>precedente</a:t>
            </a:r>
            <a:r>
              <a:rPr lang="en-US" sz="2200" dirty="0"/>
              <a:t>.</a:t>
            </a:r>
          </a:p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200" dirty="0"/>
              <a:t>È </a:t>
            </a:r>
            <a:r>
              <a:rPr lang="en-US" sz="2200" dirty="0" err="1"/>
              <a:t>noto</a:t>
            </a:r>
            <a:r>
              <a:rPr lang="en-US" sz="2200" dirty="0"/>
              <a:t> per la </a:t>
            </a:r>
            <a:r>
              <a:rPr lang="en-US" sz="2200" dirty="0" err="1"/>
              <a:t>sua</a:t>
            </a:r>
            <a:r>
              <a:rPr lang="en-US" sz="2200" dirty="0"/>
              <a:t> </a:t>
            </a:r>
            <a:r>
              <a:rPr lang="en-US" sz="2200" dirty="0" err="1"/>
              <a:t>elevata</a:t>
            </a:r>
            <a:r>
              <a:rPr lang="en-US" sz="2200" dirty="0"/>
              <a:t> </a:t>
            </a:r>
            <a:r>
              <a:rPr lang="en-US" sz="2200" dirty="0" err="1"/>
              <a:t>precisione</a:t>
            </a:r>
            <a:r>
              <a:rPr lang="en-US" sz="2200" dirty="0"/>
              <a:t> e </a:t>
            </a:r>
            <a:r>
              <a:rPr lang="en-US" sz="2200" dirty="0" err="1"/>
              <a:t>velocità</a:t>
            </a:r>
            <a:r>
              <a:rPr lang="en-US" sz="2200" dirty="0"/>
              <a:t>.</a:t>
            </a:r>
          </a:p>
        </p:txBody>
      </p:sp>
      <p:pic>
        <p:nvPicPr>
          <p:cNvPr id="5" name="Immagine 4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B7DB0265-8EF5-9F62-164C-AB1A5B2E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032" y="2249604"/>
            <a:ext cx="4758124" cy="37281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4E8CE8-74D2-43EB-5106-8B0101EF9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355F6-CC73-984A-4050-BE7ADD62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4000"/>
              <a:t>Random Forest</a:t>
            </a:r>
            <a:endParaRPr lang="en-US" sz="4000" kern="1200">
              <a:latin typeface="+mj-lt"/>
              <a:ea typeface="+mj-ea"/>
              <a:cs typeface="+mj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5A11-8874-0055-BA25-7FE2FF73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478024"/>
            <a:ext cx="5256431" cy="36941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buNone/>
            </a:pPr>
            <a:r>
              <a:rPr lang="en-US" sz="2200" b="1" dirty="0"/>
              <a:t>Random Forest</a:t>
            </a:r>
            <a:endParaRPr lang="en-US" sz="2200" dirty="0"/>
          </a:p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200" dirty="0" err="1"/>
              <a:t>Algoritmo</a:t>
            </a:r>
            <a:r>
              <a:rPr lang="en-US" sz="2200" dirty="0"/>
              <a:t> di ensemble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combina</a:t>
            </a:r>
            <a:r>
              <a:rPr lang="en-US" sz="2200" dirty="0"/>
              <a:t> le </a:t>
            </a:r>
            <a:r>
              <a:rPr lang="en-US" sz="2200" dirty="0" err="1"/>
              <a:t>previsioni</a:t>
            </a:r>
            <a:r>
              <a:rPr lang="en-US" sz="2200" dirty="0"/>
              <a:t> di </a:t>
            </a:r>
            <a:r>
              <a:rPr lang="en-US" sz="2200" dirty="0" err="1"/>
              <a:t>più</a:t>
            </a:r>
            <a:r>
              <a:rPr lang="en-US" sz="2200" dirty="0"/>
              <a:t> </a:t>
            </a:r>
            <a:r>
              <a:rPr lang="en-US" sz="2200" dirty="0" err="1"/>
              <a:t>alberi</a:t>
            </a:r>
            <a:r>
              <a:rPr lang="en-US" sz="2200" dirty="0"/>
              <a:t> </a:t>
            </a:r>
            <a:r>
              <a:rPr lang="en-US" sz="2200" dirty="0" err="1"/>
              <a:t>decisionali</a:t>
            </a:r>
            <a:r>
              <a:rPr lang="en-US" sz="2200" dirty="0"/>
              <a:t>.</a:t>
            </a:r>
          </a:p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200" dirty="0"/>
              <a:t>Ogni </a:t>
            </a:r>
            <a:r>
              <a:rPr lang="en-US" sz="2200" dirty="0" err="1"/>
              <a:t>albero</a:t>
            </a:r>
            <a:r>
              <a:rPr lang="en-US" sz="2200" dirty="0"/>
              <a:t> è </a:t>
            </a:r>
            <a:r>
              <a:rPr lang="en-US" sz="2200" dirty="0" err="1"/>
              <a:t>addestrato</a:t>
            </a:r>
            <a:r>
              <a:rPr lang="en-US" sz="2200" dirty="0"/>
              <a:t> </a:t>
            </a:r>
            <a:r>
              <a:rPr lang="en-US" sz="2200" dirty="0" err="1"/>
              <a:t>su</a:t>
            </a:r>
            <a:r>
              <a:rPr lang="en-US" sz="2200" dirty="0"/>
              <a:t> un </a:t>
            </a:r>
            <a:r>
              <a:rPr lang="en-US" sz="2200" dirty="0" err="1"/>
              <a:t>sottoinsieme</a:t>
            </a:r>
            <a:r>
              <a:rPr lang="en-US" sz="2200" dirty="0"/>
              <a:t> </a:t>
            </a:r>
            <a:r>
              <a:rPr lang="en-US" sz="2200" dirty="0" err="1"/>
              <a:t>casuale</a:t>
            </a:r>
            <a:r>
              <a:rPr lang="en-US" sz="2200" dirty="0"/>
              <a:t> di </a:t>
            </a:r>
            <a:r>
              <a:rPr lang="en-US" sz="2200" dirty="0" err="1"/>
              <a:t>dati</a:t>
            </a:r>
            <a:r>
              <a:rPr lang="en-US" sz="2200" dirty="0"/>
              <a:t> (bootstrapping) e di feature.</a:t>
            </a:r>
          </a:p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200" dirty="0"/>
              <a:t>È </a:t>
            </a:r>
            <a:r>
              <a:rPr lang="en-US" sz="2200" dirty="0" err="1"/>
              <a:t>robusto</a:t>
            </a:r>
            <a:r>
              <a:rPr lang="en-US" sz="2200" dirty="0"/>
              <a:t> </a:t>
            </a:r>
            <a:r>
              <a:rPr lang="en-US" sz="2200" dirty="0" err="1"/>
              <a:t>all'overfitting</a:t>
            </a:r>
            <a:r>
              <a:rPr lang="en-US" sz="2200" dirty="0"/>
              <a:t> e </a:t>
            </a:r>
            <a:r>
              <a:rPr lang="en-US" sz="2200" dirty="0" err="1"/>
              <a:t>offre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buona </a:t>
            </a:r>
            <a:r>
              <a:rPr lang="en-US" sz="2200" dirty="0" err="1"/>
              <a:t>stabilità</a:t>
            </a:r>
            <a:r>
              <a:rPr lang="en-US" sz="2200" dirty="0"/>
              <a:t>.</a:t>
            </a:r>
          </a:p>
        </p:txBody>
      </p:sp>
      <p:pic>
        <p:nvPicPr>
          <p:cNvPr id="5" name="Immagine 4" descr="Immagine che contiene diagramma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73E2913B-3A99-5424-165D-1DBFFA7F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157" y="2491026"/>
            <a:ext cx="4775874" cy="30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4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CNN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2478024"/>
            <a:ext cx="5256431" cy="3694176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it-IT" sz="2200" dirty="0"/>
              <a:t>L'architettura classica delle CNN include blocchi </a:t>
            </a:r>
            <a:r>
              <a:rPr lang="it-IT" sz="2200" dirty="0" err="1"/>
              <a:t>convoluzionali</a:t>
            </a:r>
            <a:r>
              <a:rPr lang="it-IT" sz="2200" dirty="0"/>
              <a:t> per l'estrazione delle feature, seguiti da strati completamente connessi (</a:t>
            </a:r>
            <a:r>
              <a:rPr lang="it-IT" sz="2200" dirty="0" err="1"/>
              <a:t>fully</a:t>
            </a:r>
            <a:r>
              <a:rPr lang="it-IT" sz="2200" dirty="0"/>
              <a:t> </a:t>
            </a:r>
            <a:r>
              <a:rPr lang="it-IT" sz="2200" dirty="0" err="1"/>
              <a:t>connected</a:t>
            </a:r>
            <a:r>
              <a:rPr lang="it-IT" sz="2200" dirty="0"/>
              <a:t>) per la classificazione finale.</a:t>
            </a:r>
          </a:p>
          <a:p>
            <a:pPr>
              <a:defRPr sz="1800"/>
            </a:pPr>
            <a:r>
              <a:rPr lang="it-IT" sz="2200" dirty="0"/>
              <a:t>Modifica applicata: i classificatori standard </a:t>
            </a:r>
            <a:r>
              <a:rPr lang="it-IT" sz="2200" dirty="0" err="1"/>
              <a:t>fully</a:t>
            </a:r>
            <a:r>
              <a:rPr lang="it-IT" sz="2200" dirty="0"/>
              <a:t> </a:t>
            </a:r>
            <a:r>
              <a:rPr lang="it-IT" sz="2200" dirty="0" err="1"/>
              <a:t>connected</a:t>
            </a:r>
            <a:r>
              <a:rPr lang="it-IT" sz="2200" dirty="0"/>
              <a:t> sono stati sostituiti da una KAN per confrontare questa architettura con una CNN con MLP.</a:t>
            </a:r>
          </a:p>
        </p:txBody>
      </p:sp>
      <p:pic>
        <p:nvPicPr>
          <p:cNvPr id="5" name="Immagine 4" descr="Immagine che contiene diagramma, testo, linea, Piano&#10;&#10;Il contenuto generato dall'IA potrebbe non essere corretto.">
            <a:extLst>
              <a:ext uri="{FF2B5EF4-FFF2-40B4-BE49-F238E27FC236}">
                <a16:creationId xmlns:a16="http://schemas.microsoft.com/office/drawing/2014/main" id="{703620C1-9634-66AC-0588-109FA77D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19" y="2680396"/>
            <a:ext cx="5362524" cy="26489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000" dirty="0"/>
              <a:t>Random </a:t>
            </a:r>
            <a:r>
              <a:rPr lang="it-IT" sz="4000" dirty="0" err="1"/>
              <a:t>Search</a:t>
            </a:r>
            <a:r>
              <a:rPr lang="it-IT" sz="4000" dirty="0"/>
              <a:t> per l’Ottimizzazione degli </a:t>
            </a:r>
            <a:r>
              <a:rPr lang="it-IT" sz="4000" dirty="0" err="1"/>
              <a:t>iperparametri</a:t>
            </a:r>
            <a:endParaRPr lang="it-IT" sz="4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07" y="2348195"/>
            <a:ext cx="5824905" cy="402808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200" dirty="0"/>
              <a:t>Per i casi di studio, è stato scelto il Random </a:t>
            </a:r>
            <a:r>
              <a:rPr lang="it-IT" sz="2200" dirty="0" err="1"/>
              <a:t>Search</a:t>
            </a:r>
            <a:r>
              <a:rPr lang="it-IT" sz="2200" dirty="0"/>
              <a:t>, rispetto a </a:t>
            </a:r>
            <a:r>
              <a:rPr lang="it-IT" sz="2200" dirty="0" err="1"/>
              <a:t>Grid</a:t>
            </a:r>
            <a:r>
              <a:rPr lang="it-IT" sz="2200" dirty="0"/>
              <a:t> </a:t>
            </a:r>
            <a:r>
              <a:rPr lang="it-IT" sz="2200" dirty="0" err="1"/>
              <a:t>Search</a:t>
            </a:r>
            <a:r>
              <a:rPr lang="it-IT" sz="2200" dirty="0"/>
              <a:t>, </a:t>
            </a:r>
            <a:r>
              <a:rPr lang="it-IT" sz="2200" dirty="0" err="1"/>
              <a:t>Bayesian</a:t>
            </a:r>
            <a:r>
              <a:rPr lang="it-IT" sz="2200" dirty="0"/>
              <a:t> </a:t>
            </a:r>
            <a:r>
              <a:rPr lang="it-IT" sz="2200" dirty="0" err="1"/>
              <a:t>Optimization</a:t>
            </a:r>
            <a:r>
              <a:rPr lang="it-IT" sz="2200" dirty="0"/>
              <a:t> e </a:t>
            </a:r>
            <a:r>
              <a:rPr lang="it-IT" sz="2200" dirty="0" err="1"/>
              <a:t>Genetic</a:t>
            </a:r>
            <a:r>
              <a:rPr lang="it-IT" sz="2200" dirty="0"/>
              <a:t> </a:t>
            </a:r>
            <a:r>
              <a:rPr lang="it-IT" sz="2200" dirty="0" err="1"/>
              <a:t>Algorithms</a:t>
            </a:r>
            <a:r>
              <a:rPr lang="it-IT" sz="2200" dirty="0"/>
              <a:t>, in virtù del suo eccellente rapporto costo-beneficio, che bilancia efficienza e semplicità. Le motivazioni principali sono: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dirty="0"/>
              <a:t>Efficienza su spazi ampi: Superiore al </a:t>
            </a:r>
            <a:r>
              <a:rPr lang="it-IT" sz="2200" dirty="0" err="1"/>
              <a:t>Grid</a:t>
            </a:r>
            <a:r>
              <a:rPr lang="it-IT" sz="2200" dirty="0"/>
              <a:t> </a:t>
            </a:r>
            <a:r>
              <a:rPr lang="it-IT" sz="2200" dirty="0" err="1"/>
              <a:t>Search</a:t>
            </a:r>
            <a:r>
              <a:rPr lang="it-IT" sz="2200" dirty="0"/>
              <a:t>, soprattutto quando l'impatto di alcuni </a:t>
            </a:r>
            <a:r>
              <a:rPr lang="it-IT" sz="2200" dirty="0" err="1"/>
              <a:t>iperparametri</a:t>
            </a:r>
            <a:r>
              <a:rPr lang="it-IT" sz="2200" dirty="0"/>
              <a:t> è marginale.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dirty="0"/>
              <a:t>Scalabilità: Resiste all'aumento esponenziale della complessità con l'incremento degli </a:t>
            </a:r>
            <a:r>
              <a:rPr lang="it-IT" sz="2200" dirty="0" err="1"/>
              <a:t>iperparametri</a:t>
            </a:r>
            <a:r>
              <a:rPr lang="it-IT" sz="2200" dirty="0"/>
              <a:t>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dirty="0"/>
              <a:t>Semplicità e parallelizzazione: Facile da implementare e ideale per l'esecuzione su cluster o GPU.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dirty="0"/>
              <a:t>Flessibilità: Consente interruzioni anticipate e il riutilizzo dei risultati per analisi successive.</a:t>
            </a:r>
          </a:p>
        </p:txBody>
      </p:sp>
      <p:pic>
        <p:nvPicPr>
          <p:cNvPr id="9" name="Immagine 8" descr="Immagine che contiene testo, diagramma, modello&#10;&#10;Il contenuto generato dall'IA potrebbe non essere corretto.">
            <a:extLst>
              <a:ext uri="{FF2B5EF4-FFF2-40B4-BE49-F238E27FC236}">
                <a16:creationId xmlns:a16="http://schemas.microsoft.com/office/drawing/2014/main" id="{B63ED3E6-58BC-DB78-B9C4-3D871171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7" y="2169979"/>
            <a:ext cx="5860609" cy="2069448"/>
          </a:xfrm>
          <a:prstGeom prst="rect">
            <a:avLst/>
          </a:prstGeom>
        </p:spPr>
      </p:pic>
      <p:pic>
        <p:nvPicPr>
          <p:cNvPr id="15" name="Immagine 14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46C57C11-B0D8-1449-B566-21827961A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176" y="4374616"/>
            <a:ext cx="5020376" cy="101931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C5A5667-FED9-9386-EFF0-5A209C2D3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176" y="5516281"/>
            <a:ext cx="5087060" cy="12193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B4888C-93AC-F978-544B-838A9830D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06664-2349-079C-DA6D-34A27425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Ottimizzazione del Numero di Iterazioni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442A0-6C18-1B35-DF2C-527D128E9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1" y="2478024"/>
                <a:ext cx="10512862" cy="369417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Per garantire un'alta probabilità di trovare configurazioni quasi-ottimali, il numero di iterazioni (n) è stato calcolato probabilisticamente.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it-IT" sz="140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La probabilità di successo (P) di trovare almeno una configurazione tra le top-k in n tentativi è data da: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	</a:t>
                </a:r>
                <a14:m>
                  <m:oMath xmlns:m="http://schemas.openxmlformats.org/officeDocument/2006/math">
                    <m:r>
                      <a:rPr lang="it-IT" sz="14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1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400" b="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sz="1400" b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dove M è il numero totale di configurazioni.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it-IT" sz="140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Risolvendo per n, si ottiene la formula utilizzata per ottimizzare le iterazioni: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	​</a:t>
                </a:r>
                <a14:m>
                  <m:oMath xmlns:m="http://schemas.openxmlformats.org/officeDocument/2006/math">
                    <m:r>
                      <a:rPr lang="it-IT" sz="1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it-IT" sz="14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sz="1400" b="0" i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it-IT" sz="14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sz="1400" b="0" i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sz="1400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400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it-IT" sz="1400" b="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it-IT" sz="140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it-IT" sz="140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Questa metodologia offre notevoli vantaggi:</a:t>
                </a:r>
              </a:p>
              <a:p>
                <a:pPr>
                  <a:lnSpc>
                    <a:spcPct val="90000"/>
                  </a:lnSpc>
                </a:pPr>
                <a:r>
                  <a:rPr lang="it-IT" sz="1400"/>
                  <a:t>Efficienza Computazionale: riduce drasticamente le valutazioni superflue.</a:t>
                </a:r>
              </a:p>
              <a:p>
                <a:pPr>
                  <a:lnSpc>
                    <a:spcPct val="90000"/>
                  </a:lnSpc>
                </a:pPr>
                <a:r>
                  <a:rPr lang="it-IT" sz="1400"/>
                  <a:t>Controllo Statistico: fornisce una garanzia probabilistica sulla qualità delle soluzioni trovate.</a:t>
                </a:r>
              </a:p>
              <a:p>
                <a:pPr>
                  <a:lnSpc>
                    <a:spcPct val="90000"/>
                  </a:lnSpc>
                </a:pPr>
                <a:r>
                  <a:rPr lang="it-IT" sz="1400"/>
                  <a:t>Flessibilità: permette di modulare il trade-off tra accuratezza desiderata (𝑃) e il costo computazionale (𝑛).</a:t>
                </a:r>
              </a:p>
              <a:p>
                <a:pPr>
                  <a:lnSpc>
                    <a:spcPct val="90000"/>
                  </a:lnSpc>
                </a:pPr>
                <a:r>
                  <a:rPr lang="it-IT" sz="1400"/>
                  <a:t>Scalabilità: si adatta automaticamente alla dimensione dello spazio di ricerca.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442A0-6C18-1B35-DF2C-527D128E9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1" y="2478024"/>
                <a:ext cx="10512862" cy="3694176"/>
              </a:xfrm>
              <a:blipFill>
                <a:blip r:embed="rId3"/>
                <a:stretch>
                  <a:fillRect l="-174" t="-825" b="-4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96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Studio di Ablazione con Pruning Post-Training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337" y="2307469"/>
            <a:ext cx="11065101" cy="390082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2200" dirty="0"/>
              <a:t>Obiettivo: valutare il compromesso tra la compressione del modello e il mantenimento delle prestazioni predittive.</a:t>
            </a:r>
          </a:p>
          <a:p>
            <a:pPr marL="0" indent="0">
              <a:lnSpc>
                <a:spcPct val="90000"/>
              </a:lnSpc>
              <a:buNone/>
            </a:pPr>
            <a:endParaRPr lang="it-IT" sz="2200" dirty="0"/>
          </a:p>
          <a:p>
            <a:pPr>
              <a:lnSpc>
                <a:spcPct val="90000"/>
              </a:lnSpc>
            </a:pPr>
            <a:r>
              <a:rPr lang="it-IT" sz="2200" b="1" dirty="0"/>
              <a:t>KAN e MLP</a:t>
            </a:r>
            <a:r>
              <a:rPr lang="it-IT" sz="2200" dirty="0"/>
              <a:t>: </a:t>
            </a:r>
            <a:r>
              <a:rPr lang="it-IT" sz="2200" b="1" dirty="0" err="1"/>
              <a:t>pruning</a:t>
            </a:r>
            <a:r>
              <a:rPr lang="it-IT" sz="2200" b="1" dirty="0"/>
              <a:t> L1 </a:t>
            </a:r>
            <a:r>
              <a:rPr lang="it-IT" sz="2200" dirty="0"/>
              <a:t>(rimuove i pesi o coefficienti </a:t>
            </a:r>
            <a:r>
              <a:rPr lang="it-IT" sz="2200" dirty="0" err="1"/>
              <a:t>spline</a:t>
            </a:r>
            <a:r>
              <a:rPr lang="it-IT" sz="2200" dirty="0"/>
              <a:t> meno significativi).</a:t>
            </a:r>
          </a:p>
          <a:p>
            <a:pPr>
              <a:lnSpc>
                <a:spcPct val="90000"/>
              </a:lnSpc>
            </a:pPr>
            <a:r>
              <a:rPr lang="it-IT" sz="2200" b="1" dirty="0"/>
              <a:t>Random </a:t>
            </a:r>
            <a:r>
              <a:rPr lang="it-IT" sz="2200" b="1" dirty="0" err="1"/>
              <a:t>Forest</a:t>
            </a:r>
            <a:r>
              <a:rPr lang="it-IT" sz="2200" dirty="0"/>
              <a:t>: </a:t>
            </a:r>
            <a:r>
              <a:rPr lang="it-IT" sz="2200" b="1" dirty="0" err="1"/>
              <a:t>pruning</a:t>
            </a:r>
            <a:r>
              <a:rPr lang="it-IT" sz="2200" b="1" dirty="0"/>
              <a:t> </a:t>
            </a:r>
            <a:r>
              <a:rPr lang="it-IT" sz="2200" b="1" dirty="0" err="1"/>
              <a:t>rank-based</a:t>
            </a:r>
            <a:r>
              <a:rPr lang="it-IT" sz="2200" b="1" dirty="0"/>
              <a:t> </a:t>
            </a:r>
            <a:r>
              <a:rPr lang="it-IT" sz="2200" dirty="0"/>
              <a:t>(rimuove gli alberi con la minor importanza per la previsione).</a:t>
            </a:r>
          </a:p>
          <a:p>
            <a:pPr>
              <a:lnSpc>
                <a:spcPct val="90000"/>
              </a:lnSpc>
            </a:pPr>
            <a:r>
              <a:rPr lang="it-IT" sz="2200" b="1" dirty="0" err="1"/>
              <a:t>XGBoost</a:t>
            </a:r>
            <a:r>
              <a:rPr lang="it-IT" sz="2200" dirty="0"/>
              <a:t>: </a:t>
            </a:r>
            <a:r>
              <a:rPr lang="it-IT" sz="2200" b="1" dirty="0" err="1"/>
              <a:t>pruning</a:t>
            </a:r>
            <a:r>
              <a:rPr lang="it-IT" sz="2200" b="1" dirty="0"/>
              <a:t> cumulativo </a:t>
            </a:r>
            <a:r>
              <a:rPr lang="it-IT" sz="2200" dirty="0"/>
              <a:t>(mantiene solo le prime iterazioni di </a:t>
            </a:r>
            <a:r>
              <a:rPr lang="it-IT" sz="2200" dirty="0" err="1"/>
              <a:t>boosting</a:t>
            </a:r>
            <a:r>
              <a:rPr lang="it-IT" sz="2200" dirty="0"/>
              <a:t> più significative).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22732-32DC-3830-864A-88236F551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F891C-45FB-9C88-C67D-3503180C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/>
              <a:t>Obiettivi della Tesi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6D3BE41-0EFC-FC6F-4A83-3F85C8EC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277" y="2481943"/>
            <a:ext cx="10165480" cy="36950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900"/>
              <a:t>Valutazione completa dei modelli: condurre un'analisi metodologica e applicativa approfondita delle architetture di Machine e Deep Learning selezionate: Random Forest, XGBoost, MLP e KAN. </a:t>
            </a:r>
          </a:p>
          <a:p>
            <a:pPr>
              <a:lnSpc>
                <a:spcPct val="90000"/>
              </a:lnSpc>
            </a:pPr>
            <a:r>
              <a:rPr lang="it-IT" sz="1900"/>
              <a:t>Analisi in scenari reali: valutare l'efficacia dei modelli in contesti pratici, utilizzando tre casi di studio diversificati per tipologia di problema (regressione e classificazione) e natura dei dati (tabellari, serie storiche e immagini).</a:t>
            </a:r>
          </a:p>
          <a:p>
            <a:pPr>
              <a:lnSpc>
                <a:spcPct val="90000"/>
              </a:lnSpc>
            </a:pPr>
            <a:r>
              <a:rPr lang="it-IT" sz="1900"/>
              <a:t>Casi di studio applicativi: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it-IT" sz="1900"/>
              <a:t>Regressione su emissioni di automobili.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it-IT" sz="1900"/>
              <a:t>Classificazione dell'inquinamento atmosferico (PM2.5).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it-IT" sz="1900"/>
              <a:t>Classificazione di fasce d'età tramite immagini.</a:t>
            </a:r>
          </a:p>
          <a:p>
            <a:pPr>
              <a:lnSpc>
                <a:spcPct val="90000"/>
              </a:lnSpc>
            </a:pPr>
            <a:r>
              <a:rPr lang="it-IT" sz="1900"/>
              <a:t>Studio di ablazione post-training: analizzare l'impatto del pruning (riduzione dei parametri) sui modelli, per misurare il compromesso tra la loro complessità e le prestazioni predittive.</a:t>
            </a:r>
          </a:p>
        </p:txBody>
      </p:sp>
    </p:spTree>
    <p:extLst>
      <p:ext uri="{BB962C8B-B14F-4D97-AF65-F5344CB8AC3E}">
        <p14:creationId xmlns:p14="http://schemas.microsoft.com/office/powerpoint/2010/main" val="314714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5C632F-E2DA-67F7-1142-7591EF067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9E54C00-4CF7-B04C-7C82-6036957C5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334BC93D-2D48-A3D5-D4E3-2E1D0B285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134" y="0"/>
            <a:ext cx="9960556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5D4A15D7-5AAF-3F47-906C-CAB016B3E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71" y="0"/>
            <a:ext cx="994608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7F772-87DF-5BD5-5B0B-C97FE49D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606" y="1999615"/>
            <a:ext cx="9141618" cy="27640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5400" dirty="0"/>
              <a:t>Metodologie e Procedure comuni per la Verifica sperimentale dei Casi di studio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B7D2A4-88ED-D293-7C7C-EE19E6AC5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91" y="5524786"/>
            <a:ext cx="4753642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875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28D8F-D6E7-81B6-D644-CA39FDDA2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2D6E9B8-2091-CAA1-4DE0-24F46CF7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01AEF-6418-0A84-45CC-37B7FC06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5400" dirty="0"/>
              <a:t>Progettazione e Ambiente di Sviluppo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1BC0E5C3-AAA0-0D99-7B47-11D8DEFD1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73973E-A064-E7ED-6D97-C879B2AA3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663" y="2319712"/>
            <a:ext cx="102489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b="1" dirty="0"/>
              <a:t>Tecnologie e Librerie: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Analisi Dati: </a:t>
            </a:r>
            <a:r>
              <a:rPr lang="it-IT" altLang="it-IT" dirty="0"/>
              <a:t>si è usato Python con le librerie standard come </a:t>
            </a:r>
            <a:r>
              <a:rPr lang="it-IT" altLang="it-IT" dirty="0" err="1"/>
              <a:t>NumPy</a:t>
            </a:r>
            <a:r>
              <a:rPr lang="it-IT" altLang="it-IT" dirty="0"/>
              <a:t> e </a:t>
            </a:r>
            <a:r>
              <a:rPr lang="it-IT" altLang="it-IT" dirty="0" err="1"/>
              <a:t>pandas</a:t>
            </a:r>
            <a:r>
              <a:rPr lang="it-IT" altLang="it-IT" dirty="0"/>
              <a:t> per la manipolazione dei dati.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Machine Learning: </a:t>
            </a:r>
            <a:r>
              <a:rPr lang="it-IT" altLang="it-IT" dirty="0"/>
              <a:t>le reti neurali e le CNN sono state create con </a:t>
            </a:r>
            <a:r>
              <a:rPr lang="it-IT" altLang="it-IT" dirty="0" err="1"/>
              <a:t>PyTorch</a:t>
            </a:r>
            <a:r>
              <a:rPr lang="it-IT" altLang="it-IT" dirty="0"/>
              <a:t>. Per gli algoritmi di machine learning classici, si è usato </a:t>
            </a:r>
            <a:r>
              <a:rPr lang="it-IT" altLang="it-IT" dirty="0" err="1"/>
              <a:t>scikit-learn</a:t>
            </a:r>
            <a:r>
              <a:rPr lang="it-IT" altLang="it-IT" dirty="0"/>
              <a:t> e </a:t>
            </a:r>
            <a:r>
              <a:rPr lang="it-IT" altLang="it-IT" dirty="0" err="1"/>
              <a:t>XGBoost</a:t>
            </a:r>
            <a:r>
              <a:rPr lang="it-IT" altLang="it-IT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Visualizzazione: </a:t>
            </a:r>
            <a:r>
              <a:rPr lang="it-IT" altLang="it-IT" dirty="0"/>
              <a:t>i grafici sono stati realizzati con </a:t>
            </a:r>
            <a:r>
              <a:rPr lang="it-IT" altLang="it-IT" dirty="0" err="1"/>
              <a:t>matplotlib</a:t>
            </a:r>
            <a:r>
              <a:rPr lang="it-IT" altLang="it-IT" dirty="0"/>
              <a:t> e </a:t>
            </a:r>
            <a:r>
              <a:rPr lang="it-IT" altLang="it-IT" dirty="0" err="1"/>
              <a:t>seaborn</a:t>
            </a:r>
            <a:r>
              <a:rPr lang="it-IT" altLang="it-IT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Integrazione: </a:t>
            </a:r>
            <a:r>
              <a:rPr lang="it-IT" altLang="it-IT" dirty="0"/>
              <a:t>la libreria </a:t>
            </a:r>
            <a:r>
              <a:rPr lang="it-IT" altLang="it-IT" dirty="0" err="1"/>
              <a:t>pykan</a:t>
            </a:r>
            <a:r>
              <a:rPr lang="it-IT" altLang="it-IT" dirty="0"/>
              <a:t> è stata utilizzata per le KAN in tutti i casi studio.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b="1" dirty="0"/>
              <a:t>Infrastruttura: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Prototipazione: </a:t>
            </a:r>
            <a:r>
              <a:rPr lang="it-IT" altLang="it-IT" dirty="0"/>
              <a:t>La fase di prototipazione e debug è stata effettuata su Google </a:t>
            </a:r>
            <a:r>
              <a:rPr lang="it-IT" altLang="it-IT" dirty="0" err="1"/>
              <a:t>Colab</a:t>
            </a:r>
            <a:r>
              <a:rPr lang="it-IT" altLang="it-IT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Sperimentazione su larga scala: </a:t>
            </a:r>
            <a:r>
              <a:rPr lang="it-IT" altLang="it-IT" dirty="0"/>
              <a:t>Per l'addestramento intensivo, è stato utilizzato il Cluster HPC dell'Università di Bologna con gestione delle GPU tramite SLURM.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Riproducibilità: </a:t>
            </a:r>
            <a:r>
              <a:rPr lang="it-IT" altLang="it-IT" dirty="0"/>
              <a:t>Sono stati creati ambienti virtuali dedicati (</a:t>
            </a:r>
            <a:r>
              <a:rPr lang="it-IT" altLang="it-IT" dirty="0" err="1"/>
              <a:t>venv</a:t>
            </a:r>
            <a:r>
              <a:rPr lang="it-IT" altLang="it-IT" dirty="0"/>
              <a:t>) con un file requirements.txt per garantire la riproducibilità delle dipendenze.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88739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E37E32-82F8-7FD2-8668-5785A0F86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791C99E-7018-CB90-844C-4AE70BF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4AE9F-ECE9-AB62-E528-70180192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4800" dirty="0"/>
              <a:t>Pipeline di Addestramento e Valutazione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C348B822-F5CD-0E48-CEAB-917CCD8A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1E17E1C-09B2-5F04-C6E1-0D1E86584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13" y="2319711"/>
            <a:ext cx="10906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b="1" dirty="0"/>
              <a:t>Preparazione dei dati: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 err="1"/>
              <a:t>Pre</a:t>
            </a:r>
            <a:r>
              <a:rPr lang="it-IT" altLang="it-IT" b="1" dirty="0"/>
              <a:t>-processing uniforme: </a:t>
            </a:r>
            <a:r>
              <a:rPr lang="it-IT" altLang="it-IT" dirty="0"/>
              <a:t>le variabili sono state trasformate con pipeline per evitare data leakage.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Gestione dei dati: </a:t>
            </a:r>
            <a:r>
              <a:rPr lang="it-IT" altLang="it-IT" dirty="0"/>
              <a:t>si sono rimosse feature non informative, codificate variabili categoriche (</a:t>
            </a:r>
            <a:r>
              <a:rPr lang="it-IT" altLang="it-IT" dirty="0" err="1"/>
              <a:t>OneHotEncoder</a:t>
            </a:r>
            <a:r>
              <a:rPr lang="it-IT" altLang="it-IT" dirty="0"/>
              <a:t>) e standardizzate variabili numeriche (</a:t>
            </a:r>
            <a:r>
              <a:rPr lang="it-IT" altLang="it-IT" dirty="0" err="1"/>
              <a:t>StandardScaler</a:t>
            </a:r>
            <a:r>
              <a:rPr lang="it-IT" altLang="it-IT" dirty="0"/>
              <a:t>). I </a:t>
            </a:r>
            <a:r>
              <a:rPr lang="it-IT" altLang="it-IT" dirty="0" err="1"/>
              <a:t>missing</a:t>
            </a:r>
            <a:r>
              <a:rPr lang="it-IT" altLang="it-IT" dirty="0"/>
              <a:t> </a:t>
            </a:r>
            <a:r>
              <a:rPr lang="it-IT" altLang="it-IT" dirty="0" err="1"/>
              <a:t>values</a:t>
            </a:r>
            <a:r>
              <a:rPr lang="it-IT" altLang="it-IT" dirty="0"/>
              <a:t> sono stati eliminati.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Immagini: </a:t>
            </a:r>
            <a:r>
              <a:rPr lang="it-IT" altLang="it-IT" dirty="0"/>
              <a:t>per i dataset di immagini, sono state applicate trasformazioni come ridimensionamento e normalizzazione. La data </a:t>
            </a:r>
            <a:r>
              <a:rPr lang="it-IT" altLang="it-IT" dirty="0" err="1"/>
              <a:t>augmentation</a:t>
            </a:r>
            <a:r>
              <a:rPr lang="it-IT" altLang="it-IT" dirty="0"/>
              <a:t> (es. flip, rotazioni) è stata usata solo durante il training.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Sbilanciamento delle classi: </a:t>
            </a:r>
            <a:r>
              <a:rPr lang="it-IT" altLang="it-IT" dirty="0"/>
              <a:t>per i dati sbilanciati, si è usato SMOTE per dati tabellari e pesi di classe o </a:t>
            </a:r>
            <a:r>
              <a:rPr lang="it-IT" altLang="it-IT" dirty="0" err="1"/>
              <a:t>WeightedRandomSampler</a:t>
            </a:r>
            <a:r>
              <a:rPr lang="it-IT" altLang="it-IT" dirty="0"/>
              <a:t> per le immagini, applicati solo sul set di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b="1" dirty="0"/>
              <a:t>Suddivisione e validazione: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Test set indipendente: </a:t>
            </a:r>
            <a:r>
              <a:rPr lang="it-IT" altLang="it-IT" dirty="0"/>
              <a:t>Circa il 20% dei dati è stato riservato come test set finale.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Cross-</a:t>
            </a:r>
            <a:r>
              <a:rPr lang="it-IT" altLang="it-IT" b="1" dirty="0" err="1"/>
              <a:t>Validation</a:t>
            </a:r>
            <a:r>
              <a:rPr lang="it-IT" altLang="it-IT" b="1" dirty="0"/>
              <a:t>: </a:t>
            </a:r>
            <a:r>
              <a:rPr lang="it-IT" altLang="it-IT" dirty="0"/>
              <a:t>Per i dataset non temporali, è stata usata una </a:t>
            </a:r>
            <a:r>
              <a:rPr lang="it-IT" altLang="it-IT" dirty="0" err="1"/>
              <a:t>Nested</a:t>
            </a:r>
            <a:r>
              <a:rPr lang="it-IT" altLang="it-IT" dirty="0"/>
              <a:t> Cross-</a:t>
            </a:r>
            <a:r>
              <a:rPr lang="it-IT" altLang="it-IT" dirty="0" err="1"/>
              <a:t>Validation</a:t>
            </a:r>
            <a:r>
              <a:rPr lang="it-IT" altLang="it-IT" dirty="0"/>
              <a:t> per la selezione degli </a:t>
            </a:r>
            <a:r>
              <a:rPr lang="it-IT" altLang="it-IT" dirty="0" err="1"/>
              <a:t>iperparametri</a:t>
            </a:r>
            <a:r>
              <a:rPr lang="it-IT" altLang="it-IT" dirty="0"/>
              <a:t> e la stima delle performance. Per i dati temporali, è stata applicata una Time Series Cross-</a:t>
            </a:r>
            <a:r>
              <a:rPr lang="it-IT" altLang="it-IT" dirty="0" err="1"/>
              <a:t>Validation</a:t>
            </a:r>
            <a:r>
              <a:rPr lang="it-IT" altLang="it-IT" dirty="0"/>
              <a:t> per rispettare l'ordine cronologico.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666650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7454D9-5714-A508-6317-3422E07C0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A26FEB-E502-0D07-675C-AA2EABAA1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C880-E514-26F1-2135-9DA0EA23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4800" dirty="0"/>
              <a:t>Metriche e Complessità dei Modelli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CF7F2C52-E73C-ABCA-B4DB-F8191EFA7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4A94F44-518B-FF8A-5266-CFE005EEB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769" y="2222303"/>
                <a:ext cx="9706687" cy="3416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b="1" dirty="0"/>
                  <a:t>Metriche di performance:</a:t>
                </a:r>
              </a:p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b="1" dirty="0"/>
                  <a:t>Regressione: </a:t>
                </a:r>
                <a:r>
                  <a:rPr lang="it-IT" altLang="it-IT" dirty="0"/>
                  <a:t>MSE, MAE, MAPE,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altLang="it-IT" b="0" i="1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it-IT" alt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altLang="it-IT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altLang="it-IT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it-IT" alt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alt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altLang="it-IT" b="0" i="1" smtClean="0">
                        <a:latin typeface="Cambria Math" panose="02040503050406030204" pitchFamily="18" charset="0"/>
                      </a:rPr>
                      <m:t>adjusted</m:t>
                    </m:r>
                    <m:r>
                      <a:rPr lang="it-IT" alt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dirty="0"/>
                  <a:t>e Max </a:t>
                </a:r>
                <a:r>
                  <a:rPr lang="it-IT" altLang="it-IT" dirty="0" err="1"/>
                  <a:t>Error</a:t>
                </a:r>
                <a:r>
                  <a:rPr lang="it-IT" altLang="it-IT" dirty="0"/>
                  <a:t>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b="1" dirty="0"/>
                  <a:t>Classificazione: </a:t>
                </a:r>
                <a:r>
                  <a:rPr lang="it-IT" altLang="it-IT" dirty="0" err="1"/>
                  <a:t>Accuracy</a:t>
                </a:r>
                <a:r>
                  <a:rPr lang="it-IT" altLang="it-IT" dirty="0"/>
                  <a:t>, Precision, Recall, F1-score Macro/</a:t>
                </a:r>
                <a:r>
                  <a:rPr lang="it-IT" altLang="it-IT" dirty="0" err="1"/>
                  <a:t>Weighted</a:t>
                </a:r>
                <a:r>
                  <a:rPr lang="it-IT" altLang="it-IT" dirty="0"/>
                  <a:t>, </a:t>
                </a:r>
                <a:r>
                  <a:rPr lang="it-IT" altLang="it-IT" dirty="0" err="1"/>
                  <a:t>Confusion</a:t>
                </a:r>
                <a:r>
                  <a:rPr lang="it-IT" altLang="it-IT" dirty="0"/>
                  <a:t> Matrix, AUC ROC/PR OVR </a:t>
                </a:r>
                <a:r>
                  <a:rPr lang="it-IT" altLang="it-IT" dirty="0" err="1"/>
                  <a:t>Weighted</a:t>
                </a:r>
                <a:r>
                  <a:rPr lang="it-IT" altLang="it-IT" dirty="0"/>
                  <a:t>.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b="1" dirty="0"/>
                  <a:t>Stima dell'incertezza: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dirty="0"/>
                  <a:t>Gli intervalli di confidenza al 95% sono stati calcolati tramite bootstrap per stimare l'incertezza statistica delle metriche principali.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b="1" dirty="0"/>
                  <a:t>Complessità dei modelli: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dirty="0"/>
                  <a:t>Oltre alle performance, è stata misurata la complessità di ciascun modello.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dirty="0"/>
                  <a:t>Per le reti neurali, la complessità è il numero totale di parametri.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dirty="0"/>
                  <a:t>Per gli ensemble, la complessità è il numero totale di nodi in tutti gli alberi.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it-IT" altLang="it-IT" dirty="0"/>
              </a:p>
            </p:txBody>
          </p:sp>
        </mc:Choice>
        <mc:Fallback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4A94F44-518B-FF8A-5266-CFE005EEB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8769" y="2222303"/>
                <a:ext cx="9706687" cy="3416320"/>
              </a:xfrm>
              <a:prstGeom prst="rect">
                <a:avLst/>
              </a:prstGeom>
              <a:blipFill>
                <a:blip r:embed="rId3"/>
                <a:stretch>
                  <a:fillRect l="-502" t="-5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172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4922A9-F62E-A90B-7C56-C79132A1D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55A12FA-DE73-BB5C-C71E-AD0B925A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1CF31-6003-7617-AF4F-96E40856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4800" dirty="0"/>
              <a:t>Valutazione dei Modelli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ADAB2F4-70A3-DFC9-E470-3DBC4A55F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28E93E1-EF1C-E4FB-E441-E21DB0F4E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14" y="2234940"/>
            <a:ext cx="1090679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b="1" dirty="0"/>
              <a:t>Approccio in 3 Fasi: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Analisi Qualitativa e Quantitativa: </a:t>
            </a:r>
            <a:r>
              <a:rPr lang="it-IT" altLang="it-IT" dirty="0"/>
              <a:t>si integrano i </a:t>
            </a:r>
            <a:r>
              <a:rPr lang="it-IT" altLang="it-IT" dirty="0" err="1"/>
              <a:t>barplot</a:t>
            </a:r>
            <a:r>
              <a:rPr lang="it-IT" altLang="it-IT" dirty="0"/>
              <a:t> per un confronto visivo immediato con i valori numerici delle metriche ed i loro intervalli di confidenza. Questo permette di validare le impressioni visive con dati oggettivi.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Selezione del Miglior Modello: </a:t>
            </a:r>
            <a:r>
              <a:rPr lang="it-IT" altLang="it-IT" dirty="0"/>
              <a:t>si applica un ranking multi-criterio che bilancia performance e complessità. Questo approccio è più solido rispetto alla sola analisi delle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Conclusione Finale: </a:t>
            </a:r>
            <a:r>
              <a:rPr lang="it-IT" altLang="it-IT" dirty="0"/>
              <a:t>si sintetizzano i risultati per motivare la scelta del modello, analizzandone punti di forza, limiti e sostenibilità operativa.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b="1" dirty="0"/>
              <a:t>Ranking Multi-criterio: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Si calcola un </a:t>
            </a:r>
            <a:r>
              <a:rPr lang="it-IT" altLang="it-IT" dirty="0" err="1"/>
              <a:t>performance_score</a:t>
            </a:r>
            <a:r>
              <a:rPr lang="it-IT" altLang="it-IT" dirty="0"/>
              <a:t> medio dai </a:t>
            </a:r>
            <a:r>
              <a:rPr lang="it-IT" altLang="it-IT" dirty="0" err="1"/>
              <a:t>rank</a:t>
            </a:r>
            <a:r>
              <a:rPr lang="it-IT" altLang="it-IT" dirty="0"/>
              <a:t> delle metriche di interesse. Un punteggio più basso indica una migliore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Si calcola un </a:t>
            </a:r>
            <a:r>
              <a:rPr lang="it-IT" altLang="it-IT" dirty="0" err="1"/>
              <a:t>complexity_rank</a:t>
            </a:r>
            <a:r>
              <a:rPr lang="it-IT" altLang="it-IT" dirty="0"/>
              <a:t> basato sul numero di parametri o nodi del modello. Un </a:t>
            </a:r>
            <a:r>
              <a:rPr lang="it-IT" altLang="it-IT" dirty="0" err="1"/>
              <a:t>rank</a:t>
            </a:r>
            <a:r>
              <a:rPr lang="it-IT" altLang="it-IT" dirty="0"/>
              <a:t> più basso indica minor complessità.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363484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D02EBE-50FA-3A94-9C37-FDF0E33E0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6A89E23-32BF-0E93-9599-DDDA55250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97D95-BE0E-2E1E-2CBC-8CAC7BC6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4800" dirty="0"/>
              <a:t>Strategie di Selezione e Risultati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441E1E6A-A3B6-53AB-6780-2CEE5BFF6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FE14FA-56FC-88A5-6CBC-0DD5C1642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163" y="2181212"/>
            <a:ext cx="106299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dirty="0"/>
              <a:t>Bilanciamento Performance-Complessità: per aggregare performance e complessità, si usano diverse strategie di </a:t>
            </a:r>
            <a:r>
              <a:rPr lang="it-IT" altLang="it-IT" dirty="0" err="1"/>
              <a:t>weighting</a:t>
            </a:r>
            <a:r>
              <a:rPr lang="it-IT" altLang="it-IT" dirty="0"/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 err="1"/>
              <a:t>Equal</a:t>
            </a:r>
            <a:r>
              <a:rPr lang="it-IT" altLang="it-IT" dirty="0"/>
              <a:t> Weight (1:1): si sommano i </a:t>
            </a:r>
            <a:r>
              <a:rPr lang="it-IT" altLang="it-IT" dirty="0" err="1"/>
              <a:t>rank</a:t>
            </a:r>
            <a:r>
              <a:rPr lang="it-IT" altLang="it-IT" dirty="0"/>
              <a:t> normalizzati di performance e complessità.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 err="1"/>
              <a:t>Complexity</a:t>
            </a:r>
            <a:r>
              <a:rPr lang="it-IT" altLang="it-IT" dirty="0"/>
              <a:t> </a:t>
            </a:r>
            <a:r>
              <a:rPr lang="it-IT" altLang="it-IT" dirty="0" err="1"/>
              <a:t>Weighted</a:t>
            </a:r>
            <a:r>
              <a:rPr lang="it-IT" altLang="it-IT" dirty="0"/>
              <a:t> (1:2 e 1:3): si penalizza la complessità assegnandole un peso maggiore.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Pareto </a:t>
            </a:r>
            <a:r>
              <a:rPr lang="it-IT" altLang="it-IT" dirty="0" err="1"/>
              <a:t>Approach</a:t>
            </a:r>
            <a:r>
              <a:rPr lang="it-IT" altLang="it-IT" dirty="0"/>
              <a:t> (40:60): si assegnano pesi specifici (40% performance, 60% complessità) ai punteggi normalizzati.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dirty="0"/>
              <a:t>Il modello con il punteggio aggregato più basso vince il ranking.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dirty="0"/>
              <a:t>Analisi dei risultati: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I risultati sono riassunti in una tabella che riporta i </a:t>
            </a:r>
            <a:r>
              <a:rPr lang="it-IT" altLang="it-IT" dirty="0" err="1"/>
              <a:t>rank</a:t>
            </a:r>
            <a:r>
              <a:rPr lang="it-IT" altLang="it-IT" dirty="0"/>
              <a:t> di performance, complessità e i punteggi aggregati per ogni strategia.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La raccomandazione finale si basa sulla strategia di ranking più rilevante, spesso quella che penalizza maggiormente la complessità (</a:t>
            </a:r>
            <a:r>
              <a:rPr lang="it-IT" altLang="it-IT" dirty="0" err="1"/>
              <a:t>Complexity</a:t>
            </a:r>
            <a:r>
              <a:rPr lang="it-IT" altLang="it-IT" dirty="0"/>
              <a:t> </a:t>
            </a:r>
            <a:r>
              <a:rPr lang="it-IT" altLang="it-IT" dirty="0" err="1"/>
              <a:t>Weighted</a:t>
            </a:r>
            <a:r>
              <a:rPr lang="it-IT" altLang="it-IT" dirty="0"/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La conclusione finale riassume i punti di forza e i limiti del modello raccomandato, confrontandolo con i concorrenti per giustificare la scelta.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814741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52D5D-0487-5749-E33B-F6A498BF0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87979B-81EA-8E94-FE7D-7BB56C8A7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6C15B-FBC3-0AFA-B1D6-C5401329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4800" dirty="0"/>
              <a:t>Studio di Ablazione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71ADE54B-A00E-B8FE-0C78-5DA47D7A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FFEC73-33E9-23E9-7940-9BE9B850C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262" y="2735210"/>
            <a:ext cx="1043693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Si applicano le tecniche di </a:t>
            </a:r>
            <a:r>
              <a:rPr lang="it-IT" altLang="it-IT" dirty="0" err="1"/>
              <a:t>pruning</a:t>
            </a:r>
            <a:r>
              <a:rPr lang="it-IT" altLang="it-IT" dirty="0"/>
              <a:t> a diverse percentuali (10%,20%,30%,40%,50%,60%,70%,80%,90%,95%).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Si valutano le metriche di performance ed il rapporto di compressione (cioè quante volte il modello è stato ridotto).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dirty="0"/>
              <a:t>Risultati: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Si confrontano i modelli alle varie soglie di </a:t>
            </a:r>
            <a:r>
              <a:rPr lang="it-IT" altLang="it-IT" dirty="0" err="1"/>
              <a:t>pruning</a:t>
            </a:r>
            <a:r>
              <a:rPr lang="it-IT" altLang="it-IT" dirty="0"/>
              <a:t> per identificare quale offre il miglior trade-off tra efficienza computazionale e qualità predittiva.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Si analizza il mantenimento delle performance, date dalle metriche, ed il rapporto di compressione (es. 2x se si riduce del 50%).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L'obiettivo è individuare la soglia che permette la massima compressione con la minima perdita di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27616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134" y="0"/>
            <a:ext cx="9960556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71" y="0"/>
            <a:ext cx="994608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606" y="1999615"/>
            <a:ext cx="9141618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1 — </a:t>
            </a:r>
            <a:r>
              <a:rPr lang="en-US" sz="7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Regressione</a:t>
            </a: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</a:t>
            </a: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emissioni</a:t>
            </a: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auto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91" y="5524786"/>
            <a:ext cx="4753642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20F455-0BEB-320B-AF59-96237E70C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76A4020-F50F-B1C2-E7E3-2A1C5E39A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2468F-EDBB-1070-3D9F-DE30260E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1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54CED97-ABA0-18ED-1995-AB82B4242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E71826-BB57-8EEB-E107-9881B005D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785" y="3099016"/>
            <a:ext cx="908665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000" dirty="0"/>
              <a:t>Prevedere le emissioni di CO2 delle automobili.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000" dirty="0"/>
              <a:t>Dataset proveniente da tre fonti ufficiali (UK, Canada, Spagna).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000" dirty="0"/>
              <a:t>Focus su modellazione, validazione ed analisi, data la </a:t>
            </a:r>
            <a:r>
              <a:rPr lang="it-IT" altLang="it-IT" sz="2000" dirty="0" err="1"/>
              <a:t>pre</a:t>
            </a:r>
            <a:r>
              <a:rPr lang="it-IT" altLang="it-IT" sz="2000" dirty="0"/>
              <a:t>-elaborazione del dataset.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000" dirty="0"/>
              <a:t>Includere uno studio di ablazione per valutare l'impatto del </a:t>
            </a:r>
            <a:r>
              <a:rPr lang="it-IT" altLang="it-IT" sz="2000" dirty="0" err="1"/>
              <a:t>pruning</a:t>
            </a:r>
            <a:r>
              <a:rPr lang="it-IT" altLang="it-IT" sz="2000" dirty="0"/>
              <a:t> sui modelli.</a:t>
            </a:r>
          </a:p>
        </p:txBody>
      </p:sp>
    </p:spTree>
    <p:extLst>
      <p:ext uri="{BB962C8B-B14F-4D97-AF65-F5344CB8AC3E}">
        <p14:creationId xmlns:p14="http://schemas.microsoft.com/office/powerpoint/2010/main" val="2667246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E882EE-8022-4BFB-C97D-E98FC5AAC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6C54B53-863D-975E-5CA8-FBC532096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520A-DB1F-2D71-757A-53DF5527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1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D7F23BD-0280-5954-E375-519192D6B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DD2F2A-5CFA-7462-BEEB-BBE0F6775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328" y="2347174"/>
            <a:ext cx="817356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Unione e omogeneizzazione: </a:t>
            </a:r>
            <a:r>
              <a:rPr lang="it-IT" altLang="it-IT" sz="2400" dirty="0"/>
              <a:t>tre dataset ufficiali sono stati uniti e le loro colonne standardizzate.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Pulizia testuale: </a:t>
            </a:r>
            <a:r>
              <a:rPr lang="it-IT" altLang="it-IT" sz="2400" dirty="0"/>
              <a:t>valori uniformati, rimossi caratteri superflui e standardizzata la capitalizzazione.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Gestione dei valori mancanti: </a:t>
            </a:r>
            <a:r>
              <a:rPr lang="it-IT" altLang="it-IT" sz="2400" dirty="0"/>
              <a:t>valori numerici significativi riempiti con la mediana e righe incomplete rimosse in modo conservativo.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Filtri: </a:t>
            </a:r>
            <a:r>
              <a:rPr lang="it-IT" altLang="it-IT" sz="2400" dirty="0"/>
              <a:t>eliminate le righe senza valori essenziali.</a:t>
            </a:r>
          </a:p>
        </p:txBody>
      </p:sp>
    </p:spTree>
    <p:extLst>
      <p:ext uri="{BB962C8B-B14F-4D97-AF65-F5344CB8AC3E}">
        <p14:creationId xmlns:p14="http://schemas.microsoft.com/office/powerpoint/2010/main" val="44237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45361D-0F1C-3BB7-8BBD-81356AC1D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47DE305-4690-D7EB-AEE3-E48AA3536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74A5A03-5879-695F-F39D-1A002721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699E8C1-4D1E-C0E8-F9EB-C27511DE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B2410-44D2-AF55-22FE-45293868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Multi-</a:t>
            </a:r>
            <a:r>
              <a:rPr lang="it-IT" sz="4000" dirty="0" err="1"/>
              <a:t>layer</a:t>
            </a:r>
            <a:r>
              <a:rPr lang="it-IT" sz="4000" dirty="0"/>
              <a:t> </a:t>
            </a:r>
            <a:r>
              <a:rPr lang="it-IT" sz="4000" dirty="0" err="1"/>
              <a:t>Perceptron</a:t>
            </a:r>
            <a:r>
              <a:rPr lang="it-IT" sz="4000" dirty="0"/>
              <a:t> (MLP)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955389-F50B-9676-5833-FE89A51F0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testo, diagramma, cerchio, schermata&#10;&#10;Il contenuto generato dall'IA potrebbe non essere corretto.">
            <a:extLst>
              <a:ext uri="{FF2B5EF4-FFF2-40B4-BE49-F238E27FC236}">
                <a16:creationId xmlns:a16="http://schemas.microsoft.com/office/drawing/2014/main" id="{A093A43A-1CE3-4D1D-B43D-BD13CCAF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51" y="2454655"/>
            <a:ext cx="4996106" cy="396749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F6AA8CB-854A-5CBE-368A-1D89024E0014}"/>
              </a:ext>
            </a:extLst>
          </p:cNvPr>
          <p:cNvSpPr txBox="1"/>
          <p:nvPr/>
        </p:nvSpPr>
        <p:spPr>
          <a:xfrm>
            <a:off x="566780" y="2319004"/>
            <a:ext cx="5650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MLP è una rete neurale artificiale che elabora i dati attraverso una serie di strati di neuroni: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Strato di input: riceve i dati iniziali.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Strati nascosti: elaborano i dati in uno o più passaggi.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Strato di output: produce il risultato finale.</a:t>
            </a:r>
          </a:p>
          <a:p>
            <a:endParaRPr lang="it-IT" dirty="0"/>
          </a:p>
          <a:p>
            <a:r>
              <a:rPr lang="it-IT" dirty="0"/>
              <a:t>Le MLP possono risolvere problemi non lineari grazie ai loro strati nascosti ed alle funzioni di attivazione.</a:t>
            </a:r>
          </a:p>
          <a:p>
            <a:endParaRPr lang="it-IT" dirty="0"/>
          </a:p>
          <a:p>
            <a:r>
              <a:rPr lang="it-IT" dirty="0"/>
              <a:t>Il processo in ogni neurone si svolge in due fasi: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Somma Ponderata: gli input vengono moltiplicati per i pesi, sommati e arricchiti da un </a:t>
            </a:r>
            <a:r>
              <a:rPr lang="it-IT" dirty="0" err="1"/>
              <a:t>bias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Funzione di Attivazione: il risultato della somma passa attraverso una funzione non lineare che decide l'output del neurone.</a:t>
            </a:r>
          </a:p>
        </p:txBody>
      </p:sp>
    </p:spTree>
    <p:extLst>
      <p:ext uri="{BB962C8B-B14F-4D97-AF65-F5344CB8AC3E}">
        <p14:creationId xmlns:p14="http://schemas.microsoft.com/office/powerpoint/2010/main" val="1482678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87587C-2FB0-5C15-95C7-FE0FF865E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D2B6A6F-B43E-889D-69C7-89309C142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A7083-B7BC-79A5-6412-10F2FABB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1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Features e Target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83A47813-EB90-9CC9-CFFA-44219F9F0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D4D3D2F-4AC9-218A-99A2-1B372FEB5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44" y="1957941"/>
            <a:ext cx="999953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b="1" dirty="0"/>
              <a:t>Features (Input):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sz="2400" b="1" dirty="0" err="1"/>
              <a:t>Year</a:t>
            </a:r>
            <a:r>
              <a:rPr lang="it-IT" sz="2400" b="1" dirty="0"/>
              <a:t>:</a:t>
            </a:r>
            <a:r>
              <a:rPr lang="it-IT" sz="2400" dirty="0"/>
              <a:t> anno di produzione del veicolo (numerica);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sz="2400" b="1" dirty="0" err="1"/>
              <a:t>Manufacturer</a:t>
            </a:r>
            <a:r>
              <a:rPr lang="it-IT" sz="2400" b="1" dirty="0"/>
              <a:t>:</a:t>
            </a:r>
            <a:r>
              <a:rPr lang="it-IT" sz="2400" dirty="0"/>
              <a:t> casa automobilistica (categorica);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sz="2400" b="1" dirty="0"/>
              <a:t>Model:</a:t>
            </a:r>
            <a:r>
              <a:rPr lang="it-IT" sz="2400" dirty="0"/>
              <a:t> nome del modello (categorica);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sz="2400" b="1" dirty="0"/>
              <a:t>Engine_cm3: </a:t>
            </a:r>
            <a:r>
              <a:rPr lang="it-IT" sz="2400" dirty="0"/>
              <a:t>cilindrata in cm3 (numerica);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sz="2400" b="1" dirty="0" err="1"/>
              <a:t>Transmission_type</a:t>
            </a:r>
            <a:r>
              <a:rPr lang="it-IT" sz="2400" b="1" dirty="0"/>
              <a:t>:</a:t>
            </a:r>
            <a:r>
              <a:rPr lang="it-IT" sz="2400" dirty="0"/>
              <a:t> </a:t>
            </a:r>
            <a:r>
              <a:rPr lang="it-IT" sz="2400" dirty="0" err="1"/>
              <a:t>Automatic</a:t>
            </a:r>
            <a:r>
              <a:rPr lang="it-IT" sz="2400" dirty="0"/>
              <a:t> / Manual (categorica);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sz="2400" b="1" dirty="0" err="1"/>
              <a:t>Fuel_type</a:t>
            </a:r>
            <a:r>
              <a:rPr lang="it-IT" sz="2400" b="1" dirty="0"/>
              <a:t>: </a:t>
            </a:r>
            <a:r>
              <a:rPr lang="it-IT" sz="2400" dirty="0" err="1"/>
              <a:t>Petrol</a:t>
            </a:r>
            <a:r>
              <a:rPr lang="it-IT" sz="2400" dirty="0"/>
              <a:t> / Diesel / LPG / ...(categorica);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sz="2400" b="1" dirty="0" err="1"/>
              <a:t>Fuel_consumption</a:t>
            </a:r>
            <a:r>
              <a:rPr lang="it-IT" sz="2400" b="1" dirty="0"/>
              <a:t>: </a:t>
            </a:r>
            <a:r>
              <a:rPr lang="it-IT" sz="2400" dirty="0"/>
              <a:t>L/100km (numerica).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400" b="1" dirty="0"/>
              <a:t>Target (Output):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CO2_Emissions </a:t>
            </a:r>
            <a:r>
              <a:rPr lang="it-IT" altLang="it-IT" sz="2400" dirty="0"/>
              <a:t>(g/km)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b="1" dirty="0"/>
              <a:t>Codifica:</a:t>
            </a:r>
            <a:r>
              <a:rPr lang="it-IT" altLang="it-IT" sz="2400" dirty="0"/>
              <a:t> le variabili categoriche sono state convertite in formato numerico usando One-Hot </a:t>
            </a:r>
            <a:r>
              <a:rPr lang="it-IT" altLang="it-IT" sz="2400" dirty="0" err="1"/>
              <a:t>Encoding</a:t>
            </a:r>
            <a:r>
              <a:rPr lang="it-IT" alt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943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0410A-2A53-0C19-D84D-76665DD00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EC2B9-980A-EE69-2B37-89101D1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1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Valutazione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05F06AC9-6211-B185-C9E0-4C67776A7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221" y="2469308"/>
            <a:ext cx="6461896" cy="358635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D402574-DF7F-1138-D826-86583DBFE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58" y="2222688"/>
            <a:ext cx="5029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 err="1"/>
              <a:t>XGBoost</a:t>
            </a:r>
            <a:r>
              <a:rPr lang="it-IT" altLang="it-IT" dirty="0"/>
              <a:t> è il miglior modello in tutte le metriche.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R² Test: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0.9956.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KAN:</a:t>
            </a:r>
            <a:r>
              <a:rPr lang="it-IT" altLang="it-IT" dirty="0"/>
              <a:t> 0.9688.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altLang="it-IT" dirty="0"/>
              <a:t>0.8704.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MLP:</a:t>
            </a:r>
            <a:r>
              <a:rPr lang="it-IT" altLang="it-IT" dirty="0"/>
              <a:t> 0.8467.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Complessità:</a:t>
            </a:r>
            <a:endParaRPr lang="it-IT" altLang="it-IT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~15k (il più leggero).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dirty="0"/>
              <a:t>: ~47k.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MLP:</a:t>
            </a:r>
            <a:r>
              <a:rPr lang="it-IT" altLang="it-IT" dirty="0"/>
              <a:t> ~134k.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KAN:</a:t>
            </a:r>
            <a:r>
              <a:rPr lang="it-IT" altLang="it-IT" dirty="0"/>
              <a:t> ~220k (il più complesso).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Trade-off:</a:t>
            </a:r>
            <a:r>
              <a:rPr lang="it-IT" altLang="it-IT" dirty="0"/>
              <a:t> </a:t>
            </a:r>
            <a:r>
              <a:rPr lang="it-IT" altLang="it-IT" b="1" dirty="0" err="1"/>
              <a:t>XGBoost</a:t>
            </a:r>
            <a:r>
              <a:rPr lang="it-IT" altLang="it-IT" dirty="0"/>
              <a:t> offre il miglior compromesso tra elevata accuratezza e bassa complessità computazionale.</a:t>
            </a:r>
          </a:p>
        </p:txBody>
      </p:sp>
    </p:spTree>
    <p:extLst>
      <p:ext uri="{BB962C8B-B14F-4D97-AF65-F5344CB8AC3E}">
        <p14:creationId xmlns:p14="http://schemas.microsoft.com/office/powerpoint/2010/main" val="291364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A2A7A3-4DD4-C5A8-DD3B-6FD1A7D9D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BD325-6A1F-C972-4B27-39AD8804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57200"/>
            <a:ext cx="10906799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dirty="0"/>
              <a:t>Caso 1 </a:t>
            </a:r>
            <a:r>
              <a:rPr lang="en-US" sz="6600" dirty="0"/>
              <a:t>—</a:t>
            </a:r>
            <a:r>
              <a:rPr lang="en-US" sz="6500" dirty="0"/>
              <a:t> Studio di </a:t>
            </a:r>
            <a:r>
              <a:rPr lang="en-US" sz="6500" dirty="0" err="1"/>
              <a:t>Ablazione</a:t>
            </a:r>
            <a:endParaRPr lang="en-US" sz="6500" dirty="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8921" y="1850683"/>
            <a:ext cx="3290982" cy="18288"/>
          </a:xfrm>
          <a:custGeom>
            <a:avLst/>
            <a:gdLst>
              <a:gd name="connsiteX0" fmla="*/ 0 w 3290982"/>
              <a:gd name="connsiteY0" fmla="*/ 0 h 18288"/>
              <a:gd name="connsiteX1" fmla="*/ 658196 w 3290982"/>
              <a:gd name="connsiteY1" fmla="*/ 0 h 18288"/>
              <a:gd name="connsiteX2" fmla="*/ 1283483 w 3290982"/>
              <a:gd name="connsiteY2" fmla="*/ 0 h 18288"/>
              <a:gd name="connsiteX3" fmla="*/ 1908770 w 3290982"/>
              <a:gd name="connsiteY3" fmla="*/ 0 h 18288"/>
              <a:gd name="connsiteX4" fmla="*/ 2632786 w 3290982"/>
              <a:gd name="connsiteY4" fmla="*/ 0 h 18288"/>
              <a:gd name="connsiteX5" fmla="*/ 3290982 w 3290982"/>
              <a:gd name="connsiteY5" fmla="*/ 0 h 18288"/>
              <a:gd name="connsiteX6" fmla="*/ 3290982 w 3290982"/>
              <a:gd name="connsiteY6" fmla="*/ 18288 h 18288"/>
              <a:gd name="connsiteX7" fmla="*/ 2632786 w 3290982"/>
              <a:gd name="connsiteY7" fmla="*/ 18288 h 18288"/>
              <a:gd name="connsiteX8" fmla="*/ 2073319 w 3290982"/>
              <a:gd name="connsiteY8" fmla="*/ 18288 h 18288"/>
              <a:gd name="connsiteX9" fmla="*/ 1448032 w 3290982"/>
              <a:gd name="connsiteY9" fmla="*/ 18288 h 18288"/>
              <a:gd name="connsiteX10" fmla="*/ 822746 w 3290982"/>
              <a:gd name="connsiteY10" fmla="*/ 18288 h 18288"/>
              <a:gd name="connsiteX11" fmla="*/ 0 w 3290982"/>
              <a:gd name="connsiteY11" fmla="*/ 18288 h 18288"/>
              <a:gd name="connsiteX12" fmla="*/ 0 w 329098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0982" h="18288" fill="none" extrusionOk="0">
                <a:moveTo>
                  <a:pt x="0" y="0"/>
                </a:moveTo>
                <a:cubicBezTo>
                  <a:pt x="143024" y="3667"/>
                  <a:pt x="333603" y="-24483"/>
                  <a:pt x="658196" y="0"/>
                </a:cubicBezTo>
                <a:cubicBezTo>
                  <a:pt x="982789" y="24483"/>
                  <a:pt x="1010443" y="-3472"/>
                  <a:pt x="1283483" y="0"/>
                </a:cubicBezTo>
                <a:cubicBezTo>
                  <a:pt x="1556523" y="3472"/>
                  <a:pt x="1717121" y="15130"/>
                  <a:pt x="1908770" y="0"/>
                </a:cubicBezTo>
                <a:cubicBezTo>
                  <a:pt x="2100419" y="-15130"/>
                  <a:pt x="2470246" y="23604"/>
                  <a:pt x="2632786" y="0"/>
                </a:cubicBezTo>
                <a:cubicBezTo>
                  <a:pt x="2795326" y="-23604"/>
                  <a:pt x="3008943" y="-8455"/>
                  <a:pt x="3290982" y="0"/>
                </a:cubicBezTo>
                <a:cubicBezTo>
                  <a:pt x="3290548" y="7551"/>
                  <a:pt x="3290515" y="9822"/>
                  <a:pt x="3290982" y="18288"/>
                </a:cubicBezTo>
                <a:cubicBezTo>
                  <a:pt x="2977997" y="21855"/>
                  <a:pt x="2877858" y="-7886"/>
                  <a:pt x="2632786" y="18288"/>
                </a:cubicBezTo>
                <a:cubicBezTo>
                  <a:pt x="2387714" y="44462"/>
                  <a:pt x="2286753" y="45988"/>
                  <a:pt x="2073319" y="18288"/>
                </a:cubicBezTo>
                <a:cubicBezTo>
                  <a:pt x="1859885" y="-9412"/>
                  <a:pt x="1677280" y="3670"/>
                  <a:pt x="1448032" y="18288"/>
                </a:cubicBezTo>
                <a:cubicBezTo>
                  <a:pt x="1218784" y="32906"/>
                  <a:pt x="1057563" y="36703"/>
                  <a:pt x="822746" y="18288"/>
                </a:cubicBezTo>
                <a:cubicBezTo>
                  <a:pt x="587929" y="-127"/>
                  <a:pt x="248887" y="5239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0982" h="18288" stroke="0" extrusionOk="0">
                <a:moveTo>
                  <a:pt x="0" y="0"/>
                </a:moveTo>
                <a:cubicBezTo>
                  <a:pt x="236198" y="-24054"/>
                  <a:pt x="303299" y="21965"/>
                  <a:pt x="592377" y="0"/>
                </a:cubicBezTo>
                <a:cubicBezTo>
                  <a:pt x="881455" y="-21965"/>
                  <a:pt x="1002596" y="29945"/>
                  <a:pt x="1316393" y="0"/>
                </a:cubicBezTo>
                <a:cubicBezTo>
                  <a:pt x="1630190" y="-29945"/>
                  <a:pt x="1663874" y="-12217"/>
                  <a:pt x="1875860" y="0"/>
                </a:cubicBezTo>
                <a:cubicBezTo>
                  <a:pt x="2087846" y="12217"/>
                  <a:pt x="2273352" y="14901"/>
                  <a:pt x="2435327" y="0"/>
                </a:cubicBezTo>
                <a:cubicBezTo>
                  <a:pt x="2597302" y="-14901"/>
                  <a:pt x="3104818" y="-31766"/>
                  <a:pt x="3290982" y="0"/>
                </a:cubicBezTo>
                <a:cubicBezTo>
                  <a:pt x="3290900" y="4406"/>
                  <a:pt x="3290893" y="9982"/>
                  <a:pt x="3290982" y="18288"/>
                </a:cubicBezTo>
                <a:cubicBezTo>
                  <a:pt x="3120615" y="23079"/>
                  <a:pt x="2942966" y="38511"/>
                  <a:pt x="2665695" y="18288"/>
                </a:cubicBezTo>
                <a:cubicBezTo>
                  <a:pt x="2388424" y="-1935"/>
                  <a:pt x="2318928" y="-8274"/>
                  <a:pt x="2040409" y="18288"/>
                </a:cubicBezTo>
                <a:cubicBezTo>
                  <a:pt x="1761890" y="44850"/>
                  <a:pt x="1693731" y="28872"/>
                  <a:pt x="1415122" y="18288"/>
                </a:cubicBezTo>
                <a:cubicBezTo>
                  <a:pt x="1136513" y="7704"/>
                  <a:pt x="1012491" y="-5306"/>
                  <a:pt x="691106" y="18288"/>
                </a:cubicBezTo>
                <a:cubicBezTo>
                  <a:pt x="369721" y="41882"/>
                  <a:pt x="193060" y="-13911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diagramma, Piano, linea&#10;&#10;Il contenuto generato dall'IA potrebbe non essere corretto.">
            <a:extLst>
              <a:ext uri="{FF2B5EF4-FFF2-40B4-BE49-F238E27FC236}">
                <a16:creationId xmlns:a16="http://schemas.microsoft.com/office/drawing/2014/main" id="{08846F83-E586-DBA7-2F3C-78E59ED3B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04" y="3369349"/>
            <a:ext cx="5612954" cy="3325675"/>
          </a:xfrm>
          <a:prstGeom prst="rect">
            <a:avLst/>
          </a:prstGeom>
        </p:spPr>
      </p:pic>
      <p:pic>
        <p:nvPicPr>
          <p:cNvPr id="7" name="Immagine 6" descr="Immagine che contiene testo, diagramma, linea, Carattere&#10;&#10;Il contenuto generato dall'IA potrebbe non essere corretto.">
            <a:extLst>
              <a:ext uri="{FF2B5EF4-FFF2-40B4-BE49-F238E27FC236}">
                <a16:creationId xmlns:a16="http://schemas.microsoft.com/office/drawing/2014/main" id="{18AF4E72-72A1-5B1C-9A3D-9228D1B54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762" y="3394533"/>
            <a:ext cx="5612954" cy="332567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8AF294D-D782-23A0-6B37-07200AEFE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452" y="1897046"/>
            <a:ext cx="709021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Best Trade-Off: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</a:t>
            </a:r>
            <a:r>
              <a:rPr lang="it-IT" dirty="0"/>
              <a:t>0.9823 con 90% </a:t>
            </a:r>
            <a:r>
              <a:rPr lang="it-IT" dirty="0" err="1"/>
              <a:t>pruning</a:t>
            </a:r>
            <a:r>
              <a:rPr lang="it-IT" dirty="0"/>
              <a:t> ratio e 10.3× di </a:t>
            </a:r>
            <a:r>
              <a:rPr lang="it-IT" dirty="0" err="1"/>
              <a:t>compression</a:t>
            </a:r>
            <a:r>
              <a:rPr lang="it-IT" altLang="it-IT" dirty="0"/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KAN:</a:t>
            </a:r>
            <a:r>
              <a:rPr lang="it-IT" altLang="it-IT" dirty="0"/>
              <a:t> </a:t>
            </a:r>
            <a:r>
              <a:rPr lang="it-IT" dirty="0"/>
              <a:t>0.9688 con 10% </a:t>
            </a:r>
            <a:r>
              <a:rPr lang="it-IT" dirty="0" err="1"/>
              <a:t>pruning</a:t>
            </a:r>
            <a:r>
              <a:rPr lang="it-IT" dirty="0"/>
              <a:t> ratio e 3.1× di </a:t>
            </a:r>
            <a:r>
              <a:rPr lang="it-IT" dirty="0" err="1"/>
              <a:t>compression</a:t>
            </a:r>
            <a:r>
              <a:rPr lang="it-IT" dirty="0"/>
              <a:t>.</a:t>
            </a:r>
            <a:endParaRPr lang="it-IT" altLang="it-IT" dirty="0"/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dirty="0"/>
              <a:t>0.9219 con 95% </a:t>
            </a:r>
            <a:r>
              <a:rPr lang="it-IT" dirty="0" err="1"/>
              <a:t>pruning</a:t>
            </a:r>
            <a:r>
              <a:rPr lang="it-IT" dirty="0"/>
              <a:t> ratio e 20.0× di </a:t>
            </a:r>
            <a:r>
              <a:rPr lang="it-IT" dirty="0" err="1"/>
              <a:t>compression</a:t>
            </a:r>
            <a:r>
              <a:rPr lang="it-IT" dirty="0"/>
              <a:t>.</a:t>
            </a:r>
            <a:endParaRPr lang="it-IT" altLang="it-IT" dirty="0"/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MLP:</a:t>
            </a:r>
            <a:r>
              <a:rPr lang="it-IT" altLang="it-IT" dirty="0"/>
              <a:t> </a:t>
            </a:r>
            <a:r>
              <a:rPr lang="it-IT" dirty="0"/>
              <a:t>0.8467 con 50% </a:t>
            </a:r>
            <a:r>
              <a:rPr lang="it-IT" dirty="0" err="1"/>
              <a:t>pruning</a:t>
            </a:r>
            <a:r>
              <a:rPr lang="it-IT" dirty="0"/>
              <a:t> ratio e 2.0× di </a:t>
            </a:r>
            <a:r>
              <a:rPr lang="it-IT" dirty="0" err="1"/>
              <a:t>compression</a:t>
            </a:r>
            <a:r>
              <a:rPr lang="it-IT" dirty="0"/>
              <a:t>.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769659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FE44CC-E0DF-46C5-2F26-A419442D4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2363C8E-092B-76E9-2D60-B6990B7C5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313DB772-D0C8-90F0-0F25-A804721CD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134" y="0"/>
            <a:ext cx="9960556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9047726-7683-32FB-3A60-A6EE071A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71" y="0"/>
            <a:ext cx="994608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679B0-60F7-E5B5-C773-0322DB23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606" y="1999615"/>
            <a:ext cx="9141618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— </a:t>
            </a:r>
            <a:r>
              <a:rPr lang="en-US" sz="7200" dirty="0" err="1"/>
              <a:t>Classificazione</a:t>
            </a:r>
            <a:r>
              <a:rPr lang="en-US" sz="7200" dirty="0"/>
              <a:t> PM2.5 (</a:t>
            </a:r>
            <a:r>
              <a:rPr lang="en-US" sz="7200" dirty="0" err="1"/>
              <a:t>serie</a:t>
            </a:r>
            <a:r>
              <a:rPr lang="en-US" sz="7200" dirty="0"/>
              <a:t> </a:t>
            </a:r>
            <a:r>
              <a:rPr lang="en-US" sz="7200" dirty="0" err="1"/>
              <a:t>temporali</a:t>
            </a:r>
            <a:r>
              <a:rPr lang="en-US" sz="7200" dirty="0"/>
              <a:t>)</a:t>
            </a:r>
            <a:endParaRPr lang="en-US" sz="7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2139BB-BE68-ECAC-54C0-0C356874F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91" y="5524786"/>
            <a:ext cx="4753642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554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07442-FCD8-372C-8BC2-373BD083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597A-9EF3-65FA-0067-4FC211FB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C2373B-601F-CBA0-7CBA-D6B151C93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605" y="2903399"/>
            <a:ext cx="865813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Problema: classificare i livelli di inquinamento da PM2.5 in India.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Dataset: misurazioni orarie di PM2.5 e variabili meteo da 453 città indiane (2010-2023).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Obiettivi: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Trasformare il problema da regressione a classificazione ordinata (6 classi AQI).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Confrontare le performance di 4 modelli diversi (MLP, KAN, RF, </a:t>
            </a:r>
            <a:r>
              <a:rPr lang="it-IT" altLang="it-IT" dirty="0" err="1"/>
              <a:t>XGBoost</a:t>
            </a:r>
            <a:r>
              <a:rPr lang="it-IT" altLang="it-IT" dirty="0"/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Valutare l'impatto di feature engineering e bilanciamento delle classi.</a:t>
            </a:r>
          </a:p>
        </p:txBody>
      </p:sp>
    </p:spTree>
    <p:extLst>
      <p:ext uri="{BB962C8B-B14F-4D97-AF65-F5344CB8AC3E}">
        <p14:creationId xmlns:p14="http://schemas.microsoft.com/office/powerpoint/2010/main" val="4250584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48A74-FF7D-268B-25D7-51FA8B08A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367C-F85B-E006-DC25-B223DB51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AF4D30-C8AD-A42E-DAC8-19FB6830F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325" y="2695129"/>
            <a:ext cx="955357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dirty="0"/>
              <a:t>Origine Dati: Central </a:t>
            </a:r>
            <a:r>
              <a:rPr lang="it-IT" altLang="it-IT" dirty="0" err="1"/>
              <a:t>Pollution</a:t>
            </a:r>
            <a:r>
              <a:rPr lang="it-IT" altLang="it-IT" dirty="0"/>
              <a:t> Control Board (CPCB) del Governo Indiano.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dirty="0"/>
              <a:t>Fasi di </a:t>
            </a:r>
            <a:r>
              <a:rPr lang="it-IT" altLang="it-IT" dirty="0" err="1"/>
              <a:t>Pre</a:t>
            </a:r>
            <a:r>
              <a:rPr lang="it-IT" altLang="it-IT" dirty="0"/>
              <a:t>-elaborazione: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Unione Dati: caricamento e fusione di 453 file CSV (uno per città) in un unico </a:t>
            </a:r>
            <a:r>
              <a:rPr lang="it-IT" altLang="it-IT" dirty="0" err="1"/>
              <a:t>dataframe</a:t>
            </a:r>
            <a:r>
              <a:rPr lang="it-IT" altLang="it-IT" dirty="0"/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Indicizzazione temporale: impostata la colonna From Date come indice orario.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Pulizia e unificazione: rimosse colonne ridondanti.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Gestione </a:t>
            </a:r>
            <a:r>
              <a:rPr lang="it-IT" altLang="it-IT" dirty="0" err="1"/>
              <a:t>Missing</a:t>
            </a:r>
            <a:r>
              <a:rPr lang="it-IT" altLang="it-IT" dirty="0"/>
              <a:t> </a:t>
            </a:r>
            <a:r>
              <a:rPr lang="it-IT" altLang="it-IT" dirty="0" err="1"/>
              <a:t>Values</a:t>
            </a:r>
            <a:r>
              <a:rPr lang="it-IT" altLang="it-IT" dirty="0"/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Rimosse colonne con &gt;40% di dati mancanti.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I restanti valori mancanti sono stati riempiti con </a:t>
            </a:r>
            <a:r>
              <a:rPr lang="it-IT" altLang="it-IT" dirty="0" err="1"/>
              <a:t>forward-fill</a:t>
            </a:r>
            <a:r>
              <a:rPr lang="it-IT" altLang="it-IT" dirty="0"/>
              <a:t> e poi con la media.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Ricampionamento: dati aggregati a livello statale con media giornaliera per semplificare l'analisi.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 err="1"/>
              <a:t>Outlier</a:t>
            </a:r>
            <a:r>
              <a:rPr lang="it-IT" altLang="it-IT" dirty="0"/>
              <a:t>: rimossi gli </a:t>
            </a:r>
            <a:r>
              <a:rPr lang="it-IT" altLang="it-IT" dirty="0" err="1"/>
              <a:t>outlier</a:t>
            </a:r>
            <a:r>
              <a:rPr lang="it-IT" altLang="it-IT" dirty="0"/>
              <a:t> usando l'algoritmo </a:t>
            </a:r>
            <a:r>
              <a:rPr lang="it-IT" altLang="it-IT" dirty="0" err="1"/>
              <a:t>Isolation</a:t>
            </a:r>
            <a:r>
              <a:rPr lang="it-IT" altLang="it-IT" dirty="0"/>
              <a:t> </a:t>
            </a:r>
            <a:r>
              <a:rPr lang="it-IT" altLang="it-IT" dirty="0" err="1"/>
              <a:t>Forest</a:t>
            </a:r>
            <a:r>
              <a:rPr lang="it-IT" alt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8176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C0BEB-6EF8-B557-1663-0D980169B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49F7-D7F9-BB4F-58F3-54DA225F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Features e Target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5D152E-3CF7-2BD5-CC63-E1B1C1F42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831" y="1452146"/>
            <a:ext cx="10040563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b="1" dirty="0"/>
              <a:t>Features (Input):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b="1" dirty="0" err="1"/>
              <a:t>Year</a:t>
            </a:r>
            <a:r>
              <a:rPr lang="it-IT" altLang="it-IT" sz="1600" b="1" dirty="0"/>
              <a:t>:</a:t>
            </a:r>
            <a:r>
              <a:rPr lang="it-IT" altLang="it-IT" sz="1600" dirty="0"/>
              <a:t> anno della misurazione (numerica);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b="1" dirty="0" err="1"/>
              <a:t>Month</a:t>
            </a:r>
            <a:r>
              <a:rPr lang="it-IT" altLang="it-IT" sz="1600" b="1" dirty="0"/>
              <a:t>:</a:t>
            </a:r>
            <a:r>
              <a:rPr lang="it-IT" altLang="it-IT" sz="1600" dirty="0"/>
              <a:t> mese dell’anno (numerica);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b="1" dirty="0" err="1"/>
              <a:t>DayOfMonth</a:t>
            </a:r>
            <a:r>
              <a:rPr lang="it-IT" altLang="it-IT" sz="1600" b="1" dirty="0"/>
              <a:t>:</a:t>
            </a:r>
            <a:r>
              <a:rPr lang="it-IT" altLang="it-IT" sz="1600" dirty="0"/>
              <a:t> giorno del mese (numerica);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b="1" dirty="0" err="1"/>
              <a:t>DayOfWeek</a:t>
            </a:r>
            <a:r>
              <a:rPr lang="it-IT" altLang="it-IT" sz="1600" b="1" dirty="0"/>
              <a:t>:</a:t>
            </a:r>
            <a:r>
              <a:rPr lang="it-IT" altLang="it-IT" sz="1600" dirty="0"/>
              <a:t> giorno della settimana (numerica);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b="1" dirty="0" err="1"/>
              <a:t>DayOfYear</a:t>
            </a:r>
            <a:r>
              <a:rPr lang="it-IT" altLang="it-IT" sz="1600" b="1" dirty="0"/>
              <a:t>:</a:t>
            </a:r>
            <a:r>
              <a:rPr lang="it-IT" altLang="it-IT" sz="1600" dirty="0"/>
              <a:t> giorno dell’anno (numerica);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b="1" dirty="0" err="1"/>
              <a:t>WeekOfYear</a:t>
            </a:r>
            <a:r>
              <a:rPr lang="it-IT" altLang="it-IT" sz="1600" b="1" dirty="0"/>
              <a:t>:</a:t>
            </a:r>
            <a:r>
              <a:rPr lang="it-IT" altLang="it-IT" sz="1600" dirty="0"/>
              <a:t> settimana dell’anno (numerica);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b="1" dirty="0"/>
              <a:t>Quarter:</a:t>
            </a:r>
            <a:r>
              <a:rPr lang="it-IT" altLang="it-IT" sz="1600" dirty="0"/>
              <a:t> trimestre dell’anno (numerica);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b="1" dirty="0"/>
              <a:t>State:</a:t>
            </a:r>
            <a:r>
              <a:rPr lang="it-IT" altLang="it-IT" sz="1600" dirty="0"/>
              <a:t> stato di misurazione (categorica);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b="1" dirty="0"/>
              <a:t>PM_lag_1D, PM_lag_2D, PM_lag_3D, PM_lag_1W, PM_lag_1M, PM_lag_1Y: </a:t>
            </a:r>
            <a:r>
              <a:rPr lang="it-IT" altLang="it-IT" sz="1600" dirty="0"/>
              <a:t>valori ritardati di PM2.5 rispettivamente di 1, 2, 3 giorni, 1 settimana, 1 mese e 1 anno (numeriche);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b="1" dirty="0"/>
              <a:t>CO_lag_1D, CO_lag_2D, CO_lag_3D, CO_lag_1W, CO_lag_1M, CO_lag_1Y: </a:t>
            </a:r>
            <a:r>
              <a:rPr lang="it-IT" altLang="it-IT" sz="1600" dirty="0"/>
              <a:t>valori ritardati di CO rispettivamente di 1, 2, 3 giorni, 1 settimana, 1 mese e 1 anno (numeriche);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b="1" dirty="0"/>
              <a:t>O3_lag_1D, O3_lag_2D, O3_lag_3D, O3_lag_1W, O3_lag_1M, O3_lag_1Y: </a:t>
            </a:r>
            <a:r>
              <a:rPr lang="it-IT" altLang="it-IT" sz="1600" dirty="0"/>
              <a:t>valori ritardati di O3 rispettivamente di 1, 2, 3 giorni, 1 settimana, 1 mese e 1 anno (numeriche).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1600" b="1" dirty="0"/>
              <a:t>Variabile Target (PM2.5):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dirty="0"/>
              <a:t>Convertita da valore continuo a 6 classi discrete basate sull'indice AQI (Air Quality Index) definito dalla scala EPA (</a:t>
            </a:r>
            <a:r>
              <a:rPr lang="it-IT" altLang="it-IT" sz="1600" dirty="0" err="1"/>
              <a:t>Environmental</a:t>
            </a:r>
            <a:r>
              <a:rPr lang="it-IT" altLang="it-IT" sz="1600" dirty="0"/>
              <a:t> </a:t>
            </a:r>
            <a:r>
              <a:rPr lang="it-IT" altLang="it-IT" sz="1600" dirty="0" err="1"/>
              <a:t>Protection</a:t>
            </a:r>
            <a:r>
              <a:rPr lang="it-IT" altLang="it-IT" sz="1600" dirty="0"/>
              <a:t> Agency, USA).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dirty="0"/>
              <a:t>Classi: da GOOD (0-9.0 µg/m³) a HAZARDOUS (225.5+ µg/m³).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dirty="0"/>
              <a:t>Le classi sono state mappate a valori interi da 1 a 6.</a:t>
            </a:r>
          </a:p>
        </p:txBody>
      </p:sp>
    </p:spTree>
    <p:extLst>
      <p:ext uri="{BB962C8B-B14F-4D97-AF65-F5344CB8AC3E}">
        <p14:creationId xmlns:p14="http://schemas.microsoft.com/office/powerpoint/2010/main" val="1027293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— Valutazione dei Modelli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Rettangolo, Policromia&#10;&#10;Il contenuto generato dall'IA potrebbe non essere corretto.">
            <a:extLst>
              <a:ext uri="{FF2B5EF4-FFF2-40B4-BE49-F238E27FC236}">
                <a16:creationId xmlns:a16="http://schemas.microsoft.com/office/drawing/2014/main" id="{84EA11A4-259F-1F27-DA17-D11A0D54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329" y="2511694"/>
            <a:ext cx="6432919" cy="358635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22DC9-154A-8BAA-4BAA-713F81F3E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2C25-CAB1-FB2E-97AF-4A5BEA6B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57200"/>
            <a:ext cx="10906799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/>
              <a:t>Caso 2 — Studio di Ablazione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8921" y="1850683"/>
            <a:ext cx="3290982" cy="18288"/>
          </a:xfrm>
          <a:custGeom>
            <a:avLst/>
            <a:gdLst>
              <a:gd name="connsiteX0" fmla="*/ 0 w 3290982"/>
              <a:gd name="connsiteY0" fmla="*/ 0 h 18288"/>
              <a:gd name="connsiteX1" fmla="*/ 658196 w 3290982"/>
              <a:gd name="connsiteY1" fmla="*/ 0 h 18288"/>
              <a:gd name="connsiteX2" fmla="*/ 1283483 w 3290982"/>
              <a:gd name="connsiteY2" fmla="*/ 0 h 18288"/>
              <a:gd name="connsiteX3" fmla="*/ 1908770 w 3290982"/>
              <a:gd name="connsiteY3" fmla="*/ 0 h 18288"/>
              <a:gd name="connsiteX4" fmla="*/ 2632786 w 3290982"/>
              <a:gd name="connsiteY4" fmla="*/ 0 h 18288"/>
              <a:gd name="connsiteX5" fmla="*/ 3290982 w 3290982"/>
              <a:gd name="connsiteY5" fmla="*/ 0 h 18288"/>
              <a:gd name="connsiteX6" fmla="*/ 3290982 w 3290982"/>
              <a:gd name="connsiteY6" fmla="*/ 18288 h 18288"/>
              <a:gd name="connsiteX7" fmla="*/ 2632786 w 3290982"/>
              <a:gd name="connsiteY7" fmla="*/ 18288 h 18288"/>
              <a:gd name="connsiteX8" fmla="*/ 2073319 w 3290982"/>
              <a:gd name="connsiteY8" fmla="*/ 18288 h 18288"/>
              <a:gd name="connsiteX9" fmla="*/ 1448032 w 3290982"/>
              <a:gd name="connsiteY9" fmla="*/ 18288 h 18288"/>
              <a:gd name="connsiteX10" fmla="*/ 822746 w 3290982"/>
              <a:gd name="connsiteY10" fmla="*/ 18288 h 18288"/>
              <a:gd name="connsiteX11" fmla="*/ 0 w 3290982"/>
              <a:gd name="connsiteY11" fmla="*/ 18288 h 18288"/>
              <a:gd name="connsiteX12" fmla="*/ 0 w 329098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0982" h="18288" fill="none" extrusionOk="0">
                <a:moveTo>
                  <a:pt x="0" y="0"/>
                </a:moveTo>
                <a:cubicBezTo>
                  <a:pt x="143024" y="3667"/>
                  <a:pt x="333603" y="-24483"/>
                  <a:pt x="658196" y="0"/>
                </a:cubicBezTo>
                <a:cubicBezTo>
                  <a:pt x="982789" y="24483"/>
                  <a:pt x="1010443" y="-3472"/>
                  <a:pt x="1283483" y="0"/>
                </a:cubicBezTo>
                <a:cubicBezTo>
                  <a:pt x="1556523" y="3472"/>
                  <a:pt x="1717121" y="15130"/>
                  <a:pt x="1908770" y="0"/>
                </a:cubicBezTo>
                <a:cubicBezTo>
                  <a:pt x="2100419" y="-15130"/>
                  <a:pt x="2470246" y="23604"/>
                  <a:pt x="2632786" y="0"/>
                </a:cubicBezTo>
                <a:cubicBezTo>
                  <a:pt x="2795326" y="-23604"/>
                  <a:pt x="3008943" y="-8455"/>
                  <a:pt x="3290982" y="0"/>
                </a:cubicBezTo>
                <a:cubicBezTo>
                  <a:pt x="3290548" y="7551"/>
                  <a:pt x="3290515" y="9822"/>
                  <a:pt x="3290982" y="18288"/>
                </a:cubicBezTo>
                <a:cubicBezTo>
                  <a:pt x="2977997" y="21855"/>
                  <a:pt x="2877858" y="-7886"/>
                  <a:pt x="2632786" y="18288"/>
                </a:cubicBezTo>
                <a:cubicBezTo>
                  <a:pt x="2387714" y="44462"/>
                  <a:pt x="2286753" y="45988"/>
                  <a:pt x="2073319" y="18288"/>
                </a:cubicBezTo>
                <a:cubicBezTo>
                  <a:pt x="1859885" y="-9412"/>
                  <a:pt x="1677280" y="3670"/>
                  <a:pt x="1448032" y="18288"/>
                </a:cubicBezTo>
                <a:cubicBezTo>
                  <a:pt x="1218784" y="32906"/>
                  <a:pt x="1057563" y="36703"/>
                  <a:pt x="822746" y="18288"/>
                </a:cubicBezTo>
                <a:cubicBezTo>
                  <a:pt x="587929" y="-127"/>
                  <a:pt x="248887" y="5239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0982" h="18288" stroke="0" extrusionOk="0">
                <a:moveTo>
                  <a:pt x="0" y="0"/>
                </a:moveTo>
                <a:cubicBezTo>
                  <a:pt x="236198" y="-24054"/>
                  <a:pt x="303299" y="21965"/>
                  <a:pt x="592377" y="0"/>
                </a:cubicBezTo>
                <a:cubicBezTo>
                  <a:pt x="881455" y="-21965"/>
                  <a:pt x="1002596" y="29945"/>
                  <a:pt x="1316393" y="0"/>
                </a:cubicBezTo>
                <a:cubicBezTo>
                  <a:pt x="1630190" y="-29945"/>
                  <a:pt x="1663874" y="-12217"/>
                  <a:pt x="1875860" y="0"/>
                </a:cubicBezTo>
                <a:cubicBezTo>
                  <a:pt x="2087846" y="12217"/>
                  <a:pt x="2273352" y="14901"/>
                  <a:pt x="2435327" y="0"/>
                </a:cubicBezTo>
                <a:cubicBezTo>
                  <a:pt x="2597302" y="-14901"/>
                  <a:pt x="3104818" y="-31766"/>
                  <a:pt x="3290982" y="0"/>
                </a:cubicBezTo>
                <a:cubicBezTo>
                  <a:pt x="3290900" y="4406"/>
                  <a:pt x="3290893" y="9982"/>
                  <a:pt x="3290982" y="18288"/>
                </a:cubicBezTo>
                <a:cubicBezTo>
                  <a:pt x="3120615" y="23079"/>
                  <a:pt x="2942966" y="38511"/>
                  <a:pt x="2665695" y="18288"/>
                </a:cubicBezTo>
                <a:cubicBezTo>
                  <a:pt x="2388424" y="-1935"/>
                  <a:pt x="2318928" y="-8274"/>
                  <a:pt x="2040409" y="18288"/>
                </a:cubicBezTo>
                <a:cubicBezTo>
                  <a:pt x="1761890" y="44850"/>
                  <a:pt x="1693731" y="28872"/>
                  <a:pt x="1415122" y="18288"/>
                </a:cubicBezTo>
                <a:cubicBezTo>
                  <a:pt x="1136513" y="7704"/>
                  <a:pt x="1012491" y="-5306"/>
                  <a:pt x="691106" y="18288"/>
                </a:cubicBezTo>
                <a:cubicBezTo>
                  <a:pt x="369721" y="41882"/>
                  <a:pt x="193060" y="-13911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5329663A-E459-A9DF-1A94-852B7054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95" y="2642616"/>
            <a:ext cx="4856275" cy="3605784"/>
          </a:xfrm>
          <a:prstGeom prst="rect">
            <a:avLst/>
          </a:prstGeom>
        </p:spPr>
      </p:pic>
      <p:pic>
        <p:nvPicPr>
          <p:cNvPr id="7" name="Immagine 6" descr="Immagine che contiene testo, diagramm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EBD7CB64-0212-8A02-57DF-EBBF946D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690" y="2642616"/>
            <a:ext cx="5463308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26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EEBA94-1273-3684-5118-A67B6C5F9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6DFFA67-149C-4BD3-BCF5-396FA22B0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9C05A02C-0F07-8D42-2A67-8B617CD15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134" y="0"/>
            <a:ext cx="9960556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F97AF0C0-DC5C-2CBF-314F-8BD6CB42F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71" y="0"/>
            <a:ext cx="994608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3192F-A7FF-6BEE-ECAE-7406FA33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606" y="1999615"/>
            <a:ext cx="9141618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— </a:t>
            </a:r>
            <a:r>
              <a:rPr lang="en-US" sz="7200" dirty="0" err="1"/>
              <a:t>Classificazione</a:t>
            </a:r>
            <a:r>
              <a:rPr lang="en-US" sz="7200" dirty="0"/>
              <a:t> </a:t>
            </a:r>
            <a:r>
              <a:rPr lang="en-US" sz="7200" dirty="0" err="1"/>
              <a:t>fasce</a:t>
            </a:r>
            <a:r>
              <a:rPr lang="en-US" sz="7200" dirty="0"/>
              <a:t> </a:t>
            </a:r>
            <a:r>
              <a:rPr lang="en-US" sz="7200" dirty="0" err="1"/>
              <a:t>d'età</a:t>
            </a:r>
            <a:r>
              <a:rPr lang="en-US" sz="7200" dirty="0"/>
              <a:t> (</a:t>
            </a:r>
            <a:r>
              <a:rPr lang="en-US" sz="7200" dirty="0" err="1"/>
              <a:t>immagini</a:t>
            </a:r>
            <a:r>
              <a:rPr lang="en-US" sz="7200" dirty="0"/>
              <a:t>)</a:t>
            </a:r>
            <a:endParaRPr lang="en-US" sz="7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162CBD-E6B3-0DB7-0AFD-CF85660E5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91" y="5524786"/>
            <a:ext cx="4753642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78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D6A641-1013-3031-F3A6-0A043805E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4F856D2-B325-137E-5C02-179673FD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DFF40D-E4BB-E150-19D7-B0433E62D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B800A28-E247-F22E-339C-457FBB25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74B47-B7C3-9F09-71D7-FDCAE7D6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Backpropagation</a:t>
            </a:r>
            <a:endParaRPr lang="it-IT" sz="4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7D827E-FD38-EEEB-A944-4D934240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44152D7-EF72-A8C6-D250-E97767DC9AA2}"/>
              </a:ext>
            </a:extLst>
          </p:cNvPr>
          <p:cNvSpPr txBox="1"/>
          <p:nvPr/>
        </p:nvSpPr>
        <p:spPr>
          <a:xfrm>
            <a:off x="615747" y="3995678"/>
            <a:ext cx="111645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dirty="0" err="1"/>
              <a:t>Backpropagation</a:t>
            </a:r>
            <a:r>
              <a:rPr lang="it-IT" dirty="0"/>
              <a:t> è l'algoritmo che permette ad una MLP di imparare. Funziona in senso opposto al flusso dei dati, dall'output all'input. Il suo obiettivo è ridurre l'errore tra la previsione della rete e il valore corretto.</a:t>
            </a:r>
          </a:p>
          <a:p>
            <a:r>
              <a:rPr lang="it-IT" dirty="0"/>
              <a:t>Procedimento: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Calcolo dell'Errore: Si calcola l'errore finale nello strato di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Propagazione all'Indietro: L'errore viene propagato "all'indietro" nella rete. La Chain Rule (regola della catena) viene utilizzata per calcolare come ogni peso e </a:t>
            </a:r>
            <a:r>
              <a:rPr lang="it-IT" dirty="0" err="1"/>
              <a:t>bias</a:t>
            </a:r>
            <a:r>
              <a:rPr lang="it-IT" dirty="0"/>
              <a:t> contribuisce all'errore totale.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Aggiornamento dei Parametri: Un ottimizzatore come il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prende le informazioni sull'errore (il "gradiente") e le usa per modificare i pesi ed i </a:t>
            </a:r>
            <a:r>
              <a:rPr lang="it-IT" dirty="0" err="1"/>
              <a:t>bias</a:t>
            </a:r>
            <a:r>
              <a:rPr lang="it-IT" dirty="0"/>
              <a:t>, avvicinando la rete alla soluzione ottimale.</a:t>
            </a:r>
          </a:p>
          <a:p>
            <a:r>
              <a:rPr lang="it-IT" dirty="0"/>
              <a:t>Questo processo si ripete finché l'errore non è minimo, permettendo alla rete di diventare più accurata.</a:t>
            </a:r>
          </a:p>
        </p:txBody>
      </p:sp>
      <p:pic>
        <p:nvPicPr>
          <p:cNvPr id="4" name="Immagine 3" descr="Immagine che contiene testo, linea, Carattere, schermata&#10;&#10;Il contenuto generato dall'IA potrebbe non essere corretto.">
            <a:extLst>
              <a:ext uri="{FF2B5EF4-FFF2-40B4-BE49-F238E27FC236}">
                <a16:creationId xmlns:a16="http://schemas.microsoft.com/office/drawing/2014/main" id="{6E017DD0-9C5C-7B3A-5BDA-2AF10F57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99" y="2142443"/>
            <a:ext cx="9865065" cy="17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24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56" y="1122363"/>
            <a:ext cx="4022312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—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Valutazione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704" y="346883"/>
            <a:ext cx="146304" cy="7039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903" y="4546920"/>
            <a:ext cx="402231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magine 4" descr="Immagine che contiene schermata, testo, Policromia, diagramma&#10;&#10;Il contenuto generato dall'IA potrebbe non essere corretto.">
            <a:extLst>
              <a:ext uri="{FF2B5EF4-FFF2-40B4-BE49-F238E27FC236}">
                <a16:creationId xmlns:a16="http://schemas.microsoft.com/office/drawing/2014/main" id="{CE1D32DF-5EBB-7C46-194B-29A5E21A1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341" y="1402668"/>
            <a:ext cx="6844580" cy="390141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Conclusioni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2478024"/>
            <a:ext cx="10512862" cy="3694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1800"/>
            </a:pPr>
            <a:r>
              <a:rPr lang="it-IT" sz="2000"/>
              <a:t>La scelta del modello ideale dipende dal problema e dai vincoli operativi.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000"/>
              <a:t>XGBoost è il migliore per l'accuratezza su dati tabulari.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000"/>
              <a:t>KAN offre un ottimo compromesso tra performance e complessità, rendendolo ideale dove la leggerezza del modello è cruciale.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000"/>
              <a:t>CNN+MLP è la soluzione più efficiente per l'analisi di immagini.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000"/>
              <a:t>Gli Ensemble mostrano una straordinaria resilienza alla compressione, mantenendo le prestazioni anche dopo un pruning del 90%.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000"/>
              <a:t>Le Reti Neurali sono più fragili al pruning, tollerando una compressione inferiore.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endParaRPr lang="it-IT" sz="2000"/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000"/>
              <a:t>Le KAN non sono un sostituto universale delle MLP, ma un'alternativa valida e promettente dove interpretabilità e parsimonia sono prioritarie.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9EF2E7-83AB-4098-75B2-AEA35DF78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5BB80-CF61-8053-ADC3-659ABFF2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Curve di </a:t>
            </a:r>
            <a:r>
              <a:rPr lang="it-IT" sz="4000" dirty="0" err="1"/>
              <a:t>Bézier</a:t>
            </a:r>
            <a:endParaRPr lang="it-IT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7B749B73-6189-BFE1-8B33-D3877B60E19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8632" y="2617996"/>
            <a:ext cx="1057000" cy="923684"/>
          </a:xfrm>
          <a:prstGeom prst="rect">
            <a:avLst/>
          </a:prstGeom>
        </p:spPr>
      </p:pic>
      <p:pic>
        <p:nvPicPr>
          <p:cNvPr id="9" name="object 4">
            <a:extLst>
              <a:ext uri="{FF2B5EF4-FFF2-40B4-BE49-F238E27FC236}">
                <a16:creationId xmlns:a16="http://schemas.microsoft.com/office/drawing/2014/main" id="{08595159-FB6E-9153-CC28-AEF97385CD5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9395" y="2983913"/>
            <a:ext cx="245173" cy="211781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14A5DCE7-ECFD-B690-19B0-322A394396EB}"/>
              </a:ext>
            </a:extLst>
          </p:cNvPr>
          <p:cNvSpPr/>
          <p:nvPr/>
        </p:nvSpPr>
        <p:spPr>
          <a:xfrm>
            <a:off x="5497032" y="2983913"/>
            <a:ext cx="943364" cy="212035"/>
          </a:xfrm>
          <a:custGeom>
            <a:avLst/>
            <a:gdLst/>
            <a:ahLst/>
            <a:cxnLst/>
            <a:rect l="l" t="t" r="r" b="b"/>
            <a:pathLst>
              <a:path w="943610" h="212089">
                <a:moveTo>
                  <a:pt x="875664" y="0"/>
                </a:moveTo>
                <a:lnTo>
                  <a:pt x="872744" y="8636"/>
                </a:lnTo>
                <a:lnTo>
                  <a:pt x="884957" y="13946"/>
                </a:lnTo>
                <a:lnTo>
                  <a:pt x="895492" y="21304"/>
                </a:lnTo>
                <a:lnTo>
                  <a:pt x="916906" y="55449"/>
                </a:lnTo>
                <a:lnTo>
                  <a:pt x="923099" y="86538"/>
                </a:lnTo>
                <a:lnTo>
                  <a:pt x="923141" y="86830"/>
                </a:lnTo>
                <a:lnTo>
                  <a:pt x="920781" y="140525"/>
                </a:lnTo>
                <a:lnTo>
                  <a:pt x="904251" y="180911"/>
                </a:lnTo>
                <a:lnTo>
                  <a:pt x="872998" y="203200"/>
                </a:lnTo>
                <a:lnTo>
                  <a:pt x="875664" y="211836"/>
                </a:lnTo>
                <a:lnTo>
                  <a:pt x="916187" y="187707"/>
                </a:lnTo>
                <a:lnTo>
                  <a:pt x="938863" y="143382"/>
                </a:lnTo>
                <a:lnTo>
                  <a:pt x="943228" y="105917"/>
                </a:lnTo>
                <a:lnTo>
                  <a:pt x="942152" y="86830"/>
                </a:lnTo>
                <a:lnTo>
                  <a:pt x="925830" y="37211"/>
                </a:lnTo>
                <a:lnTo>
                  <a:pt x="891022" y="5546"/>
                </a:lnTo>
                <a:lnTo>
                  <a:pt x="875664" y="0"/>
                </a:lnTo>
                <a:close/>
              </a:path>
              <a:path w="943610" h="212089">
                <a:moveTo>
                  <a:pt x="67563" y="0"/>
                </a:moveTo>
                <a:lnTo>
                  <a:pt x="27219" y="24163"/>
                </a:lnTo>
                <a:lnTo>
                  <a:pt x="4381" y="68611"/>
                </a:lnTo>
                <a:lnTo>
                  <a:pt x="0" y="105917"/>
                </a:lnTo>
                <a:lnTo>
                  <a:pt x="991" y="123571"/>
                </a:lnTo>
                <a:lnTo>
                  <a:pt x="17525" y="174751"/>
                </a:lnTo>
                <a:lnTo>
                  <a:pt x="52155" y="206238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46" y="105917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9071A610-2545-4917-69D6-85E75C6C33AF}"/>
              </a:ext>
            </a:extLst>
          </p:cNvPr>
          <p:cNvSpPr/>
          <p:nvPr/>
        </p:nvSpPr>
        <p:spPr>
          <a:xfrm>
            <a:off x="6778381" y="298391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563" y="8636"/>
                </a:lnTo>
                <a:lnTo>
                  <a:pt x="587777" y="13946"/>
                </a:lnTo>
                <a:lnTo>
                  <a:pt x="598312" y="21304"/>
                </a:lnTo>
                <a:lnTo>
                  <a:pt x="619726" y="55449"/>
                </a:lnTo>
                <a:lnTo>
                  <a:pt x="625919" y="86538"/>
                </a:lnTo>
                <a:lnTo>
                  <a:pt x="625961" y="86830"/>
                </a:lnTo>
                <a:lnTo>
                  <a:pt x="623601" y="140525"/>
                </a:lnTo>
                <a:lnTo>
                  <a:pt x="607071" y="180911"/>
                </a:lnTo>
                <a:lnTo>
                  <a:pt x="575818" y="203200"/>
                </a:lnTo>
                <a:lnTo>
                  <a:pt x="578484" y="211836"/>
                </a:lnTo>
                <a:lnTo>
                  <a:pt x="619007" y="187707"/>
                </a:lnTo>
                <a:lnTo>
                  <a:pt x="641683" y="143382"/>
                </a:lnTo>
                <a:lnTo>
                  <a:pt x="646049" y="105917"/>
                </a:lnTo>
                <a:lnTo>
                  <a:pt x="644972" y="86830"/>
                </a:lnTo>
                <a:lnTo>
                  <a:pt x="644955" y="86538"/>
                </a:lnTo>
                <a:lnTo>
                  <a:pt x="628650" y="37211"/>
                </a:lnTo>
                <a:lnTo>
                  <a:pt x="593842" y="5546"/>
                </a:lnTo>
                <a:lnTo>
                  <a:pt x="578484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219" y="24163"/>
                </a:lnTo>
                <a:lnTo>
                  <a:pt x="4381" y="68611"/>
                </a:lnTo>
                <a:lnTo>
                  <a:pt x="0" y="105917"/>
                </a:lnTo>
                <a:lnTo>
                  <a:pt x="989" y="123571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53" y="206238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46" y="105917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F893BB59-E7AB-F693-13F8-6C278FB90182}"/>
              </a:ext>
            </a:extLst>
          </p:cNvPr>
          <p:cNvSpPr txBox="1"/>
          <p:nvPr/>
        </p:nvSpPr>
        <p:spPr>
          <a:xfrm>
            <a:off x="4005552" y="2913575"/>
            <a:ext cx="4397500" cy="299642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38089">
              <a:spcBef>
                <a:spcPts val="100"/>
              </a:spcBef>
              <a:tabLst>
                <a:tab pos="552919" algn="l"/>
                <a:tab pos="2518289" algn="l"/>
                <a:tab pos="2847755" algn="l"/>
              </a:tabLst>
            </a:pPr>
            <a:r>
              <a:rPr sz="1799" dirty="0">
                <a:latin typeface="Cambria Math"/>
                <a:cs typeface="Cambria Math"/>
              </a:rPr>
              <a:t>𝑩</a:t>
            </a:r>
            <a:r>
              <a:rPr sz="1799" spc="355" dirty="0">
                <a:latin typeface="Cambria Math"/>
                <a:cs typeface="Cambria Math"/>
              </a:rPr>
              <a:t> </a:t>
            </a:r>
            <a:r>
              <a:rPr sz="1799" spc="-50" dirty="0">
                <a:latin typeface="Cambria Math"/>
                <a:cs typeface="Cambria Math"/>
              </a:rPr>
              <a:t>𝑡</a:t>
            </a:r>
            <a:r>
              <a:rPr sz="1799" dirty="0">
                <a:latin typeface="Cambria Math"/>
                <a:cs typeface="Cambria Math"/>
              </a:rPr>
              <a:t>	=</a:t>
            </a:r>
            <a:r>
              <a:rPr sz="1799" spc="49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84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9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1</a:t>
            </a:r>
            <a:r>
              <a:rPr sz="1949" spc="262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𝑷</a:t>
            </a:r>
            <a:r>
              <a:rPr sz="1949" spc="-37" baseline="-14957" dirty="0">
                <a:latin typeface="Cambria Math"/>
                <a:cs typeface="Cambria Math"/>
              </a:rPr>
              <a:t>0</a:t>
            </a:r>
            <a:r>
              <a:rPr sz="1949" baseline="-14957" dirty="0">
                <a:latin typeface="Cambria Math"/>
                <a:cs typeface="Cambria Math"/>
              </a:rPr>
              <a:t>	</a:t>
            </a: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8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84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𝑡𝑷</a:t>
            </a:r>
            <a:r>
              <a:rPr sz="1949" spc="-37" baseline="-14957" dirty="0">
                <a:latin typeface="Cambria Math"/>
                <a:cs typeface="Cambria Math"/>
              </a:rPr>
              <a:t>1</a:t>
            </a:r>
            <a:endParaRPr sz="1949" baseline="-14957" dirty="0">
              <a:latin typeface="Cambria Math"/>
              <a:cs typeface="Cambria Math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E243F11D-6A42-5EC2-3FFF-A7C967617AB9}"/>
              </a:ext>
            </a:extLst>
          </p:cNvPr>
          <p:cNvSpPr txBox="1"/>
          <p:nvPr/>
        </p:nvSpPr>
        <p:spPr>
          <a:xfrm>
            <a:off x="1203772" y="3796629"/>
            <a:ext cx="5969985" cy="197439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200" dirty="0">
                <a:latin typeface="Tahoma"/>
                <a:cs typeface="Tahoma"/>
              </a:rPr>
              <a:t>Dati tre punti, possiamo calcolare la curva quadratica di </a:t>
            </a:r>
            <a:r>
              <a:rPr lang="it-IT" sz="1200" dirty="0" err="1">
                <a:latin typeface="Tahoma"/>
                <a:cs typeface="Tahoma"/>
              </a:rPr>
              <a:t>Bézier</a:t>
            </a:r>
            <a:r>
              <a:rPr lang="it-IT" sz="1200" dirty="0">
                <a:latin typeface="Tahoma"/>
                <a:cs typeface="Tahoma"/>
              </a:rPr>
              <a:t> che li interpola.</a:t>
            </a:r>
          </a:p>
        </p:txBody>
      </p:sp>
      <p:pic>
        <p:nvPicPr>
          <p:cNvPr id="17" name="object 9">
            <a:extLst>
              <a:ext uri="{FF2B5EF4-FFF2-40B4-BE49-F238E27FC236}">
                <a16:creationId xmlns:a16="http://schemas.microsoft.com/office/drawing/2014/main" id="{8A1C4CF8-BB32-56F3-1867-E2255A1D672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01523" y="4532784"/>
            <a:ext cx="1561693" cy="933207"/>
          </a:xfrm>
          <a:prstGeom prst="rect">
            <a:avLst/>
          </a:prstGeom>
        </p:spPr>
      </p:pic>
      <p:pic>
        <p:nvPicPr>
          <p:cNvPr id="18" name="object 10">
            <a:extLst>
              <a:ext uri="{FF2B5EF4-FFF2-40B4-BE49-F238E27FC236}">
                <a16:creationId xmlns:a16="http://schemas.microsoft.com/office/drawing/2014/main" id="{4A24CCDA-E86E-D516-24F3-1C195D0DD61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6793" y="4348936"/>
            <a:ext cx="245173" cy="211654"/>
          </a:xfrm>
          <a:prstGeom prst="rect">
            <a:avLst/>
          </a:prstGeom>
        </p:spPr>
      </p:pic>
      <p:sp>
        <p:nvSpPr>
          <p:cNvPr id="19" name="object 11">
            <a:extLst>
              <a:ext uri="{FF2B5EF4-FFF2-40B4-BE49-F238E27FC236}">
                <a16:creationId xmlns:a16="http://schemas.microsoft.com/office/drawing/2014/main" id="{88831DE5-EE4B-99B8-0AD7-9E2C16EF5D6B}"/>
              </a:ext>
            </a:extLst>
          </p:cNvPr>
          <p:cNvSpPr/>
          <p:nvPr/>
        </p:nvSpPr>
        <p:spPr>
          <a:xfrm>
            <a:off x="5550612" y="4348936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437" y="8636"/>
                </a:lnTo>
                <a:lnTo>
                  <a:pt x="587722" y="13946"/>
                </a:lnTo>
                <a:lnTo>
                  <a:pt x="598281" y="21304"/>
                </a:lnTo>
                <a:lnTo>
                  <a:pt x="619672" y="55429"/>
                </a:lnTo>
                <a:lnTo>
                  <a:pt x="625932" y="86536"/>
                </a:lnTo>
                <a:lnTo>
                  <a:pt x="625959" y="86723"/>
                </a:lnTo>
                <a:lnTo>
                  <a:pt x="626744" y="104775"/>
                </a:lnTo>
                <a:lnTo>
                  <a:pt x="625959" y="123517"/>
                </a:lnTo>
                <a:lnTo>
                  <a:pt x="623601" y="140509"/>
                </a:lnTo>
                <a:lnTo>
                  <a:pt x="607054" y="180911"/>
                </a:lnTo>
                <a:lnTo>
                  <a:pt x="575817" y="203200"/>
                </a:lnTo>
                <a:lnTo>
                  <a:pt x="578484" y="211709"/>
                </a:lnTo>
                <a:lnTo>
                  <a:pt x="618954" y="187706"/>
                </a:lnTo>
                <a:lnTo>
                  <a:pt x="641683" y="143335"/>
                </a:lnTo>
                <a:lnTo>
                  <a:pt x="646049" y="105918"/>
                </a:lnTo>
                <a:lnTo>
                  <a:pt x="644964" y="86723"/>
                </a:lnTo>
                <a:lnTo>
                  <a:pt x="628522" y="37084"/>
                </a:lnTo>
                <a:lnTo>
                  <a:pt x="593822" y="5544"/>
                </a:lnTo>
                <a:lnTo>
                  <a:pt x="578484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989" y="123517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51" y="10591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FD7FAC34-0352-1807-FE0E-6CA871E4C35F}"/>
              </a:ext>
            </a:extLst>
          </p:cNvPr>
          <p:cNvSpPr/>
          <p:nvPr/>
        </p:nvSpPr>
        <p:spPr>
          <a:xfrm>
            <a:off x="5548200" y="4755992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437" y="8636"/>
                </a:lnTo>
                <a:lnTo>
                  <a:pt x="587704" y="13946"/>
                </a:lnTo>
                <a:lnTo>
                  <a:pt x="598233" y="21304"/>
                </a:lnTo>
                <a:lnTo>
                  <a:pt x="619672" y="55449"/>
                </a:lnTo>
                <a:lnTo>
                  <a:pt x="625917" y="86538"/>
                </a:lnTo>
                <a:lnTo>
                  <a:pt x="625959" y="86830"/>
                </a:lnTo>
                <a:lnTo>
                  <a:pt x="626744" y="104901"/>
                </a:lnTo>
                <a:lnTo>
                  <a:pt x="625959" y="123570"/>
                </a:lnTo>
                <a:lnTo>
                  <a:pt x="623601" y="140525"/>
                </a:lnTo>
                <a:lnTo>
                  <a:pt x="607054" y="180911"/>
                </a:lnTo>
                <a:lnTo>
                  <a:pt x="575817" y="203200"/>
                </a:lnTo>
                <a:lnTo>
                  <a:pt x="578484" y="211836"/>
                </a:lnTo>
                <a:lnTo>
                  <a:pt x="618900" y="187725"/>
                </a:lnTo>
                <a:lnTo>
                  <a:pt x="641667" y="143382"/>
                </a:lnTo>
                <a:lnTo>
                  <a:pt x="646049" y="105918"/>
                </a:lnTo>
                <a:lnTo>
                  <a:pt x="644970" y="86830"/>
                </a:lnTo>
                <a:lnTo>
                  <a:pt x="628522" y="37211"/>
                </a:lnTo>
                <a:lnTo>
                  <a:pt x="593822" y="5546"/>
                </a:lnTo>
                <a:lnTo>
                  <a:pt x="578484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112" y="24163"/>
                </a:lnTo>
                <a:lnTo>
                  <a:pt x="4365" y="68611"/>
                </a:lnTo>
                <a:lnTo>
                  <a:pt x="0" y="105918"/>
                </a:lnTo>
                <a:lnTo>
                  <a:pt x="989" y="123570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35" y="206291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46" y="105918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82155D9A-D4C5-D0DC-C69A-EC325712E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188911"/>
              </p:ext>
            </p:extLst>
          </p:nvPr>
        </p:nvGraphicFramePr>
        <p:xfrm>
          <a:off x="4591250" y="4342447"/>
          <a:ext cx="2539338" cy="669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558">
                <a:tc>
                  <a:txBody>
                    <a:bodyPr/>
                    <a:lstStyle/>
                    <a:p>
                      <a:pPr marL="31750">
                        <a:lnSpc>
                          <a:spcPts val="176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𝑸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900" spc="209" baseline="-14957" dirty="0"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760"/>
                        </a:lnSpc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=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176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76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900" spc="270" baseline="-1495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𝑡𝑷</a:t>
                      </a:r>
                      <a:r>
                        <a:rPr sz="1900" spc="-37" baseline="-14957" dirty="0">
                          <a:latin typeface="Cambria Math"/>
                          <a:cs typeface="Cambria Math"/>
                        </a:rPr>
                        <a:t>1</a:t>
                      </a:r>
                      <a:endParaRPr sz="190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5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𝑸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900" spc="172" baseline="-14957" dirty="0"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=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900" spc="240" baseline="-1495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𝑡𝑷</a:t>
                      </a:r>
                      <a:r>
                        <a:rPr sz="1900" spc="-37" baseline="-14957" dirty="0">
                          <a:latin typeface="Cambria Math"/>
                          <a:cs typeface="Cambria Math"/>
                        </a:rPr>
                        <a:t>2</a:t>
                      </a:r>
                      <a:endParaRPr sz="190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" name="object 14">
            <a:extLst>
              <a:ext uri="{FF2B5EF4-FFF2-40B4-BE49-F238E27FC236}">
                <a16:creationId xmlns:a16="http://schemas.microsoft.com/office/drawing/2014/main" id="{AE580D48-AE56-F6FE-D51A-1BE36767D5AF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4381" y="4755992"/>
            <a:ext cx="245173" cy="211781"/>
          </a:xfrm>
          <a:prstGeom prst="rect">
            <a:avLst/>
          </a:prstGeom>
        </p:spPr>
      </p:pic>
      <p:pic>
        <p:nvPicPr>
          <p:cNvPr id="23" name="object 15">
            <a:extLst>
              <a:ext uri="{FF2B5EF4-FFF2-40B4-BE49-F238E27FC236}">
                <a16:creationId xmlns:a16="http://schemas.microsoft.com/office/drawing/2014/main" id="{5A285F94-81E3-76FC-C246-EC380DEB1CBD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44897" y="5542933"/>
            <a:ext cx="245173" cy="211654"/>
          </a:xfrm>
          <a:prstGeom prst="rect">
            <a:avLst/>
          </a:prstGeom>
        </p:spPr>
      </p:pic>
      <p:sp>
        <p:nvSpPr>
          <p:cNvPr id="24" name="object 16">
            <a:extLst>
              <a:ext uri="{FF2B5EF4-FFF2-40B4-BE49-F238E27FC236}">
                <a16:creationId xmlns:a16="http://schemas.microsoft.com/office/drawing/2014/main" id="{C778E04D-D3E5-45AB-A52F-16652FAEB4A1}"/>
              </a:ext>
            </a:extLst>
          </p:cNvPr>
          <p:cNvSpPr txBox="1"/>
          <p:nvPr/>
        </p:nvSpPr>
        <p:spPr>
          <a:xfrm>
            <a:off x="2546320" y="5473227"/>
            <a:ext cx="376457" cy="299642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sz="1799" dirty="0">
                <a:latin typeface="Cambria Math"/>
                <a:cs typeface="Cambria Math"/>
              </a:rPr>
              <a:t>𝑩</a:t>
            </a:r>
            <a:r>
              <a:rPr sz="1799" spc="355" dirty="0">
                <a:latin typeface="Cambria Math"/>
                <a:cs typeface="Cambria Math"/>
              </a:rPr>
              <a:t> </a:t>
            </a:r>
            <a:r>
              <a:rPr sz="1799" spc="-50" dirty="0">
                <a:latin typeface="Cambria Math"/>
                <a:cs typeface="Cambria Math"/>
              </a:rPr>
              <a:t>𝑡</a:t>
            </a:r>
            <a:endParaRPr sz="1799">
              <a:latin typeface="Cambria Math"/>
              <a:cs typeface="Cambria Math"/>
            </a:endParaRPr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DC930E80-7901-5115-1809-2043C698D03B}"/>
              </a:ext>
            </a:extLst>
          </p:cNvPr>
          <p:cNvSpPr/>
          <p:nvPr/>
        </p:nvSpPr>
        <p:spPr>
          <a:xfrm>
            <a:off x="3378715" y="554293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437" y="8508"/>
                </a:lnTo>
                <a:lnTo>
                  <a:pt x="587722" y="13892"/>
                </a:lnTo>
                <a:lnTo>
                  <a:pt x="598281" y="21288"/>
                </a:lnTo>
                <a:lnTo>
                  <a:pt x="619672" y="55429"/>
                </a:lnTo>
                <a:lnTo>
                  <a:pt x="626744" y="104774"/>
                </a:lnTo>
                <a:lnTo>
                  <a:pt x="625959" y="123443"/>
                </a:lnTo>
                <a:lnTo>
                  <a:pt x="614171" y="169163"/>
                </a:lnTo>
                <a:lnTo>
                  <a:pt x="587865" y="197738"/>
                </a:lnTo>
                <a:lnTo>
                  <a:pt x="575818" y="203072"/>
                </a:lnTo>
                <a:lnTo>
                  <a:pt x="578484" y="211708"/>
                </a:lnTo>
                <a:lnTo>
                  <a:pt x="618954" y="187705"/>
                </a:lnTo>
                <a:lnTo>
                  <a:pt x="641683" y="143335"/>
                </a:lnTo>
                <a:lnTo>
                  <a:pt x="646049" y="105917"/>
                </a:lnTo>
                <a:lnTo>
                  <a:pt x="644967" y="86723"/>
                </a:lnTo>
                <a:lnTo>
                  <a:pt x="644953" y="86483"/>
                </a:lnTo>
                <a:lnTo>
                  <a:pt x="628523" y="37083"/>
                </a:lnTo>
                <a:lnTo>
                  <a:pt x="593840" y="5526"/>
                </a:lnTo>
                <a:lnTo>
                  <a:pt x="578484" y="0"/>
                </a:lnTo>
                <a:close/>
              </a:path>
              <a:path w="646429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4"/>
                </a:lnTo>
                <a:lnTo>
                  <a:pt x="0" y="105917"/>
                </a:lnTo>
                <a:lnTo>
                  <a:pt x="9804" y="159799"/>
                </a:lnTo>
                <a:lnTo>
                  <a:pt x="38671" y="198183"/>
                </a:lnTo>
                <a:lnTo>
                  <a:pt x="67564" y="211708"/>
                </a:lnTo>
                <a:lnTo>
                  <a:pt x="70231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7"/>
                </a:lnTo>
                <a:lnTo>
                  <a:pt x="19304" y="104774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CDFCF67E-7AE4-730D-DB3F-F94384D15DEB}"/>
              </a:ext>
            </a:extLst>
          </p:cNvPr>
          <p:cNvSpPr/>
          <p:nvPr/>
        </p:nvSpPr>
        <p:spPr>
          <a:xfrm>
            <a:off x="3322342" y="5817180"/>
            <a:ext cx="644357" cy="212035"/>
          </a:xfrm>
          <a:custGeom>
            <a:avLst/>
            <a:gdLst/>
            <a:ahLst/>
            <a:cxnLst/>
            <a:rect l="l" t="t" r="r" b="b"/>
            <a:pathLst>
              <a:path w="644525" h="212089">
                <a:moveTo>
                  <a:pt x="576961" y="0"/>
                </a:moveTo>
                <a:lnTo>
                  <a:pt x="573913" y="8508"/>
                </a:lnTo>
                <a:lnTo>
                  <a:pt x="586198" y="13892"/>
                </a:lnTo>
                <a:lnTo>
                  <a:pt x="596757" y="21288"/>
                </a:lnTo>
                <a:lnTo>
                  <a:pt x="618148" y="55429"/>
                </a:lnTo>
                <a:lnTo>
                  <a:pt x="625220" y="104774"/>
                </a:lnTo>
                <a:lnTo>
                  <a:pt x="624435" y="123443"/>
                </a:lnTo>
                <a:lnTo>
                  <a:pt x="612647" y="169163"/>
                </a:lnTo>
                <a:lnTo>
                  <a:pt x="586341" y="197738"/>
                </a:lnTo>
                <a:lnTo>
                  <a:pt x="574294" y="203072"/>
                </a:lnTo>
                <a:lnTo>
                  <a:pt x="576961" y="211708"/>
                </a:lnTo>
                <a:lnTo>
                  <a:pt x="617430" y="187705"/>
                </a:lnTo>
                <a:lnTo>
                  <a:pt x="640159" y="143335"/>
                </a:lnTo>
                <a:lnTo>
                  <a:pt x="644525" y="105917"/>
                </a:lnTo>
                <a:lnTo>
                  <a:pt x="643443" y="86723"/>
                </a:lnTo>
                <a:lnTo>
                  <a:pt x="643429" y="86483"/>
                </a:lnTo>
                <a:lnTo>
                  <a:pt x="626999" y="37083"/>
                </a:lnTo>
                <a:lnTo>
                  <a:pt x="592316" y="5526"/>
                </a:lnTo>
                <a:lnTo>
                  <a:pt x="576961" y="0"/>
                </a:lnTo>
                <a:close/>
              </a:path>
              <a:path w="644525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4"/>
                </a:lnTo>
                <a:lnTo>
                  <a:pt x="0" y="105917"/>
                </a:lnTo>
                <a:lnTo>
                  <a:pt x="9804" y="159799"/>
                </a:lnTo>
                <a:lnTo>
                  <a:pt x="38671" y="198183"/>
                </a:lnTo>
                <a:lnTo>
                  <a:pt x="67564" y="211708"/>
                </a:lnTo>
                <a:lnTo>
                  <a:pt x="70231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7"/>
                </a:lnTo>
                <a:lnTo>
                  <a:pt x="19304" y="104774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EBD712EB-16AB-A8BC-DA83-9E2046BFC874}"/>
              </a:ext>
            </a:extLst>
          </p:cNvPr>
          <p:cNvSpPr/>
          <p:nvPr/>
        </p:nvSpPr>
        <p:spPr>
          <a:xfrm>
            <a:off x="5648885" y="5815530"/>
            <a:ext cx="50152" cy="212035"/>
          </a:xfrm>
          <a:custGeom>
            <a:avLst/>
            <a:gdLst/>
            <a:ahLst/>
            <a:cxnLst/>
            <a:rect l="l" t="t" r="r" b="b"/>
            <a:pathLst>
              <a:path w="50164" h="21208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F42A1793-7B12-2157-9B4A-392D1F31698F}"/>
              </a:ext>
            </a:extLst>
          </p:cNvPr>
          <p:cNvSpPr/>
          <p:nvPr/>
        </p:nvSpPr>
        <p:spPr>
          <a:xfrm>
            <a:off x="4013297" y="5815530"/>
            <a:ext cx="719902" cy="213304"/>
          </a:xfrm>
          <a:custGeom>
            <a:avLst/>
            <a:gdLst/>
            <a:ahLst/>
            <a:cxnLst/>
            <a:rect l="l" t="t" r="r" b="b"/>
            <a:pathLst>
              <a:path w="720089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  <a:path w="720089" h="213360">
                <a:moveTo>
                  <a:pt x="146050" y="10160"/>
                </a:moveTo>
                <a:lnTo>
                  <a:pt x="143002" y="1651"/>
                </a:lnTo>
                <a:lnTo>
                  <a:pt x="127635" y="7188"/>
                </a:lnTo>
                <a:lnTo>
                  <a:pt x="114173" y="15201"/>
                </a:lnTo>
                <a:lnTo>
                  <a:pt x="85293" y="53746"/>
                </a:lnTo>
                <a:lnTo>
                  <a:pt x="75501" y="106438"/>
                </a:lnTo>
                <a:lnTo>
                  <a:pt x="75438" y="107569"/>
                </a:lnTo>
                <a:lnTo>
                  <a:pt x="76415" y="125107"/>
                </a:lnTo>
                <a:lnTo>
                  <a:pt x="92837" y="176403"/>
                </a:lnTo>
                <a:lnTo>
                  <a:pt x="127584" y="207835"/>
                </a:lnTo>
                <a:lnTo>
                  <a:pt x="143002" y="213360"/>
                </a:lnTo>
                <a:lnTo>
                  <a:pt x="145669" y="204724"/>
                </a:lnTo>
                <a:lnTo>
                  <a:pt x="133616" y="199390"/>
                </a:lnTo>
                <a:lnTo>
                  <a:pt x="123202" y="191960"/>
                </a:lnTo>
                <a:lnTo>
                  <a:pt x="101803" y="157302"/>
                </a:lnTo>
                <a:lnTo>
                  <a:pt x="94780" y="107569"/>
                </a:lnTo>
                <a:lnTo>
                  <a:pt x="94742" y="106438"/>
                </a:lnTo>
                <a:lnTo>
                  <a:pt x="95516" y="88379"/>
                </a:lnTo>
                <a:lnTo>
                  <a:pt x="107315" y="43815"/>
                </a:lnTo>
                <a:lnTo>
                  <a:pt x="133832" y="15544"/>
                </a:lnTo>
                <a:lnTo>
                  <a:pt x="146050" y="10160"/>
                </a:lnTo>
                <a:close/>
              </a:path>
              <a:path w="720089" h="213360">
                <a:moveTo>
                  <a:pt x="719963" y="107569"/>
                </a:moveTo>
                <a:lnTo>
                  <a:pt x="718870" y="88379"/>
                </a:lnTo>
                <a:lnTo>
                  <a:pt x="718858" y="88138"/>
                </a:lnTo>
                <a:lnTo>
                  <a:pt x="715568" y="70205"/>
                </a:lnTo>
                <a:lnTo>
                  <a:pt x="692785" y="25717"/>
                </a:lnTo>
                <a:lnTo>
                  <a:pt x="652399" y="1651"/>
                </a:lnTo>
                <a:lnTo>
                  <a:pt x="649351" y="10160"/>
                </a:lnTo>
                <a:lnTo>
                  <a:pt x="661631" y="15544"/>
                </a:lnTo>
                <a:lnTo>
                  <a:pt x="672185" y="22948"/>
                </a:lnTo>
                <a:lnTo>
                  <a:pt x="693585" y="57086"/>
                </a:lnTo>
                <a:lnTo>
                  <a:pt x="699833" y="88138"/>
                </a:lnTo>
                <a:lnTo>
                  <a:pt x="699871" y="88379"/>
                </a:lnTo>
                <a:lnTo>
                  <a:pt x="700659" y="106438"/>
                </a:lnTo>
                <a:lnTo>
                  <a:pt x="699871" y="125095"/>
                </a:lnTo>
                <a:lnTo>
                  <a:pt x="697509" y="142049"/>
                </a:lnTo>
                <a:lnTo>
                  <a:pt x="680961" y="182448"/>
                </a:lnTo>
                <a:lnTo>
                  <a:pt x="649732" y="204724"/>
                </a:lnTo>
                <a:lnTo>
                  <a:pt x="652399" y="213360"/>
                </a:lnTo>
                <a:lnTo>
                  <a:pt x="692861" y="189357"/>
                </a:lnTo>
                <a:lnTo>
                  <a:pt x="715594" y="144995"/>
                </a:lnTo>
                <a:lnTo>
                  <a:pt x="718858" y="127025"/>
                </a:lnTo>
                <a:lnTo>
                  <a:pt x="719963" y="107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66705D2B-18AB-8B36-4F0F-342A68157894}"/>
              </a:ext>
            </a:extLst>
          </p:cNvPr>
          <p:cNvSpPr/>
          <p:nvPr/>
        </p:nvSpPr>
        <p:spPr>
          <a:xfrm>
            <a:off x="7754505" y="5815530"/>
            <a:ext cx="50152" cy="212035"/>
          </a:xfrm>
          <a:custGeom>
            <a:avLst/>
            <a:gdLst/>
            <a:ahLst/>
            <a:cxnLst/>
            <a:rect l="l" t="t" r="r" b="b"/>
            <a:pathLst>
              <a:path w="50165" h="21208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80762712-1B25-0357-93DC-5AE60D76AF7C}"/>
              </a:ext>
            </a:extLst>
          </p:cNvPr>
          <p:cNvSpPr/>
          <p:nvPr/>
        </p:nvSpPr>
        <p:spPr>
          <a:xfrm>
            <a:off x="6117393" y="5815530"/>
            <a:ext cx="721807" cy="213304"/>
          </a:xfrm>
          <a:custGeom>
            <a:avLst/>
            <a:gdLst/>
            <a:ahLst/>
            <a:cxnLst/>
            <a:rect l="l" t="t" r="r" b="b"/>
            <a:pathLst>
              <a:path w="721995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  <a:path w="721995" h="213360">
                <a:moveTo>
                  <a:pt x="146050" y="10160"/>
                </a:moveTo>
                <a:lnTo>
                  <a:pt x="143002" y="1651"/>
                </a:lnTo>
                <a:lnTo>
                  <a:pt x="127635" y="7188"/>
                </a:lnTo>
                <a:lnTo>
                  <a:pt x="114173" y="15201"/>
                </a:lnTo>
                <a:lnTo>
                  <a:pt x="85293" y="53746"/>
                </a:lnTo>
                <a:lnTo>
                  <a:pt x="75501" y="106438"/>
                </a:lnTo>
                <a:lnTo>
                  <a:pt x="75438" y="107569"/>
                </a:lnTo>
                <a:lnTo>
                  <a:pt x="76415" y="125107"/>
                </a:lnTo>
                <a:lnTo>
                  <a:pt x="92837" y="176403"/>
                </a:lnTo>
                <a:lnTo>
                  <a:pt x="127584" y="207835"/>
                </a:lnTo>
                <a:lnTo>
                  <a:pt x="143002" y="213360"/>
                </a:lnTo>
                <a:lnTo>
                  <a:pt x="145669" y="204724"/>
                </a:lnTo>
                <a:lnTo>
                  <a:pt x="133616" y="199390"/>
                </a:lnTo>
                <a:lnTo>
                  <a:pt x="123202" y="191960"/>
                </a:lnTo>
                <a:lnTo>
                  <a:pt x="101803" y="157302"/>
                </a:lnTo>
                <a:lnTo>
                  <a:pt x="94780" y="107569"/>
                </a:lnTo>
                <a:lnTo>
                  <a:pt x="94742" y="106438"/>
                </a:lnTo>
                <a:lnTo>
                  <a:pt x="95516" y="88379"/>
                </a:lnTo>
                <a:lnTo>
                  <a:pt x="107315" y="43815"/>
                </a:lnTo>
                <a:lnTo>
                  <a:pt x="133832" y="15544"/>
                </a:lnTo>
                <a:lnTo>
                  <a:pt x="146050" y="10160"/>
                </a:lnTo>
                <a:close/>
              </a:path>
              <a:path w="721995" h="213360">
                <a:moveTo>
                  <a:pt x="721487" y="107569"/>
                </a:moveTo>
                <a:lnTo>
                  <a:pt x="720394" y="88379"/>
                </a:lnTo>
                <a:lnTo>
                  <a:pt x="720382" y="88138"/>
                </a:lnTo>
                <a:lnTo>
                  <a:pt x="717105" y="70205"/>
                </a:lnTo>
                <a:lnTo>
                  <a:pt x="694309" y="25717"/>
                </a:lnTo>
                <a:lnTo>
                  <a:pt x="653923" y="1651"/>
                </a:lnTo>
                <a:lnTo>
                  <a:pt x="650875" y="10160"/>
                </a:lnTo>
                <a:lnTo>
                  <a:pt x="663155" y="15544"/>
                </a:lnTo>
                <a:lnTo>
                  <a:pt x="673709" y="22948"/>
                </a:lnTo>
                <a:lnTo>
                  <a:pt x="695109" y="57086"/>
                </a:lnTo>
                <a:lnTo>
                  <a:pt x="701357" y="88138"/>
                </a:lnTo>
                <a:lnTo>
                  <a:pt x="701395" y="88379"/>
                </a:lnTo>
                <a:lnTo>
                  <a:pt x="702183" y="106438"/>
                </a:lnTo>
                <a:lnTo>
                  <a:pt x="701395" y="125095"/>
                </a:lnTo>
                <a:lnTo>
                  <a:pt x="699033" y="142049"/>
                </a:lnTo>
                <a:lnTo>
                  <a:pt x="682485" y="182448"/>
                </a:lnTo>
                <a:lnTo>
                  <a:pt x="651256" y="204724"/>
                </a:lnTo>
                <a:lnTo>
                  <a:pt x="653923" y="213360"/>
                </a:lnTo>
                <a:lnTo>
                  <a:pt x="694385" y="189357"/>
                </a:lnTo>
                <a:lnTo>
                  <a:pt x="717118" y="144995"/>
                </a:lnTo>
                <a:lnTo>
                  <a:pt x="720382" y="127025"/>
                </a:lnTo>
                <a:lnTo>
                  <a:pt x="721487" y="107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F01A188A-C1C2-C0CA-01CF-9D928F427A2A}"/>
              </a:ext>
            </a:extLst>
          </p:cNvPr>
          <p:cNvSpPr/>
          <p:nvPr/>
        </p:nvSpPr>
        <p:spPr>
          <a:xfrm>
            <a:off x="3319295" y="608838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5" y="0"/>
                </a:moveTo>
                <a:lnTo>
                  <a:pt x="575437" y="8509"/>
                </a:lnTo>
                <a:lnTo>
                  <a:pt x="587722" y="13892"/>
                </a:lnTo>
                <a:lnTo>
                  <a:pt x="598281" y="21288"/>
                </a:lnTo>
                <a:lnTo>
                  <a:pt x="619672" y="55429"/>
                </a:lnTo>
                <a:lnTo>
                  <a:pt x="626744" y="104775"/>
                </a:lnTo>
                <a:lnTo>
                  <a:pt x="625959" y="123443"/>
                </a:lnTo>
                <a:lnTo>
                  <a:pt x="614172" y="169164"/>
                </a:lnTo>
                <a:lnTo>
                  <a:pt x="587865" y="197739"/>
                </a:lnTo>
                <a:lnTo>
                  <a:pt x="575817" y="203073"/>
                </a:lnTo>
                <a:lnTo>
                  <a:pt x="578485" y="211709"/>
                </a:lnTo>
                <a:lnTo>
                  <a:pt x="618954" y="187706"/>
                </a:lnTo>
                <a:lnTo>
                  <a:pt x="641683" y="143335"/>
                </a:lnTo>
                <a:lnTo>
                  <a:pt x="646049" y="105918"/>
                </a:lnTo>
                <a:lnTo>
                  <a:pt x="644967" y="86723"/>
                </a:lnTo>
                <a:lnTo>
                  <a:pt x="644953" y="86483"/>
                </a:lnTo>
                <a:lnTo>
                  <a:pt x="628523" y="37084"/>
                </a:lnTo>
                <a:lnTo>
                  <a:pt x="593840" y="5526"/>
                </a:lnTo>
                <a:lnTo>
                  <a:pt x="578485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5"/>
                </a:lnTo>
                <a:lnTo>
                  <a:pt x="0" y="105918"/>
                </a:lnTo>
                <a:lnTo>
                  <a:pt x="985" y="123443"/>
                </a:lnTo>
                <a:lnTo>
                  <a:pt x="1093" y="125370"/>
                </a:lnTo>
                <a:lnTo>
                  <a:pt x="4365" y="143335"/>
                </a:lnTo>
                <a:lnTo>
                  <a:pt x="27094" y="187706"/>
                </a:lnTo>
                <a:lnTo>
                  <a:pt x="67563" y="211709"/>
                </a:lnTo>
                <a:lnTo>
                  <a:pt x="70231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8"/>
                </a:lnTo>
                <a:lnTo>
                  <a:pt x="19303" y="104775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E7F6C9EF-F3F9-98F3-A700-10B1B9F0593B}"/>
              </a:ext>
            </a:extLst>
          </p:cNvPr>
          <p:cNvSpPr/>
          <p:nvPr/>
        </p:nvSpPr>
        <p:spPr>
          <a:xfrm>
            <a:off x="4774335" y="608838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5" y="0"/>
                </a:moveTo>
                <a:lnTo>
                  <a:pt x="575437" y="8509"/>
                </a:lnTo>
                <a:lnTo>
                  <a:pt x="587722" y="13892"/>
                </a:lnTo>
                <a:lnTo>
                  <a:pt x="598281" y="21288"/>
                </a:lnTo>
                <a:lnTo>
                  <a:pt x="619672" y="55429"/>
                </a:lnTo>
                <a:lnTo>
                  <a:pt x="626745" y="104775"/>
                </a:lnTo>
                <a:lnTo>
                  <a:pt x="625959" y="123443"/>
                </a:lnTo>
                <a:lnTo>
                  <a:pt x="614172" y="169164"/>
                </a:lnTo>
                <a:lnTo>
                  <a:pt x="587865" y="197739"/>
                </a:lnTo>
                <a:lnTo>
                  <a:pt x="575818" y="203073"/>
                </a:lnTo>
                <a:lnTo>
                  <a:pt x="578485" y="211709"/>
                </a:lnTo>
                <a:lnTo>
                  <a:pt x="618954" y="187706"/>
                </a:lnTo>
                <a:lnTo>
                  <a:pt x="641683" y="143335"/>
                </a:lnTo>
                <a:lnTo>
                  <a:pt x="646049" y="105918"/>
                </a:lnTo>
                <a:lnTo>
                  <a:pt x="644967" y="86723"/>
                </a:lnTo>
                <a:lnTo>
                  <a:pt x="644953" y="86483"/>
                </a:lnTo>
                <a:lnTo>
                  <a:pt x="628523" y="37084"/>
                </a:lnTo>
                <a:lnTo>
                  <a:pt x="593840" y="5526"/>
                </a:lnTo>
                <a:lnTo>
                  <a:pt x="578485" y="0"/>
                </a:lnTo>
                <a:close/>
              </a:path>
              <a:path w="646429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5"/>
                </a:lnTo>
                <a:lnTo>
                  <a:pt x="0" y="105918"/>
                </a:lnTo>
                <a:lnTo>
                  <a:pt x="985" y="123443"/>
                </a:lnTo>
                <a:lnTo>
                  <a:pt x="1093" y="125370"/>
                </a:lnTo>
                <a:lnTo>
                  <a:pt x="4365" y="143335"/>
                </a:lnTo>
                <a:lnTo>
                  <a:pt x="27094" y="187706"/>
                </a:lnTo>
                <a:lnTo>
                  <a:pt x="67564" y="211709"/>
                </a:lnTo>
                <a:lnTo>
                  <a:pt x="70231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8"/>
                </a:lnTo>
                <a:lnTo>
                  <a:pt x="19304" y="104775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9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3" name="object 25">
            <a:extLst>
              <a:ext uri="{FF2B5EF4-FFF2-40B4-BE49-F238E27FC236}">
                <a16:creationId xmlns:a16="http://schemas.microsoft.com/office/drawing/2014/main" id="{9E93D507-0B98-77E9-3616-94E45E80C437}"/>
              </a:ext>
            </a:extLst>
          </p:cNvPr>
          <p:cNvSpPr txBox="1"/>
          <p:nvPr/>
        </p:nvSpPr>
        <p:spPr>
          <a:xfrm>
            <a:off x="3026763" y="5473227"/>
            <a:ext cx="4790462" cy="845599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46976">
              <a:spcBef>
                <a:spcPts val="100"/>
              </a:spcBef>
              <a:tabLst>
                <a:tab pos="425956" algn="l"/>
              </a:tabLst>
            </a:pP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9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𝑸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70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𝑡𝑸</a:t>
            </a:r>
            <a:r>
              <a:rPr sz="1949" spc="-37" baseline="-14957" dirty="0">
                <a:latin typeface="Cambria Math"/>
                <a:cs typeface="Cambria Math"/>
              </a:rPr>
              <a:t>1</a:t>
            </a:r>
            <a:endParaRPr sz="1949" baseline="-14957">
              <a:latin typeface="Cambria Math"/>
              <a:cs typeface="Cambria Math"/>
            </a:endParaRPr>
          </a:p>
          <a:p>
            <a:pPr marL="40628">
              <a:lnSpc>
                <a:spcPts val="2149"/>
              </a:lnSpc>
              <a:tabLst>
                <a:tab pos="370094" algn="l"/>
                <a:tab pos="1136309" algn="l"/>
                <a:tab pos="2748725" algn="l"/>
                <a:tab pos="3240702" algn="l"/>
              </a:tabLst>
            </a:pP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-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-15" dirty="0">
                <a:latin typeface="Cambria Math"/>
                <a:cs typeface="Cambria Math"/>
              </a:rPr>
              <a:t> </a:t>
            </a:r>
            <a:r>
              <a:rPr sz="1799" spc="-60" dirty="0">
                <a:latin typeface="Cambria Math"/>
                <a:cs typeface="Cambria Math"/>
              </a:rPr>
              <a:t>𝑡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8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62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𝑡𝑷</a:t>
            </a:r>
            <a:r>
              <a:rPr sz="1949" spc="-37" baseline="-14957" dirty="0">
                <a:latin typeface="Cambria Math"/>
                <a:cs typeface="Cambria Math"/>
              </a:rPr>
              <a:t>1</a:t>
            </a:r>
            <a:r>
              <a:rPr sz="1949" baseline="-14957" dirty="0">
                <a:latin typeface="Cambria Math"/>
                <a:cs typeface="Cambria Math"/>
              </a:rPr>
              <a:t>	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-20" dirty="0">
                <a:latin typeface="Cambria Math"/>
                <a:cs typeface="Cambria Math"/>
              </a:rPr>
              <a:t> </a:t>
            </a:r>
            <a:r>
              <a:rPr sz="1799" spc="-50" dirty="0">
                <a:latin typeface="Cambria Math"/>
                <a:cs typeface="Cambria Math"/>
              </a:rPr>
              <a:t>𝑡</a:t>
            </a:r>
            <a:r>
              <a:rPr sz="1799" dirty="0">
                <a:latin typeface="Cambria Math"/>
                <a:cs typeface="Cambria Math"/>
              </a:rPr>
              <a:t>	1 − 𝑡</a:t>
            </a:r>
            <a:r>
              <a:rPr sz="1799" spc="37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1</a:t>
            </a:r>
            <a:r>
              <a:rPr sz="1949" spc="247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 </a:t>
            </a:r>
            <a:r>
              <a:rPr sz="1799" spc="-25" dirty="0">
                <a:latin typeface="Cambria Math"/>
                <a:cs typeface="Cambria Math"/>
              </a:rPr>
              <a:t>𝑡𝑷</a:t>
            </a:r>
            <a:r>
              <a:rPr sz="1949" spc="-37" baseline="-14957" dirty="0">
                <a:latin typeface="Cambria Math"/>
                <a:cs typeface="Cambria Math"/>
              </a:rPr>
              <a:t>2</a:t>
            </a:r>
            <a:endParaRPr sz="1949" baseline="-14957">
              <a:latin typeface="Cambria Math"/>
              <a:cs typeface="Cambria Math"/>
            </a:endParaRPr>
          </a:p>
          <a:p>
            <a:pPr marL="38089">
              <a:lnSpc>
                <a:spcPts val="2149"/>
              </a:lnSpc>
              <a:tabLst>
                <a:tab pos="366920" algn="l"/>
              </a:tabLst>
            </a:pP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405" dirty="0">
                <a:latin typeface="Cambria Math"/>
                <a:cs typeface="Cambria Math"/>
              </a:rPr>
              <a:t> </a:t>
            </a:r>
            <a:r>
              <a:rPr sz="1949" baseline="27777" dirty="0">
                <a:latin typeface="Cambria Math"/>
                <a:cs typeface="Cambria Math"/>
              </a:rPr>
              <a:t>2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70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2</a:t>
            </a:r>
            <a:r>
              <a:rPr sz="1799" spc="36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1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40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𝑡𝑷</a:t>
            </a:r>
            <a:r>
              <a:rPr sz="1949" baseline="-14957" dirty="0">
                <a:latin typeface="Cambria Math"/>
                <a:cs typeface="Cambria Math"/>
              </a:rPr>
              <a:t>1</a:t>
            </a:r>
            <a:r>
              <a:rPr sz="1949" spc="270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spc="35" dirty="0">
                <a:latin typeface="Cambria Math"/>
                <a:cs typeface="Cambria Math"/>
              </a:rPr>
              <a:t>𝑡</a:t>
            </a:r>
            <a:r>
              <a:rPr sz="1949" spc="52" baseline="27777" dirty="0">
                <a:latin typeface="Cambria Math"/>
                <a:cs typeface="Cambria Math"/>
              </a:rPr>
              <a:t>2</a:t>
            </a:r>
            <a:r>
              <a:rPr sz="1799" spc="35" dirty="0">
                <a:latin typeface="Cambria Math"/>
                <a:cs typeface="Cambria Math"/>
              </a:rPr>
              <a:t>𝑷</a:t>
            </a:r>
            <a:r>
              <a:rPr sz="1949" spc="52" baseline="-14957" dirty="0">
                <a:latin typeface="Cambria Math"/>
                <a:cs typeface="Cambria Math"/>
              </a:rPr>
              <a:t>2</a:t>
            </a:r>
            <a:endParaRPr sz="1949" baseline="-14957">
              <a:latin typeface="Cambria Math"/>
              <a:cs typeface="Cambria Math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26964C2-56CA-816D-A020-FBFA8B2D9313}"/>
              </a:ext>
            </a:extLst>
          </p:cNvPr>
          <p:cNvSpPr txBox="1"/>
          <p:nvPr/>
        </p:nvSpPr>
        <p:spPr>
          <a:xfrm>
            <a:off x="498704" y="2173787"/>
            <a:ext cx="11297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curva di </a:t>
            </a:r>
            <a:r>
              <a:rPr lang="it-IT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Bézier</a:t>
            </a:r>
            <a:r>
              <a:rPr lang="it-IT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curva parametrica (il che significa che tutte le coordinate della curva dipendono da una variabile indipendente t, compresa tra 0 e 1). Ad esempio, dati due punti, possiamo calcolare la curva lineare B come la seguente interpolazione:</a:t>
            </a:r>
          </a:p>
        </p:txBody>
      </p:sp>
    </p:spTree>
    <p:extLst>
      <p:ext uri="{BB962C8B-B14F-4D97-AF65-F5344CB8AC3E}">
        <p14:creationId xmlns:p14="http://schemas.microsoft.com/office/powerpoint/2010/main" val="137015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17566A-0456-B821-07EE-2FCCD91E1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088C3-9857-7FAF-5F3F-C72D99BB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Curve di </a:t>
            </a:r>
            <a:r>
              <a:rPr lang="it-IT" sz="4000" dirty="0" err="1"/>
              <a:t>Bézier</a:t>
            </a:r>
            <a:endParaRPr lang="it-IT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70F2323-2216-F9E0-A44F-E9CC2B17DD2B}"/>
              </a:ext>
            </a:extLst>
          </p:cNvPr>
          <p:cNvSpPr txBox="1"/>
          <p:nvPr/>
        </p:nvSpPr>
        <p:spPr>
          <a:xfrm>
            <a:off x="2770697" y="2563301"/>
            <a:ext cx="7878298" cy="197439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lang="it-IT" sz="1200" dirty="0">
                <a:latin typeface="Tahoma"/>
                <a:cs typeface="Tahoma"/>
              </a:rPr>
              <a:t>Se abbiamo 𝑛 + 1 punti, possiamo trovare la curva di </a:t>
            </a:r>
            <a:r>
              <a:rPr lang="it-IT" sz="1200" dirty="0" err="1">
                <a:latin typeface="Tahoma"/>
                <a:cs typeface="Tahoma"/>
              </a:rPr>
              <a:t>Bézier</a:t>
            </a:r>
            <a:r>
              <a:rPr lang="it-IT" sz="1200" dirty="0">
                <a:latin typeface="Tahoma"/>
                <a:cs typeface="Tahoma"/>
              </a:rPr>
              <a:t> di grado 𝑛 utilizzando la seguente formula: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7" name="object 26">
            <a:extLst>
              <a:ext uri="{FF2B5EF4-FFF2-40B4-BE49-F238E27FC236}">
                <a16:creationId xmlns:a16="http://schemas.microsoft.com/office/drawing/2014/main" id="{CC4991D3-9495-4241-39D0-90C481A124F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6390" y="2984907"/>
            <a:ext cx="2293773" cy="1749911"/>
          </a:xfrm>
          <a:prstGeom prst="rect">
            <a:avLst/>
          </a:prstGeom>
        </p:spPr>
      </p:pic>
      <p:pic>
        <p:nvPicPr>
          <p:cNvPr id="9" name="object 27">
            <a:extLst>
              <a:ext uri="{FF2B5EF4-FFF2-40B4-BE49-F238E27FC236}">
                <a16:creationId xmlns:a16="http://schemas.microsoft.com/office/drawing/2014/main" id="{FEDB10A1-B9F8-676B-5498-C8517A36CBA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1507" y="5044550"/>
            <a:ext cx="191974" cy="165057"/>
          </a:xfrm>
          <a:prstGeom prst="rect">
            <a:avLst/>
          </a:prstGeom>
        </p:spPr>
      </p:pic>
      <p:pic>
        <p:nvPicPr>
          <p:cNvPr id="11" name="object 28">
            <a:extLst>
              <a:ext uri="{FF2B5EF4-FFF2-40B4-BE49-F238E27FC236}">
                <a16:creationId xmlns:a16="http://schemas.microsoft.com/office/drawing/2014/main" id="{9B1CD232-4285-3740-838E-95B89781AAD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17107" y="5266997"/>
            <a:ext cx="191974" cy="165057"/>
          </a:xfrm>
          <a:prstGeom prst="rect">
            <a:avLst/>
          </a:prstGeom>
        </p:spPr>
      </p:pic>
      <p:pic>
        <p:nvPicPr>
          <p:cNvPr id="13" name="object 29">
            <a:extLst>
              <a:ext uri="{FF2B5EF4-FFF2-40B4-BE49-F238E27FC236}">
                <a16:creationId xmlns:a16="http://schemas.microsoft.com/office/drawing/2014/main" id="{2310CB07-C315-D58C-DBEF-D5282681908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35798" y="5489442"/>
            <a:ext cx="190450" cy="165057"/>
          </a:xfrm>
          <a:prstGeom prst="rect">
            <a:avLst/>
          </a:prstGeom>
        </p:spPr>
      </p:pic>
      <p:pic>
        <p:nvPicPr>
          <p:cNvPr id="15" name="object 30">
            <a:extLst>
              <a:ext uri="{FF2B5EF4-FFF2-40B4-BE49-F238E27FC236}">
                <a16:creationId xmlns:a16="http://schemas.microsoft.com/office/drawing/2014/main" id="{1A993423-4E84-51EA-72F0-859457B61FD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25691" y="5711888"/>
            <a:ext cx="191974" cy="165057"/>
          </a:xfrm>
          <a:prstGeom prst="rect">
            <a:avLst/>
          </a:prstGeom>
        </p:spPr>
      </p:pic>
      <p:sp>
        <p:nvSpPr>
          <p:cNvPr id="16" name="object 31">
            <a:extLst>
              <a:ext uri="{FF2B5EF4-FFF2-40B4-BE49-F238E27FC236}">
                <a16:creationId xmlns:a16="http://schemas.microsoft.com/office/drawing/2014/main" id="{C063E86C-76F1-E899-F1AE-EB1DFD14237A}"/>
              </a:ext>
            </a:extLst>
          </p:cNvPr>
          <p:cNvSpPr txBox="1"/>
          <p:nvPr/>
        </p:nvSpPr>
        <p:spPr>
          <a:xfrm>
            <a:off x="2770697" y="4985714"/>
            <a:ext cx="1114135" cy="907814"/>
          </a:xfrm>
          <a:prstGeom prst="rect">
            <a:avLst/>
          </a:prstGeom>
        </p:spPr>
        <p:txBody>
          <a:bodyPr vert="horz" wrap="square" lIns="0" tIns="4444" rIns="0" bIns="0" rtlCol="0">
            <a:spAutoFit/>
          </a:bodyPr>
          <a:lstStyle/>
          <a:p>
            <a:pPr marL="38089" marR="30471">
              <a:lnSpc>
                <a:spcPct val="104299"/>
              </a:lnSpc>
              <a:spcBef>
                <a:spcPts val="35"/>
              </a:spcBef>
            </a:pPr>
            <a:r>
              <a:rPr sz="1400" b="1" spc="-40" dirty="0">
                <a:latin typeface="Tahoma"/>
                <a:cs typeface="Tahoma"/>
              </a:rPr>
              <a:t>Blue</a:t>
            </a:r>
            <a:r>
              <a:rPr sz="1400" spc="-40" dirty="0">
                <a:latin typeface="Tahoma"/>
                <a:cs typeface="Tahoma"/>
              </a:rPr>
              <a:t>: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Cambria Math"/>
                <a:cs typeface="Cambria Math"/>
              </a:rPr>
              <a:t>𝑏</a:t>
            </a:r>
            <a:r>
              <a:rPr sz="1500" baseline="-16666" dirty="0">
                <a:latin typeface="Cambria Math"/>
                <a:cs typeface="Cambria Math"/>
              </a:rPr>
              <a:t>0,3</a:t>
            </a:r>
            <a:r>
              <a:rPr sz="1500" spc="690" baseline="-16666" dirty="0"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𝑡 </a:t>
            </a:r>
            <a:r>
              <a:rPr sz="1400" b="1" spc="-35" dirty="0">
                <a:latin typeface="Tahoma"/>
                <a:cs typeface="Tahoma"/>
              </a:rPr>
              <a:t>Green</a:t>
            </a:r>
            <a:r>
              <a:rPr sz="1400" spc="-35" dirty="0">
                <a:latin typeface="Tahoma"/>
                <a:cs typeface="Tahoma"/>
              </a:rPr>
              <a:t>: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Cambria Math"/>
                <a:cs typeface="Cambria Math"/>
              </a:rPr>
              <a:t>𝑏</a:t>
            </a:r>
            <a:r>
              <a:rPr sz="1500" baseline="-16666" dirty="0">
                <a:latin typeface="Cambria Math"/>
                <a:cs typeface="Cambria Math"/>
              </a:rPr>
              <a:t>1,3</a:t>
            </a:r>
            <a:r>
              <a:rPr sz="1500" spc="682" baseline="-16666" dirty="0"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𝑡 </a:t>
            </a:r>
            <a:r>
              <a:rPr sz="1400" b="1" spc="-45" dirty="0">
                <a:latin typeface="Tahoma"/>
                <a:cs typeface="Tahoma"/>
              </a:rPr>
              <a:t>Red</a:t>
            </a:r>
            <a:r>
              <a:rPr sz="1400" spc="-45" dirty="0">
                <a:latin typeface="Tahoma"/>
                <a:cs typeface="Tahoma"/>
              </a:rPr>
              <a:t>: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Cambria Math"/>
                <a:cs typeface="Cambria Math"/>
              </a:rPr>
              <a:t>𝑏</a:t>
            </a:r>
            <a:r>
              <a:rPr sz="1500" baseline="-16666" dirty="0">
                <a:latin typeface="Cambria Math"/>
                <a:cs typeface="Cambria Math"/>
              </a:rPr>
              <a:t>2,3</a:t>
            </a:r>
            <a:r>
              <a:rPr sz="1500" spc="712" baseline="-16666" dirty="0"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𝑡 </a:t>
            </a:r>
            <a:r>
              <a:rPr sz="1400" b="1" spc="-40" dirty="0">
                <a:latin typeface="Tahoma"/>
                <a:cs typeface="Tahoma"/>
              </a:rPr>
              <a:t>Cyan</a:t>
            </a:r>
            <a:r>
              <a:rPr sz="1400" spc="-40" dirty="0">
                <a:latin typeface="Tahoma"/>
                <a:cs typeface="Tahoma"/>
              </a:rPr>
              <a:t>: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Cambria Math"/>
                <a:cs typeface="Cambria Math"/>
              </a:rPr>
              <a:t>𝑏</a:t>
            </a:r>
            <a:r>
              <a:rPr sz="1500" baseline="-16666" dirty="0">
                <a:latin typeface="Cambria Math"/>
                <a:cs typeface="Cambria Math"/>
              </a:rPr>
              <a:t>3,3</a:t>
            </a:r>
            <a:r>
              <a:rPr sz="1500" spc="697" baseline="-16666" dirty="0"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𝑡</a:t>
            </a:r>
            <a:endParaRPr sz="1400">
              <a:latin typeface="Cambria Math"/>
              <a:cs typeface="Cambria Math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0F125BC-1621-66B9-6812-4C5C13A4F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5642" y="3622537"/>
            <a:ext cx="6418342" cy="172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3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AE812A-5009-D6F7-DDFE-3B8AA1200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82E61-BC3B-B67C-CFDE-BA1400D9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Dalle curve di </a:t>
            </a:r>
            <a:r>
              <a:rPr lang="it-IT" sz="4000" dirty="0" err="1"/>
              <a:t>Bézier</a:t>
            </a:r>
            <a:r>
              <a:rPr lang="it-IT" sz="4000" dirty="0"/>
              <a:t> alle B-</a:t>
            </a:r>
            <a:r>
              <a:rPr lang="it-IT" sz="4000" dirty="0" err="1"/>
              <a:t>Spline</a:t>
            </a:r>
            <a:endParaRPr lang="it-IT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BE6C5336-F550-EA75-821E-367E6847CA6F}"/>
                  </a:ext>
                </a:extLst>
              </p:cNvPr>
              <p:cNvSpPr txBox="1"/>
              <p:nvPr/>
            </p:nvSpPr>
            <p:spPr>
              <a:xfrm>
                <a:off x="804758" y="2211108"/>
                <a:ext cx="10556665" cy="1547146"/>
              </a:xfrm>
              <a:prstGeom prst="rect">
                <a:avLst/>
              </a:prstGeom>
            </p:spPr>
            <p:txBody>
              <a:bodyPr vert="horz" wrap="square" lIns="0" tIns="33011" rIns="0" bIns="0" rtlCol="0">
                <a:spAutoFit/>
              </a:bodyPr>
              <a:lstStyle/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r>
                  <a:rPr lang="it-IT" sz="1200" dirty="0">
                    <a:latin typeface="Tahoma"/>
                    <a:cs typeface="Tahoma"/>
                  </a:rPr>
                  <a:t>Se si dispone di molti punti (diciamo n), è necessaria una curva di </a:t>
                </a:r>
                <a:r>
                  <a:rPr lang="it-IT" sz="1200" dirty="0" err="1">
                    <a:latin typeface="Tahoma"/>
                    <a:cs typeface="Tahoma"/>
                  </a:rPr>
                  <a:t>Bézier</a:t>
                </a:r>
                <a:r>
                  <a:rPr lang="it-IT" sz="1200" dirty="0">
                    <a:latin typeface="Tahoma"/>
                    <a:cs typeface="Tahoma"/>
                  </a:rPr>
                  <a:t> con un grado n−1 per approssimarla bene, ma questo può essere </a:t>
                </a:r>
                <a:r>
                  <a:rPr lang="it-IT" sz="1200" dirty="0" err="1">
                    <a:latin typeface="Tahoma"/>
                    <a:cs typeface="Tahoma"/>
                  </a:rPr>
                  <a:t>computazionalmente</a:t>
                </a:r>
                <a:r>
                  <a:rPr lang="it-IT" sz="1200" dirty="0">
                    <a:latin typeface="Tahoma"/>
                    <a:cs typeface="Tahoma"/>
                  </a:rPr>
                  <a:t> complicato da calcolare. Perché non unire insieme molte curve di </a:t>
                </a:r>
                <a:r>
                  <a:rPr lang="it-IT" sz="1200" dirty="0" err="1">
                    <a:latin typeface="Tahoma"/>
                    <a:cs typeface="Tahoma"/>
                  </a:rPr>
                  <a:t>Bézier</a:t>
                </a:r>
                <a:r>
                  <a:rPr lang="it-IT" sz="1200" dirty="0">
                    <a:latin typeface="Tahoma"/>
                    <a:cs typeface="Tahoma"/>
                  </a:rPr>
                  <a:t> tra tutti questi punti, invece di una grande curva di </a:t>
                </a:r>
                <a:r>
                  <a:rPr lang="it-IT" sz="1200" dirty="0" err="1">
                    <a:latin typeface="Tahoma"/>
                    <a:cs typeface="Tahoma"/>
                  </a:rPr>
                  <a:t>Bézier</a:t>
                </a:r>
                <a:r>
                  <a:rPr lang="it-IT" sz="1200" dirty="0">
                    <a:latin typeface="Tahoma"/>
                    <a:cs typeface="Tahoma"/>
                  </a:rPr>
                  <a:t> che li interpola tutti?</a:t>
                </a:r>
              </a:p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endParaRPr lang="it-IT" sz="1200" dirty="0">
                  <a:latin typeface="Tahoma"/>
                  <a:cs typeface="Tahoma"/>
                </a:endParaRPr>
              </a:p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r>
                  <a:rPr lang="it-IT" sz="1200" dirty="0">
                    <a:latin typeface="Tahoma"/>
                    <a:cs typeface="Tahoma"/>
                  </a:rPr>
                  <a:t>Una curva B-</a:t>
                </a:r>
                <a:r>
                  <a:rPr lang="it-IT" sz="1200" dirty="0" err="1">
                    <a:latin typeface="Tahoma"/>
                    <a:cs typeface="Tahoma"/>
                  </a:rPr>
                  <a:t>Spline</a:t>
                </a:r>
                <a:r>
                  <a:rPr lang="it-IT" sz="1200" dirty="0">
                    <a:latin typeface="Tahoma"/>
                    <a:cs typeface="Tahoma"/>
                  </a:rPr>
                  <a:t> di grado 𝑘 definita da 𝑛 punti di controllo sarà composta da 𝑛 − 𝑘 curve di </a:t>
                </a:r>
                <a:r>
                  <a:rPr lang="it-IT" sz="1200" dirty="0" err="1">
                    <a:latin typeface="Tahoma"/>
                    <a:cs typeface="Tahoma"/>
                  </a:rPr>
                  <a:t>Bézier</a:t>
                </a:r>
                <a:r>
                  <a:rPr lang="it-IT" sz="1200" dirty="0">
                    <a:latin typeface="Tahoma"/>
                    <a:cs typeface="Tahoma"/>
                  </a:rPr>
                  <a:t>.</a:t>
                </a:r>
              </a:p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r>
                  <a:rPr lang="it-IT" sz="1200" dirty="0">
                    <a:latin typeface="Tahoma"/>
                    <a:cs typeface="Tahoma"/>
                  </a:rPr>
                  <a:t>Ad esempio, se vogliamo utilizzare una curva di </a:t>
                </a:r>
                <a:r>
                  <a:rPr lang="it-IT" sz="1200" dirty="0" err="1">
                    <a:latin typeface="Tahoma"/>
                    <a:cs typeface="Tahoma"/>
                  </a:rPr>
                  <a:t>Bézier</a:t>
                </a:r>
                <a:r>
                  <a:rPr lang="it-IT" sz="1200" dirty="0">
                    <a:latin typeface="Tahoma"/>
                    <a:cs typeface="Tahoma"/>
                  </a:rPr>
                  <a:t> quadratica e abbiamo 6 punti, avremo bisogno di 6 − 2 = 4 curve di </a:t>
                </a:r>
                <a:r>
                  <a:rPr lang="it-IT" sz="1200" dirty="0" err="1">
                    <a:latin typeface="Tahoma"/>
                    <a:cs typeface="Tahoma"/>
                  </a:rPr>
                  <a:t>Bézier</a:t>
                </a:r>
                <a:r>
                  <a:rPr lang="it-IT" sz="1200" dirty="0">
                    <a:latin typeface="Tahoma"/>
                    <a:cs typeface="Tahoma"/>
                  </a:rPr>
                  <a:t>.</a:t>
                </a:r>
              </a:p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r>
                  <a:rPr lang="it-IT" sz="1200" dirty="0">
                    <a:latin typeface="Tahoma"/>
                    <a:cs typeface="Tahoma"/>
                  </a:rPr>
                  <a:t>In questo caso abbiamo n=6 e k=2 (grado delle curve di </a:t>
                </a:r>
                <a:r>
                  <a:rPr lang="it-IT" sz="1200" dirty="0" err="1">
                    <a:latin typeface="Tahoma"/>
                    <a:cs typeface="Tahoma"/>
                  </a:rPr>
                  <a:t>Bézier</a:t>
                </a:r>
                <a:r>
                  <a:rPr lang="it-IT" sz="1200" dirty="0">
                    <a:latin typeface="Tahoma"/>
                    <a:cs typeface="Tahoma"/>
                  </a:rPr>
                  <a:t>).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Il grado della B-</a:t>
                </a:r>
                <a:r>
                  <a:rPr kumimoji="0" lang="it-IT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Spline</a:t>
                </a:r>
                <a:r>
                  <a:rPr kumimoji="0" lang="it-IT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indica anche il tipo di continuità che si ottiene: nei punti di giunzione è al massimo di classe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it-IT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it-IT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it-IT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k</m:t>
                        </m:r>
                        <m:r>
                          <a:rPr kumimoji="0" lang="it-IT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−</m:t>
                        </m:r>
                        <m:r>
                          <a:rPr kumimoji="0" lang="it-IT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BE6C5336-F550-EA75-821E-367E6847C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58" y="2211108"/>
                <a:ext cx="10556665" cy="1547146"/>
              </a:xfrm>
              <a:prstGeom prst="rect">
                <a:avLst/>
              </a:prstGeom>
              <a:blipFill>
                <a:blip r:embed="rId3"/>
                <a:stretch>
                  <a:fillRect l="-866" t="-2362" b="-47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ject 4">
            <a:extLst>
              <a:ext uri="{FF2B5EF4-FFF2-40B4-BE49-F238E27FC236}">
                <a16:creationId xmlns:a16="http://schemas.microsoft.com/office/drawing/2014/main" id="{EA68703C-963F-83E2-4120-973A0D531FB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609" y="3956898"/>
            <a:ext cx="2913973" cy="2707911"/>
          </a:xfrm>
          <a:prstGeom prst="rect">
            <a:avLst/>
          </a:prstGeom>
        </p:spPr>
      </p:pic>
      <p:pic>
        <p:nvPicPr>
          <p:cNvPr id="9" name="object 5">
            <a:extLst>
              <a:ext uri="{FF2B5EF4-FFF2-40B4-BE49-F238E27FC236}">
                <a16:creationId xmlns:a16="http://schemas.microsoft.com/office/drawing/2014/main" id="{6BDE8795-04BC-6B9B-47C8-AA70BD707C6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31458" y="3958422"/>
            <a:ext cx="2903266" cy="2706574"/>
          </a:xfrm>
          <a:prstGeom prst="rect">
            <a:avLst/>
          </a:prstGeom>
        </p:spPr>
      </p:pic>
      <p:pic>
        <p:nvPicPr>
          <p:cNvPr id="11" name="object 6">
            <a:extLst>
              <a:ext uri="{FF2B5EF4-FFF2-40B4-BE49-F238E27FC236}">
                <a16:creationId xmlns:a16="http://schemas.microsoft.com/office/drawing/2014/main" id="{46BF1E16-5B06-206D-C91E-CF812066E51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93562" y="3952040"/>
            <a:ext cx="2924687" cy="27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3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B72EC0-1952-3D96-3842-EB157B887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385DE-75CA-E631-2819-0F6386F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B-</a:t>
            </a:r>
            <a:r>
              <a:rPr lang="it-IT" sz="4000"/>
              <a:t>Spline</a:t>
            </a:r>
            <a:endParaRPr lang="it-IT" sz="4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diagramma, testo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020772DF-3BDE-13DD-AD40-1BDFC9A0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853" y="1979027"/>
            <a:ext cx="6387198" cy="26773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418CE91-0D09-3458-173F-50D0EE04933C}"/>
              </a:ext>
            </a:extLst>
          </p:cNvPr>
          <p:cNvSpPr txBox="1"/>
          <p:nvPr/>
        </p:nvSpPr>
        <p:spPr>
          <a:xfrm>
            <a:off x="469778" y="2581709"/>
            <a:ext cx="535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B-</a:t>
            </a:r>
            <a:r>
              <a:rPr lang="it-IT" dirty="0" err="1"/>
              <a:t>spline</a:t>
            </a:r>
            <a:r>
              <a:rPr lang="it-IT" dirty="0"/>
              <a:t> è una curva polinomiale a tratti composta da una sequenza di segmenti polinomiali di ordine inferiore.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Sono definite da una griglia di controllo o poligono di controllo che consiste di punti di controllo.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Sono flessibili e molto precise a basse dimensioni.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Sono continue e differenziabili.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Hanno controllo locale, il che significa che cambiare un punto di controllo influisce solo su una zona locale della curva.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parametri possono essere usati come pesi addestrabili.</a:t>
            </a:r>
          </a:p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2DDD5AA-1B40-B89E-D73E-B1061CC42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098" y="4543123"/>
            <a:ext cx="3276109" cy="231487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DA79D72-E809-2D5F-0C89-9E3BCC38F32C}"/>
              </a:ext>
            </a:extLst>
          </p:cNvPr>
          <p:cNvSpPr txBox="1"/>
          <p:nvPr/>
        </p:nvSpPr>
        <p:spPr>
          <a:xfrm>
            <a:off x="9958760" y="4650767"/>
            <a:ext cx="1912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Algoritmo di de </a:t>
            </a:r>
            <a:r>
              <a:rPr lang="it-IT" dirty="0" err="1"/>
              <a:t>Boor</a:t>
            </a:r>
            <a:r>
              <a:rPr lang="it-IT" dirty="0"/>
              <a:t>-Cox: un metodo ricorsivo per la costruzione di funzioni di base B-</a:t>
            </a:r>
            <a:r>
              <a:rPr lang="it-IT" dirty="0" err="1"/>
              <a:t>spline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646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it-IT" sz="4000" dirty="0"/>
              <a:t>Universal </a:t>
            </a:r>
            <a:r>
              <a:rPr lang="it-IT" sz="4000" dirty="0" err="1"/>
              <a:t>Approximation</a:t>
            </a:r>
            <a:r>
              <a:rPr lang="it-IT" sz="4000" dirty="0"/>
              <a:t> </a:t>
            </a:r>
            <a:r>
              <a:rPr lang="it-IT" sz="4000" dirty="0" err="1"/>
              <a:t>Theorem</a:t>
            </a:r>
            <a:r>
              <a:rPr lang="it-IT" sz="4000" dirty="0"/>
              <a:t> (UAT)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11281" y="932688"/>
                <a:ext cx="6500187" cy="499262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  <a:defRPr sz="1800"/>
                </a:pPr>
                <a:r>
                  <a:rPr lang="it-IT" sz="2000" dirty="0"/>
                  <a:t>Enunciato: ogni funzione continua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sz="2000" dirty="0"/>
                  <a:t> su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,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000" b="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sz="2000" dirty="0"/>
                  <a:t>può essere approssimata da una rete </a:t>
                </a:r>
                <a:r>
                  <a:rPr lang="it-IT" sz="2000" dirty="0" err="1"/>
                  <a:t>feedforward</a:t>
                </a:r>
                <a:r>
                  <a:rPr lang="it-IT" sz="2000" dirty="0"/>
                  <a:t> con un singolo </a:t>
                </a:r>
                <a:r>
                  <a:rPr lang="it-IT" sz="2000" dirty="0" err="1"/>
                  <a:t>hidden</a:t>
                </a:r>
                <a:r>
                  <a:rPr lang="it-IT" sz="2000" dirty="0"/>
                  <a:t> </a:t>
                </a:r>
                <a:r>
                  <a:rPr lang="it-IT" sz="2000" dirty="0" err="1"/>
                  <a:t>layer</a:t>
                </a:r>
                <a:r>
                  <a:rPr lang="it-IT" sz="2000" dirty="0"/>
                  <a:t> con un numero finito di neuroni.</a:t>
                </a:r>
              </a:p>
              <a:p>
                <a:pPr marL="0" indent="0">
                  <a:buNone/>
                </a:pPr>
                <a:r>
                  <a:rPr lang="it-IT" sz="2000" dirty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ar-AE" sz="2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z="2000" b="0" i="1"/>
                        <m:t>  </m:t>
                      </m:r>
                      <m:r>
                        <m:rPr>
                          <m:nor/>
                        </m:rPr>
                        <a:rPr lang="it-IT" sz="2000" i="1"/>
                        <m:t>con</m:t>
                      </m:r>
                      <m:r>
                        <a:rPr lang="it-IT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0">
                          <a:latin typeface="Cambria Math" panose="02040503050406030204" pitchFamily="18" charset="0"/>
                        </a:rPr>
                        <m:t>  </m:t>
                      </m:r>
                      <m:limLow>
                        <m:limLow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lim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lim>
                      </m:limLow>
                      <m:r>
                        <a:rPr lang="ar-AE" sz="200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it-IT" sz="20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ar-AE" sz="2000" b="0" dirty="0"/>
              </a:p>
              <a:p>
                <a:pPr marL="0" indent="0">
                  <a:buNone/>
                </a:pPr>
                <a:r>
                  <a:rPr lang="it-IT" sz="2000" dirty="0"/>
                  <a:t>Implicazione: le MLP sono </a:t>
                </a:r>
                <a:r>
                  <a:rPr lang="it-IT" sz="2000" b="1" dirty="0" err="1"/>
                  <a:t>universal</a:t>
                </a:r>
                <a:r>
                  <a:rPr lang="it-IT" sz="2000" b="1" dirty="0"/>
                  <a:t> </a:t>
                </a:r>
                <a:r>
                  <a:rPr lang="it-IT" sz="2000" b="1" dirty="0" err="1"/>
                  <a:t>function</a:t>
                </a:r>
                <a:r>
                  <a:rPr lang="it-IT" sz="2000" b="1" dirty="0"/>
                  <a:t> </a:t>
                </a:r>
                <a:r>
                  <a:rPr lang="it-IT" sz="2000" b="1" dirty="0" err="1"/>
                  <a:t>approximators</a:t>
                </a:r>
                <a:r>
                  <a:rPr lang="it-IT" sz="2000" dirty="0"/>
                  <a:t>.</a:t>
                </a:r>
              </a:p>
              <a:p>
                <a:pPr marL="0" indent="0">
                  <a:buNone/>
                </a:pPr>
                <a:r>
                  <a:rPr lang="it-IT" sz="2000" dirty="0"/>
                  <a:t>Limite: il teorema è </a:t>
                </a:r>
                <a:r>
                  <a:rPr lang="it-IT" sz="2000" b="1" dirty="0"/>
                  <a:t>esistenziale, non costruttivo</a:t>
                </a:r>
                <a:r>
                  <a:rPr lang="it-IT" sz="2000" dirty="0"/>
                  <a:t> → non garantisce come trovare i parametri ottimali.</a:t>
                </a:r>
              </a:p>
              <a:p>
                <a:pPr marL="0" indent="0">
                  <a:buNone/>
                  <a:defRPr sz="1800"/>
                </a:pPr>
                <a:endParaRPr lang="it-IT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1281" y="932688"/>
                <a:ext cx="6500187" cy="4992624"/>
              </a:xfrm>
              <a:blipFill>
                <a:blip r:embed="rId3"/>
                <a:stretch>
                  <a:fillRect l="-937" r="-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3608</Words>
  <Application>Microsoft Office PowerPoint</Application>
  <PresentationFormat>Personalizzato</PresentationFormat>
  <Paragraphs>303</Paragraphs>
  <Slides>41</Slides>
  <Notes>41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 Math</vt:lpstr>
      <vt:lpstr>Tahoma</vt:lpstr>
      <vt:lpstr>Office Theme</vt:lpstr>
      <vt:lpstr>Valutazione Metodologica ed Applicativa di KAN, MLP, Random Forest e XGBoost con Tecniche di Ottimizzazione su differenti casi di studio</vt:lpstr>
      <vt:lpstr>Obiettivi della Tesi</vt:lpstr>
      <vt:lpstr>Multi-layer Perceptron (MLP)</vt:lpstr>
      <vt:lpstr>Backpropagation</vt:lpstr>
      <vt:lpstr>Curve di Bézier</vt:lpstr>
      <vt:lpstr>Curve di Bézier</vt:lpstr>
      <vt:lpstr>Dalle curve di Bézier alle B-Spline</vt:lpstr>
      <vt:lpstr>B-Spline</vt:lpstr>
      <vt:lpstr>Universal Approximation Theorem (UAT)</vt:lpstr>
      <vt:lpstr>Kolmogorov-Arnold Representation Theorem (KART) - KAN</vt:lpstr>
      <vt:lpstr>Kolmogorov-Arnold Network (KAN)</vt:lpstr>
      <vt:lpstr>Presentazione standard di PowerPoint</vt:lpstr>
      <vt:lpstr>KAN ottengono il meglio di MLP e Spline</vt:lpstr>
      <vt:lpstr>XGBoost</vt:lpstr>
      <vt:lpstr>Random Forest</vt:lpstr>
      <vt:lpstr>CNN</vt:lpstr>
      <vt:lpstr>Random Search per l’Ottimizzazione degli iperparametri</vt:lpstr>
      <vt:lpstr>Ottimizzazione del Numero di Iterazioni</vt:lpstr>
      <vt:lpstr>Studio di Ablazione con Pruning Post-Training</vt:lpstr>
      <vt:lpstr>Metodologie e Procedure comuni per la Verifica sperimentale dei Casi di studio</vt:lpstr>
      <vt:lpstr>Progettazione e Ambiente di Sviluppo</vt:lpstr>
      <vt:lpstr>Pipeline di Addestramento e Valutazione</vt:lpstr>
      <vt:lpstr>Metriche e Complessità dei Modelli</vt:lpstr>
      <vt:lpstr>Valutazione dei Modelli</vt:lpstr>
      <vt:lpstr>Strategie di Selezione e Risultati</vt:lpstr>
      <vt:lpstr>Studio di Ablazione</vt:lpstr>
      <vt:lpstr>Caso 1 — Regressione su emissioni auto</vt:lpstr>
      <vt:lpstr>Caso 1 — Obiettivo</vt:lpstr>
      <vt:lpstr>Caso 1 — Data Preparation</vt:lpstr>
      <vt:lpstr>Caso 1 — Features e Target</vt:lpstr>
      <vt:lpstr>Caso 1 — Valutazione dei Modelli</vt:lpstr>
      <vt:lpstr>Caso 1 — Studio di Ablazione</vt:lpstr>
      <vt:lpstr>Caso 2 — Classificazione PM2.5 (serie temporali)</vt:lpstr>
      <vt:lpstr>Caso 2 — Obiettivo</vt:lpstr>
      <vt:lpstr>Caso 2 — Data Preparation</vt:lpstr>
      <vt:lpstr>Caso 2 — Features e Target</vt:lpstr>
      <vt:lpstr>Caso 2 — Valutazione dei Modelli</vt:lpstr>
      <vt:lpstr>Caso 2 — Studio di Ablazione</vt:lpstr>
      <vt:lpstr>Caso 3 — Classificazione fasce d'età (immagini)</vt:lpstr>
      <vt:lpstr>Caso 3 — Valutazione dei Modelli</vt:lpstr>
      <vt:lpstr>Conclusioni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Martin Tomassi - martin.tomassi@studio.unibo.it</cp:lastModifiedBy>
  <cp:revision>43</cp:revision>
  <dcterms:created xsi:type="dcterms:W3CDTF">2013-01-27T09:14:16Z</dcterms:created>
  <dcterms:modified xsi:type="dcterms:W3CDTF">2025-09-24T16:43:55Z</dcterms:modified>
  <cp:category/>
</cp:coreProperties>
</file>