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media/image34.jpg" ContentType="image/jpeg"/>
  <Override PartName="/ppt/notesSlides/notesSlide17.xml" ContentType="application/vnd.openxmlformats-officedocument.presentationml.notesSlide+xml"/>
  <Override PartName="/ppt/media/image35.jpg" ContentType="image/jpeg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4"/>
  </p:notesMasterIdLst>
  <p:sldIdLst>
    <p:sldId id="256" r:id="rId2"/>
    <p:sldId id="278" r:id="rId3"/>
    <p:sldId id="291" r:id="rId4"/>
    <p:sldId id="292" r:id="rId5"/>
    <p:sldId id="288" r:id="rId6"/>
    <p:sldId id="289" r:id="rId7"/>
    <p:sldId id="290" r:id="rId8"/>
    <p:sldId id="281" r:id="rId9"/>
    <p:sldId id="259" r:id="rId10"/>
    <p:sldId id="271" r:id="rId11"/>
    <p:sldId id="293" r:id="rId12"/>
    <p:sldId id="279" r:id="rId13"/>
    <p:sldId id="294" r:id="rId14"/>
    <p:sldId id="261" r:id="rId15"/>
    <p:sldId id="280" r:id="rId16"/>
    <p:sldId id="268" r:id="rId17"/>
    <p:sldId id="260" r:id="rId18"/>
    <p:sldId id="272" r:id="rId19"/>
    <p:sldId id="263" r:id="rId20"/>
    <p:sldId id="282" r:id="rId21"/>
    <p:sldId id="283" r:id="rId22"/>
    <p:sldId id="284" r:id="rId23"/>
    <p:sldId id="285" r:id="rId24"/>
    <p:sldId id="266" r:id="rId25"/>
    <p:sldId id="273" r:id="rId26"/>
    <p:sldId id="274" r:id="rId27"/>
    <p:sldId id="275" r:id="rId28"/>
    <p:sldId id="267" r:id="rId29"/>
    <p:sldId id="276" r:id="rId30"/>
    <p:sldId id="277" r:id="rId31"/>
    <p:sldId id="269" r:id="rId32"/>
    <p:sldId id="270" r:id="rId3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954" y="1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1826-9071-000A-0FCA-3C313AC8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F78D6-1DA9-F855-EFC0-FACDFCEF6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4C692-A40B-700C-BE02-4D51EA5A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6B27-B609-A263-1C91-16FBE6C66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81970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0A9EE-7596-F042-93EE-8579448EA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1FD85-EBB7-070B-0672-ADDF0F94E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587108-5DAB-882E-96DC-FADDFD4F3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F60F2-9BF7-4F07-BA12-F815EA22C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4577283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D903-D344-5EDA-45D6-F27D772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C033E-D629-071F-857A-C149F782A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963AA-1464-828D-7159-21738324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BD1C-81A6-CC72-8CF6-0DC3ADD05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012354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F8E4-F0C3-F655-1F74-7AB185F8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85CE5-132A-F8BA-4E2C-2F888B350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BFAA9-AB0E-04C6-EE46-DB30F46B0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0D03-26EB-B597-5B3A-846FE4CC9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37363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D30CF-9A58-775D-CA8F-0F6F8FF479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14FA12-6168-4303-4DA5-81AAC69B154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2DFE51-A8C9-F733-4CB7-55F2FB1F68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B2A5C2-DDEB-0BDE-D4F7-66C095C1A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5221973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F1501-3D7D-0030-1883-D79EA428B4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9AF8E2-8B65-9D04-A275-836157D6D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73E483-2ED4-3F5D-656A-0289BFADAA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401E2-192E-D409-F29A-8FB816011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0329935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B3E8-406D-615A-26FD-B7CBD4AC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AF1ED-43ED-6EB0-C1EE-E4548B3A6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FC9C5-5BAC-BEB8-529E-39D49CDE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BE0B-6085-0C96-630E-9A3E77D9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81799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B2AEE-9760-C394-710D-460CE575E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397AB3-E0B7-A472-0C71-CB1A59DBB1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3863AF-5144-DEB5-0042-F32AFE04D3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8EB28-4ECF-3179-9FED-8E813A3C1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646100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8F28-578D-54B3-0856-632206A8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BA9C1-319F-A3FB-19FA-26B48200E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B09F5-F058-FF4E-7B53-E3C7FB89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A814-0A6B-BD02-D1B4-39E65B563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4421371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CC341-0848-0768-BD7E-5B216479DE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5B5B72-78B2-8099-E0DF-EDA9DCEEA5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D0A8A74-532D-8DAD-723E-CEA7C9E5F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3DC329-E6C0-1E93-263F-0BA98ADEDB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311265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84791-A273-67CD-B8FB-E10AEACB35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8EED39-BAB0-B498-63C4-178BA84FD17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B6EC7-02C3-F343-0360-ED89E81179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54E117-6784-245E-6CE8-4246B0EEB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27637557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275B9A-7D2D-DA1B-7B23-9272F5A3E4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6CCEAF-4DDF-B9ED-4A07-1E113948F4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0F4D5-F0E9-7033-6902-7400F0829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FBFB66-02FA-4D32-E3EF-D7B006A61A4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149010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D66F4-DA6B-6DDB-609C-7B1047DAE8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DC04F3-24FB-B884-85D4-FCE2FA698D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D790B2-45E4-64E5-9C97-C2B75173F5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40E6D9-D02A-F6BB-AD8F-34408C5C9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889453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17D73-3D20-D49E-191C-7107EB1A9F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C86C5A-C3C2-38F5-4A27-5B00AE6293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05ACD-4FFD-8CE6-E7D8-2A3ACF5BB2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C53B8-14AE-BB74-027F-67284CC1FF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9959720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239C-3237-7EB3-4050-AF0D0F97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86873-1234-3AEF-7297-E84C071A5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00118-B661-D979-7972-767AFCD5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E9-BBB2-18D0-AFD7-FB2F5B9C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4797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00F63-35B6-8D55-569E-AB0343B7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7F6A6-38DB-5005-AC70-D4FB0404C9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5F76A-A8A5-0121-C10D-70A4A23D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7031-CA76-17D8-6746-419F1F8E8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93097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DB2C81-BEF3-1EFB-EC9C-A91C25780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1D709A-68B7-10CC-E9F7-BB55A27CA0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0033AC-ABF3-5DA5-C93F-86BFACFF7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F2E27B-2BB6-9874-CADE-0997DA809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39921839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CAE3-4410-C7D4-EBCD-104A636E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F934B-381C-4683-D09E-EA637A4FA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15A20-B361-D704-D3D6-EEE311F89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2DA8-EFBA-E134-1048-6907B446E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85698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4BF69-AE24-615E-3E13-6492B87D2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F81F6-4356-DCEF-390A-40C1BDEB53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0D9BA-6190-2D4C-E23C-F760A5808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E252A-4F34-C874-4BC7-0C5818F16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3482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A22F1-20C1-B28F-BF17-E22C1CED9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CA73FFF-3A15-A763-0DBD-E1A105EFB0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D83F76-2ED5-4644-897D-BE5E9FD995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E962-C28E-E7F4-46C6-4121BE43F9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7504398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DFEF-D9CA-EC49-2684-D01D7FE0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A245B8-3B37-0C16-47F6-20C7E926BE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E3FA13-1BA6-769D-3B92-081CF7961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F814A-FB84-077C-E803-DC399236F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76018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006F-8852-162A-B98D-D12ACF3B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214AA-766D-5F0B-FF7F-2EEBBA937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AB047-8344-AE0E-98EE-26A673A8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C434-1642-AE04-561C-AB36DFE7D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455832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198" y="2443740"/>
            <a:ext cx="7630427" cy="21453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Valutazione</a:t>
            </a:r>
            <a:r>
              <a:rPr lang="en-US" sz="3200" dirty="0"/>
              <a:t> </a:t>
            </a:r>
            <a:r>
              <a:rPr lang="en-US" sz="3200" dirty="0" err="1"/>
              <a:t>Metodologica</a:t>
            </a:r>
            <a:r>
              <a:rPr lang="en-US" sz="3200" dirty="0"/>
              <a:t> ed </a:t>
            </a:r>
            <a:r>
              <a:rPr lang="en-US" sz="3200" dirty="0" err="1"/>
              <a:t>Applicativa</a:t>
            </a:r>
            <a:r>
              <a:rPr lang="en-US" sz="3200" dirty="0"/>
              <a:t> di KAN, MLP, Random Forest e </a:t>
            </a:r>
            <a:r>
              <a:rPr lang="en-US" sz="3200" dirty="0" err="1"/>
              <a:t>XGBoost</a:t>
            </a:r>
            <a:r>
              <a:rPr lang="en-US" sz="3200" dirty="0"/>
              <a:t> con </a:t>
            </a:r>
            <a:r>
              <a:rPr lang="en-US" sz="3200" dirty="0" err="1"/>
              <a:t>Tecniche</a:t>
            </a:r>
            <a:r>
              <a:rPr lang="en-US" sz="3200" dirty="0"/>
              <a:t> di </a:t>
            </a:r>
            <a:r>
              <a:rPr lang="en-US" sz="3200" dirty="0" err="1"/>
              <a:t>Ottimizzazione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differenti</a:t>
            </a:r>
            <a:r>
              <a:rPr lang="en-US" sz="3200" dirty="0"/>
              <a:t> </a:t>
            </a:r>
            <a:r>
              <a:rPr lang="en-US" sz="3200" dirty="0" err="1"/>
              <a:t>casi</a:t>
            </a:r>
            <a:r>
              <a:rPr lang="en-US" sz="3200" dirty="0"/>
              <a:t> di studio</a:t>
            </a:r>
          </a:p>
        </p:txBody>
      </p:sp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89669C81-FC44-8354-5C45-091E5B2B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42" y="70985"/>
            <a:ext cx="2968740" cy="21453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DAD229-2192-2774-E091-4FBB38752B35}"/>
              </a:ext>
            </a:extLst>
          </p:cNvPr>
          <p:cNvSpPr txBox="1"/>
          <p:nvPr/>
        </p:nvSpPr>
        <p:spPr>
          <a:xfrm>
            <a:off x="4556842" y="4816496"/>
            <a:ext cx="30751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Presentata da: Martin Tomassi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Sessione Unica </a:t>
            </a:r>
          </a:p>
          <a:p>
            <a:pPr algn="ctr"/>
            <a:r>
              <a:rPr lang="it-IT" dirty="0"/>
              <a:t>Anno Accademico 2024/2025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29517-8A3A-0417-161F-710EC3FA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46B50-008A-7C50-F31B-13372CF7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/>
              <a:t>Kolmogorov-Arnold Representation Theorem (KART) - KAN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/>
                  <a:t>Enunciato: ogni funzione continua multivariata 𝑓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può essere scritta come una combinazione di somme di funzioni continue </a:t>
                </a:r>
                <a:r>
                  <a:rPr lang="it-IT" sz="2000" dirty="0" err="1"/>
                  <a:t>univariate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/>
                                <m:t>Φ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000" dirty="0"/>
              </a:p>
              <a:p>
                <a:pPr marL="0" indent="0">
                  <a:buNone/>
                </a:pPr>
                <a:r>
                  <a:rPr lang="it-IT" sz="2000" dirty="0"/>
                  <a:t>Implicazione: fornisce la base teorica delle KAN, che usano </a:t>
                </a:r>
                <a:r>
                  <a:rPr lang="it-IT" sz="2000" b="1" dirty="0"/>
                  <a:t>funzioni </a:t>
                </a:r>
                <a:r>
                  <a:rPr lang="it-IT" sz="2000" b="1" dirty="0" err="1"/>
                  <a:t>univariate</a:t>
                </a:r>
                <a:r>
                  <a:rPr lang="it-IT" sz="2000" b="1" dirty="0"/>
                  <a:t> parametriche (B-</a:t>
                </a:r>
                <a:r>
                  <a:rPr lang="it-IT" sz="2000" b="1" dirty="0" err="1"/>
                  <a:t>spline</a:t>
                </a:r>
                <a:r>
                  <a:rPr lang="it-IT" sz="2000" b="1" dirty="0"/>
                  <a:t>)</a:t>
                </a:r>
                <a:r>
                  <a:rPr lang="it-IT" sz="2000" dirty="0"/>
                  <a:t> sugli archi.</a:t>
                </a:r>
              </a:p>
              <a:p>
                <a:pPr marL="0" indent="0">
                  <a:buNone/>
                </a:pPr>
                <a:r>
                  <a:rPr lang="it-IT" sz="2000" dirty="0"/>
                  <a:t>Limite: Il teorema è esistenziale, non costruttivo → non indica come determinare esplicitamente le funzioni </a:t>
                </a:r>
                <a:r>
                  <a:rPr lang="it-IT" sz="2000" dirty="0" err="1"/>
                  <a:t>univariate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/>
                          <m:t>Φ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it-IT" sz="2000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000" b="0" i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AE" sz="2000" dirty="0"/>
                  <a:t>.</a:t>
                </a:r>
                <a:endParaRPr lang="it-IT" sz="20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  <a:blipFill>
                <a:blip r:embed="rId3"/>
                <a:stretch>
                  <a:fillRect l="-1030" r="-185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025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1BB8F3-1A5B-9B10-272B-714E29A14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F73A772-E74E-323B-CE52-0AF8438A7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81D44-D041-C189-734F-DF09CE30A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89AC14A-6A93-6D6F-4A60-F870430F1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BDFE5-E173-0DC7-6093-5C2D3C42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Network (KAN)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5A211F-F887-D450-EE7F-DBAB86F72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5A00650-B71A-6DF2-FEA6-B1EE5161DA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1237" y="6584654"/>
            <a:ext cx="198627" cy="198627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D6DDF7F1-F2C6-75B7-D9B8-A99550376095}"/>
              </a:ext>
            </a:extLst>
          </p:cNvPr>
          <p:cNvSpPr txBox="1"/>
          <p:nvPr/>
        </p:nvSpPr>
        <p:spPr>
          <a:xfrm>
            <a:off x="3393041" y="6571903"/>
            <a:ext cx="217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𝑥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4DF89351-F898-48BC-DC09-E76425962B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6944" y="6584654"/>
            <a:ext cx="198627" cy="198627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65594445-A015-6998-C4FF-78E722368E1B}"/>
              </a:ext>
            </a:extLst>
          </p:cNvPr>
          <p:cNvSpPr txBox="1"/>
          <p:nvPr/>
        </p:nvSpPr>
        <p:spPr>
          <a:xfrm>
            <a:off x="5677898" y="6571903"/>
            <a:ext cx="2203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𝑥</a:t>
            </a:r>
            <a:r>
              <a:rPr sz="1275" spc="-37" baseline="-16339" dirty="0">
                <a:latin typeface="Cambria Math"/>
                <a:cs typeface="Cambria Math"/>
              </a:rPr>
              <a:t>2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8637F537-199F-963B-3DEB-3E13D250FE9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843" y="2491507"/>
            <a:ext cx="1852850" cy="616331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89985929-EA0B-4700-B829-3D58A8CF9ED7}"/>
              </a:ext>
            </a:extLst>
          </p:cNvPr>
          <p:cNvSpPr txBox="1"/>
          <p:nvPr/>
        </p:nvSpPr>
        <p:spPr>
          <a:xfrm>
            <a:off x="1082880" y="3176376"/>
            <a:ext cx="1112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𝑛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2𝑛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0201E874-6204-F30C-E730-5EB0CC83A626}"/>
              </a:ext>
            </a:extLst>
          </p:cNvPr>
          <p:cNvGrpSpPr/>
          <p:nvPr/>
        </p:nvGrpSpPr>
        <p:grpSpPr>
          <a:xfrm>
            <a:off x="1307700" y="5334973"/>
            <a:ext cx="416559" cy="418465"/>
            <a:chOff x="978153" y="4646421"/>
            <a:chExt cx="416559" cy="418465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B091766A-B7EC-7F0C-A031-D284DB988297}"/>
                </a:ext>
              </a:extLst>
            </p:cNvPr>
            <p:cNvSpPr/>
            <p:nvPr/>
          </p:nvSpPr>
          <p:spPr>
            <a:xfrm>
              <a:off x="984503" y="4652771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403859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3859" y="405383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63002B2E-4023-1180-2935-8BFEEA52E6C9}"/>
                </a:ext>
              </a:extLst>
            </p:cNvPr>
            <p:cNvSpPr/>
            <p:nvPr/>
          </p:nvSpPr>
          <p:spPr>
            <a:xfrm>
              <a:off x="984503" y="4652771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0" y="405383"/>
                  </a:moveTo>
                  <a:lnTo>
                    <a:pt x="403859" y="405383"/>
                  </a:lnTo>
                  <a:lnTo>
                    <a:pt x="403859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2B40CFE0-ABCE-761D-964F-F6C704427C77}"/>
                </a:ext>
              </a:extLst>
            </p:cNvPr>
            <p:cNvSpPr/>
            <p:nvPr/>
          </p:nvSpPr>
          <p:spPr>
            <a:xfrm>
              <a:off x="984503" y="4653787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72809" y="0"/>
                  </a:moveTo>
                  <a:lnTo>
                    <a:pt x="40378" y="65220"/>
                  </a:lnTo>
                  <a:lnTo>
                    <a:pt x="30088" y="116280"/>
                  </a:lnTo>
                  <a:lnTo>
                    <a:pt x="19965" y="176763"/>
                  </a:lnTo>
                  <a:lnTo>
                    <a:pt x="9954" y="243528"/>
                  </a:lnTo>
                  <a:lnTo>
                    <a:pt x="0" y="313436"/>
                  </a:lnTo>
                  <a:lnTo>
                    <a:pt x="403859" y="380492"/>
                  </a:lnTo>
                  <a:lnTo>
                    <a:pt x="396851" y="347853"/>
                  </a:lnTo>
                  <a:lnTo>
                    <a:pt x="387824" y="298241"/>
                  </a:lnTo>
                  <a:lnTo>
                    <a:pt x="365966" y="174450"/>
                  </a:lnTo>
                  <a:lnTo>
                    <a:pt x="354264" y="113448"/>
                  </a:lnTo>
                  <a:lnTo>
                    <a:pt x="342798" y="61827"/>
                  </a:lnTo>
                  <a:lnTo>
                    <a:pt x="322834" y="13081"/>
                  </a:lnTo>
                  <a:lnTo>
                    <a:pt x="314645" y="29421"/>
                  </a:lnTo>
                  <a:lnTo>
                    <a:pt x="306990" y="71868"/>
                  </a:lnTo>
                  <a:lnTo>
                    <a:pt x="299807" y="131700"/>
                  </a:lnTo>
                  <a:lnTo>
                    <a:pt x="293031" y="200199"/>
                  </a:lnTo>
                  <a:lnTo>
                    <a:pt x="286601" y="268644"/>
                  </a:lnTo>
                  <a:lnTo>
                    <a:pt x="280451" y="328316"/>
                  </a:lnTo>
                  <a:lnTo>
                    <a:pt x="274520" y="370495"/>
                  </a:lnTo>
                  <a:lnTo>
                    <a:pt x="268744" y="386461"/>
                  </a:lnTo>
                  <a:lnTo>
                    <a:pt x="263503" y="370170"/>
                  </a:lnTo>
                  <a:lnTo>
                    <a:pt x="259024" y="327405"/>
                  </a:lnTo>
                  <a:lnTo>
                    <a:pt x="255006" y="267044"/>
                  </a:lnTo>
                  <a:lnTo>
                    <a:pt x="247138" y="129032"/>
                  </a:lnTo>
                  <a:lnTo>
                    <a:pt x="242680" y="69135"/>
                  </a:lnTo>
                  <a:lnTo>
                    <a:pt x="237470" y="27145"/>
                  </a:lnTo>
                  <a:lnTo>
                    <a:pt x="231203" y="11937"/>
                  </a:lnTo>
                  <a:lnTo>
                    <a:pt x="224732" y="26232"/>
                  </a:lnTo>
                  <a:lnTo>
                    <a:pt x="217639" y="62874"/>
                  </a:lnTo>
                  <a:lnTo>
                    <a:pt x="210018" y="115428"/>
                  </a:lnTo>
                  <a:lnTo>
                    <a:pt x="193562" y="242518"/>
                  </a:lnTo>
                  <a:lnTo>
                    <a:pt x="184913" y="304179"/>
                  </a:lnTo>
                  <a:lnTo>
                    <a:pt x="176107" y="355999"/>
                  </a:lnTo>
                  <a:lnTo>
                    <a:pt x="167236" y="391541"/>
                  </a:lnTo>
                  <a:lnTo>
                    <a:pt x="158394" y="404368"/>
                  </a:lnTo>
                  <a:lnTo>
                    <a:pt x="149374" y="390463"/>
                  </a:lnTo>
                  <a:lnTo>
                    <a:pt x="139987" y="354258"/>
                  </a:lnTo>
                  <a:lnTo>
                    <a:pt x="130338" y="301987"/>
                  </a:lnTo>
                  <a:lnTo>
                    <a:pt x="120531" y="239881"/>
                  </a:lnTo>
                  <a:lnTo>
                    <a:pt x="110672" y="174175"/>
                  </a:lnTo>
                  <a:lnTo>
                    <a:pt x="100865" y="111101"/>
                  </a:lnTo>
                  <a:lnTo>
                    <a:pt x="91215" y="56892"/>
                  </a:lnTo>
                  <a:lnTo>
                    <a:pt x="81828" y="17780"/>
                  </a:lnTo>
                  <a:lnTo>
                    <a:pt x="7280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D4624D90-FE75-F45B-BC87-D0381319DD74}"/>
                </a:ext>
              </a:extLst>
            </p:cNvPr>
            <p:cNvSpPr/>
            <p:nvPr/>
          </p:nvSpPr>
          <p:spPr>
            <a:xfrm>
              <a:off x="984503" y="4653787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0" y="313436"/>
                  </a:moveTo>
                  <a:lnTo>
                    <a:pt x="9954" y="243528"/>
                  </a:lnTo>
                  <a:lnTo>
                    <a:pt x="19965" y="176763"/>
                  </a:lnTo>
                  <a:lnTo>
                    <a:pt x="30088" y="116280"/>
                  </a:lnTo>
                  <a:lnTo>
                    <a:pt x="40378" y="65220"/>
                  </a:lnTo>
                  <a:lnTo>
                    <a:pt x="50892" y="26727"/>
                  </a:lnTo>
                  <a:lnTo>
                    <a:pt x="72809" y="0"/>
                  </a:lnTo>
                  <a:lnTo>
                    <a:pt x="81828" y="17780"/>
                  </a:lnTo>
                  <a:lnTo>
                    <a:pt x="91215" y="56892"/>
                  </a:lnTo>
                  <a:lnTo>
                    <a:pt x="100865" y="111101"/>
                  </a:lnTo>
                  <a:lnTo>
                    <a:pt x="110672" y="174175"/>
                  </a:lnTo>
                  <a:lnTo>
                    <a:pt x="120531" y="239881"/>
                  </a:lnTo>
                  <a:lnTo>
                    <a:pt x="130338" y="301987"/>
                  </a:lnTo>
                  <a:lnTo>
                    <a:pt x="139987" y="354258"/>
                  </a:lnTo>
                  <a:lnTo>
                    <a:pt x="149374" y="390463"/>
                  </a:lnTo>
                  <a:lnTo>
                    <a:pt x="158394" y="404368"/>
                  </a:lnTo>
                  <a:lnTo>
                    <a:pt x="167236" y="391541"/>
                  </a:lnTo>
                  <a:lnTo>
                    <a:pt x="176107" y="355999"/>
                  </a:lnTo>
                  <a:lnTo>
                    <a:pt x="184913" y="304179"/>
                  </a:lnTo>
                  <a:lnTo>
                    <a:pt x="193562" y="242518"/>
                  </a:lnTo>
                  <a:lnTo>
                    <a:pt x="201961" y="177456"/>
                  </a:lnTo>
                  <a:lnTo>
                    <a:pt x="210018" y="115428"/>
                  </a:lnTo>
                  <a:lnTo>
                    <a:pt x="217639" y="62874"/>
                  </a:lnTo>
                  <a:lnTo>
                    <a:pt x="224732" y="26232"/>
                  </a:lnTo>
                  <a:lnTo>
                    <a:pt x="231203" y="11937"/>
                  </a:lnTo>
                  <a:lnTo>
                    <a:pt x="237470" y="27145"/>
                  </a:lnTo>
                  <a:lnTo>
                    <a:pt x="242680" y="69135"/>
                  </a:lnTo>
                  <a:lnTo>
                    <a:pt x="247138" y="129032"/>
                  </a:lnTo>
                  <a:lnTo>
                    <a:pt x="251145" y="197961"/>
                  </a:lnTo>
                  <a:lnTo>
                    <a:pt x="255006" y="267044"/>
                  </a:lnTo>
                  <a:lnTo>
                    <a:pt x="259024" y="327405"/>
                  </a:lnTo>
                  <a:lnTo>
                    <a:pt x="263503" y="370170"/>
                  </a:lnTo>
                  <a:lnTo>
                    <a:pt x="268744" y="386461"/>
                  </a:lnTo>
                  <a:lnTo>
                    <a:pt x="274520" y="370495"/>
                  </a:lnTo>
                  <a:lnTo>
                    <a:pt x="280451" y="328316"/>
                  </a:lnTo>
                  <a:lnTo>
                    <a:pt x="286601" y="268644"/>
                  </a:lnTo>
                  <a:lnTo>
                    <a:pt x="293031" y="200199"/>
                  </a:lnTo>
                  <a:lnTo>
                    <a:pt x="299807" y="131700"/>
                  </a:lnTo>
                  <a:lnTo>
                    <a:pt x="306990" y="71868"/>
                  </a:lnTo>
                  <a:lnTo>
                    <a:pt x="314645" y="29421"/>
                  </a:lnTo>
                  <a:lnTo>
                    <a:pt x="322834" y="13081"/>
                  </a:lnTo>
                  <a:lnTo>
                    <a:pt x="332134" y="26175"/>
                  </a:lnTo>
                  <a:lnTo>
                    <a:pt x="354264" y="113448"/>
                  </a:lnTo>
                  <a:lnTo>
                    <a:pt x="365966" y="174450"/>
                  </a:lnTo>
                  <a:lnTo>
                    <a:pt x="377341" y="238244"/>
                  </a:lnTo>
                  <a:lnTo>
                    <a:pt x="387824" y="298241"/>
                  </a:lnTo>
                  <a:lnTo>
                    <a:pt x="396851" y="347853"/>
                  </a:lnTo>
                  <a:lnTo>
                    <a:pt x="403859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BEE94C6D-591D-F20E-97FE-257CAC421E04}"/>
              </a:ext>
            </a:extLst>
          </p:cNvPr>
          <p:cNvSpPr txBox="1"/>
          <p:nvPr/>
        </p:nvSpPr>
        <p:spPr>
          <a:xfrm>
            <a:off x="1332034" y="5751406"/>
            <a:ext cx="36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1,1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17" name="object 15">
            <a:extLst>
              <a:ext uri="{FF2B5EF4-FFF2-40B4-BE49-F238E27FC236}">
                <a16:creationId xmlns:a16="http://schemas.microsoft.com/office/drawing/2014/main" id="{191DE02B-8AC1-1E31-6382-E715C3FFB74E}"/>
              </a:ext>
            </a:extLst>
          </p:cNvPr>
          <p:cNvGrpSpPr/>
          <p:nvPr/>
        </p:nvGrpSpPr>
        <p:grpSpPr>
          <a:xfrm>
            <a:off x="2097132" y="5334973"/>
            <a:ext cx="418465" cy="418465"/>
            <a:chOff x="1767585" y="4646421"/>
            <a:chExt cx="418465" cy="418465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F4AB7F45-B390-C16D-A54B-4242AABB9DA4}"/>
                </a:ext>
              </a:extLst>
            </p:cNvPr>
            <p:cNvSpPr/>
            <p:nvPr/>
          </p:nvSpPr>
          <p:spPr>
            <a:xfrm>
              <a:off x="1773935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4" y="40538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C3448CCB-FF6A-9E2A-17D9-AB1D77B9B40D}"/>
                </a:ext>
              </a:extLst>
            </p:cNvPr>
            <p:cNvSpPr/>
            <p:nvPr/>
          </p:nvSpPr>
          <p:spPr>
            <a:xfrm>
              <a:off x="1773935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4" y="405383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8EBA0CE0-6142-EB19-122F-D05C9C503136}"/>
                </a:ext>
              </a:extLst>
            </p:cNvPr>
            <p:cNvSpPr/>
            <p:nvPr/>
          </p:nvSpPr>
          <p:spPr>
            <a:xfrm>
              <a:off x="1773935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3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356B5B4F-F67F-CD97-5829-63105E52390C}"/>
                </a:ext>
              </a:extLst>
            </p:cNvPr>
            <p:cNvSpPr/>
            <p:nvPr/>
          </p:nvSpPr>
          <p:spPr>
            <a:xfrm>
              <a:off x="1773935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8C1D48C7-A94E-B0E0-5141-349D1B26898B}"/>
              </a:ext>
            </a:extLst>
          </p:cNvPr>
          <p:cNvSpPr txBox="1"/>
          <p:nvPr/>
        </p:nvSpPr>
        <p:spPr>
          <a:xfrm>
            <a:off x="2121136" y="5751406"/>
            <a:ext cx="3746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2,1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0E8A7076-5265-B1A3-E158-0F7AC5170834}"/>
              </a:ext>
            </a:extLst>
          </p:cNvPr>
          <p:cNvGrpSpPr/>
          <p:nvPr/>
        </p:nvGrpSpPr>
        <p:grpSpPr>
          <a:xfrm>
            <a:off x="2888089" y="5334973"/>
            <a:ext cx="418465" cy="418465"/>
            <a:chOff x="2558542" y="4646421"/>
            <a:chExt cx="418465" cy="418465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7412EFCD-6449-BBE4-57C5-60410CB8921C}"/>
                </a:ext>
              </a:extLst>
            </p:cNvPr>
            <p:cNvSpPr/>
            <p:nvPr/>
          </p:nvSpPr>
          <p:spPr>
            <a:xfrm>
              <a:off x="2564892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3" y="405383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117CEDB5-C74A-3F3C-C3C7-D3F80605AE97}"/>
                </a:ext>
              </a:extLst>
            </p:cNvPr>
            <p:cNvSpPr/>
            <p:nvPr/>
          </p:nvSpPr>
          <p:spPr>
            <a:xfrm>
              <a:off x="2564892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3" y="405383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D314D3F5-029F-8710-F852-6843C3886B1F}"/>
                </a:ext>
              </a:extLst>
            </p:cNvPr>
            <p:cNvSpPr/>
            <p:nvPr/>
          </p:nvSpPr>
          <p:spPr>
            <a:xfrm>
              <a:off x="2564892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3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8AF6EC8F-2077-60D7-4093-28D0E472D4C0}"/>
                </a:ext>
              </a:extLst>
            </p:cNvPr>
            <p:cNvSpPr/>
            <p:nvPr/>
          </p:nvSpPr>
          <p:spPr>
            <a:xfrm>
              <a:off x="2564892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6">
            <a:extLst>
              <a:ext uri="{FF2B5EF4-FFF2-40B4-BE49-F238E27FC236}">
                <a16:creationId xmlns:a16="http://schemas.microsoft.com/office/drawing/2014/main" id="{75E86E49-4A70-5404-6E15-5417F76222CC}"/>
              </a:ext>
            </a:extLst>
          </p:cNvPr>
          <p:cNvSpPr txBox="1"/>
          <p:nvPr/>
        </p:nvSpPr>
        <p:spPr>
          <a:xfrm>
            <a:off x="2913616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3,1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29" name="object 27">
            <a:extLst>
              <a:ext uri="{FF2B5EF4-FFF2-40B4-BE49-F238E27FC236}">
                <a16:creationId xmlns:a16="http://schemas.microsoft.com/office/drawing/2014/main" id="{79CC6B30-C3AA-3569-A13D-E35EF8BC348E}"/>
              </a:ext>
            </a:extLst>
          </p:cNvPr>
          <p:cNvGrpSpPr/>
          <p:nvPr/>
        </p:nvGrpSpPr>
        <p:grpSpPr>
          <a:xfrm>
            <a:off x="3679044" y="5334973"/>
            <a:ext cx="418465" cy="418465"/>
            <a:chOff x="3349497" y="4646421"/>
            <a:chExt cx="418465" cy="418465"/>
          </a:xfrm>
        </p:grpSpPr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220DD504-7454-CA6B-6C47-43624C815D8D}"/>
                </a:ext>
              </a:extLst>
            </p:cNvPr>
            <p:cNvSpPr/>
            <p:nvPr/>
          </p:nvSpPr>
          <p:spPr>
            <a:xfrm>
              <a:off x="3355847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4" y="40538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72BEAD24-59E9-8911-76A1-88DCD5D354E4}"/>
                </a:ext>
              </a:extLst>
            </p:cNvPr>
            <p:cNvSpPr/>
            <p:nvPr/>
          </p:nvSpPr>
          <p:spPr>
            <a:xfrm>
              <a:off x="3355847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4" y="405383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EE43C2C8-40C2-1120-F8B1-7498DE032D0F}"/>
                </a:ext>
              </a:extLst>
            </p:cNvPr>
            <p:cNvSpPr/>
            <p:nvPr/>
          </p:nvSpPr>
          <p:spPr>
            <a:xfrm>
              <a:off x="3355847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4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92F49F8B-BBD0-C672-7789-8D88C371A168}"/>
                </a:ext>
              </a:extLst>
            </p:cNvPr>
            <p:cNvSpPr/>
            <p:nvPr/>
          </p:nvSpPr>
          <p:spPr>
            <a:xfrm>
              <a:off x="3355847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2">
            <a:extLst>
              <a:ext uri="{FF2B5EF4-FFF2-40B4-BE49-F238E27FC236}">
                <a16:creationId xmlns:a16="http://schemas.microsoft.com/office/drawing/2014/main" id="{CABD6D59-6A22-2ED2-E470-962851B05152}"/>
              </a:ext>
            </a:extLst>
          </p:cNvPr>
          <p:cNvSpPr txBox="1"/>
          <p:nvPr/>
        </p:nvSpPr>
        <p:spPr>
          <a:xfrm>
            <a:off x="3704318" y="5751406"/>
            <a:ext cx="366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4,1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35" name="object 33">
            <a:extLst>
              <a:ext uri="{FF2B5EF4-FFF2-40B4-BE49-F238E27FC236}">
                <a16:creationId xmlns:a16="http://schemas.microsoft.com/office/drawing/2014/main" id="{5C00825D-2AF4-47BD-3A47-43100F103017}"/>
              </a:ext>
            </a:extLst>
          </p:cNvPr>
          <p:cNvGrpSpPr/>
          <p:nvPr/>
        </p:nvGrpSpPr>
        <p:grpSpPr>
          <a:xfrm>
            <a:off x="4468476" y="5328878"/>
            <a:ext cx="418465" cy="418465"/>
            <a:chOff x="4138929" y="4640326"/>
            <a:chExt cx="418465" cy="418465"/>
          </a:xfrm>
        </p:grpSpPr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2D2C00BE-48A6-98B7-5B07-19BC068B9E0B}"/>
                </a:ext>
              </a:extLst>
            </p:cNvPr>
            <p:cNvSpPr/>
            <p:nvPr/>
          </p:nvSpPr>
          <p:spPr>
            <a:xfrm>
              <a:off x="4145279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56BD3FFD-13CC-389D-104B-617BEC818303}"/>
                </a:ext>
              </a:extLst>
            </p:cNvPr>
            <p:cNvSpPr/>
            <p:nvPr/>
          </p:nvSpPr>
          <p:spPr>
            <a:xfrm>
              <a:off x="4145279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507E8A3B-4F73-0CE9-AB71-4FDCE00F79B7}"/>
                </a:ext>
              </a:extLst>
            </p:cNvPr>
            <p:cNvSpPr/>
            <p:nvPr/>
          </p:nvSpPr>
          <p:spPr>
            <a:xfrm>
              <a:off x="4145279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9B2F871A-AF7E-7D4A-49FF-BFE935940D2D}"/>
                </a:ext>
              </a:extLst>
            </p:cNvPr>
            <p:cNvSpPr/>
            <p:nvPr/>
          </p:nvSpPr>
          <p:spPr>
            <a:xfrm>
              <a:off x="4145279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38">
            <a:extLst>
              <a:ext uri="{FF2B5EF4-FFF2-40B4-BE49-F238E27FC236}">
                <a16:creationId xmlns:a16="http://schemas.microsoft.com/office/drawing/2014/main" id="{F2FEE030-B99E-3228-5B77-858D1526A6CC}"/>
              </a:ext>
            </a:extLst>
          </p:cNvPr>
          <p:cNvSpPr txBox="1"/>
          <p:nvPr/>
        </p:nvSpPr>
        <p:spPr>
          <a:xfrm>
            <a:off x="4490701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5,1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41" name="object 39">
            <a:extLst>
              <a:ext uri="{FF2B5EF4-FFF2-40B4-BE49-F238E27FC236}">
                <a16:creationId xmlns:a16="http://schemas.microsoft.com/office/drawing/2014/main" id="{96638AFD-902D-48CC-5F71-806CEA370B65}"/>
              </a:ext>
            </a:extLst>
          </p:cNvPr>
          <p:cNvGrpSpPr/>
          <p:nvPr/>
        </p:nvGrpSpPr>
        <p:grpSpPr>
          <a:xfrm>
            <a:off x="5259432" y="5328878"/>
            <a:ext cx="418465" cy="418465"/>
            <a:chOff x="4929885" y="4640326"/>
            <a:chExt cx="418465" cy="418465"/>
          </a:xfrm>
        </p:grpSpPr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E4EBB7F7-0866-7507-8923-C3092F4ECBD9}"/>
                </a:ext>
              </a:extLst>
            </p:cNvPr>
            <p:cNvSpPr/>
            <p:nvPr/>
          </p:nvSpPr>
          <p:spPr>
            <a:xfrm>
              <a:off x="49362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6A2D6611-6B60-83B1-970E-C46786F43E3C}"/>
                </a:ext>
              </a:extLst>
            </p:cNvPr>
            <p:cNvSpPr/>
            <p:nvPr/>
          </p:nvSpPr>
          <p:spPr>
            <a:xfrm>
              <a:off x="49362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8A9EEF29-88F7-949B-FAAD-FBA971292F90}"/>
                </a:ext>
              </a:extLst>
            </p:cNvPr>
            <p:cNvSpPr/>
            <p:nvPr/>
          </p:nvSpPr>
          <p:spPr>
            <a:xfrm>
              <a:off x="49362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5D6E790B-49BB-7B35-85A3-995F44DEC18D}"/>
                </a:ext>
              </a:extLst>
            </p:cNvPr>
            <p:cNvSpPr/>
            <p:nvPr/>
          </p:nvSpPr>
          <p:spPr>
            <a:xfrm>
              <a:off x="49362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4">
            <a:extLst>
              <a:ext uri="{FF2B5EF4-FFF2-40B4-BE49-F238E27FC236}">
                <a16:creationId xmlns:a16="http://schemas.microsoft.com/office/drawing/2014/main" id="{D0AB7907-BB7D-D8EB-A9E3-67847408C7A5}"/>
              </a:ext>
            </a:extLst>
          </p:cNvPr>
          <p:cNvSpPr txBox="1"/>
          <p:nvPr/>
        </p:nvSpPr>
        <p:spPr>
          <a:xfrm>
            <a:off x="5282800" y="5751406"/>
            <a:ext cx="36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1,2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47" name="object 45">
            <a:extLst>
              <a:ext uri="{FF2B5EF4-FFF2-40B4-BE49-F238E27FC236}">
                <a16:creationId xmlns:a16="http://schemas.microsoft.com/office/drawing/2014/main" id="{7A7C79D2-2EB1-F144-1EB4-3D408EB99608}"/>
              </a:ext>
            </a:extLst>
          </p:cNvPr>
          <p:cNvGrpSpPr/>
          <p:nvPr/>
        </p:nvGrpSpPr>
        <p:grpSpPr>
          <a:xfrm>
            <a:off x="6050388" y="5328878"/>
            <a:ext cx="418465" cy="418465"/>
            <a:chOff x="5720841" y="4640326"/>
            <a:chExt cx="418465" cy="418465"/>
          </a:xfrm>
        </p:grpSpPr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35399606-826D-29D9-8E8B-A8CF1656F806}"/>
                </a:ext>
              </a:extLst>
            </p:cNvPr>
            <p:cNvSpPr/>
            <p:nvPr/>
          </p:nvSpPr>
          <p:spPr>
            <a:xfrm>
              <a:off x="5727191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6BD7A8A2-55F0-011B-9D0B-BF95461C99D7}"/>
                </a:ext>
              </a:extLst>
            </p:cNvPr>
            <p:cNvSpPr/>
            <p:nvPr/>
          </p:nvSpPr>
          <p:spPr>
            <a:xfrm>
              <a:off x="5727191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7491DB3B-1F57-23A6-3879-12F7C8BEDBD2}"/>
                </a:ext>
              </a:extLst>
            </p:cNvPr>
            <p:cNvSpPr/>
            <p:nvPr/>
          </p:nvSpPr>
          <p:spPr>
            <a:xfrm>
              <a:off x="5727191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210D51C3-C0F6-F238-7C44-437ADE7BA5D2}"/>
                </a:ext>
              </a:extLst>
            </p:cNvPr>
            <p:cNvSpPr/>
            <p:nvPr/>
          </p:nvSpPr>
          <p:spPr>
            <a:xfrm>
              <a:off x="5727191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0">
            <a:extLst>
              <a:ext uri="{FF2B5EF4-FFF2-40B4-BE49-F238E27FC236}">
                <a16:creationId xmlns:a16="http://schemas.microsoft.com/office/drawing/2014/main" id="{129AA42F-AEE7-DD18-EB44-6DC6F43E1815}"/>
              </a:ext>
            </a:extLst>
          </p:cNvPr>
          <p:cNvSpPr txBox="1"/>
          <p:nvPr/>
        </p:nvSpPr>
        <p:spPr>
          <a:xfrm>
            <a:off x="6071979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2,2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53" name="object 51">
            <a:extLst>
              <a:ext uri="{FF2B5EF4-FFF2-40B4-BE49-F238E27FC236}">
                <a16:creationId xmlns:a16="http://schemas.microsoft.com/office/drawing/2014/main" id="{48384F74-5756-FE18-D967-342CA14E2D27}"/>
              </a:ext>
            </a:extLst>
          </p:cNvPr>
          <p:cNvGrpSpPr/>
          <p:nvPr/>
        </p:nvGrpSpPr>
        <p:grpSpPr>
          <a:xfrm>
            <a:off x="6841344" y="5328878"/>
            <a:ext cx="416559" cy="418465"/>
            <a:chOff x="6511797" y="4640326"/>
            <a:chExt cx="416559" cy="418465"/>
          </a:xfrm>
        </p:grpSpPr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83DCD41B-D70E-599B-5DD3-0452A11D68E4}"/>
                </a:ext>
              </a:extLst>
            </p:cNvPr>
            <p:cNvSpPr/>
            <p:nvPr/>
          </p:nvSpPr>
          <p:spPr>
            <a:xfrm>
              <a:off x="6518147" y="4646676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403859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3859" y="405384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1771B851-E1C0-4182-5BCD-6B50E5229B31}"/>
                </a:ext>
              </a:extLst>
            </p:cNvPr>
            <p:cNvSpPr/>
            <p:nvPr/>
          </p:nvSpPr>
          <p:spPr>
            <a:xfrm>
              <a:off x="6518147" y="4646676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0" y="405384"/>
                  </a:moveTo>
                  <a:lnTo>
                    <a:pt x="403859" y="405384"/>
                  </a:lnTo>
                  <a:lnTo>
                    <a:pt x="403859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17D3F5D0-9190-3442-7D5C-931F24FBAFC5}"/>
                </a:ext>
              </a:extLst>
            </p:cNvPr>
            <p:cNvSpPr/>
            <p:nvPr/>
          </p:nvSpPr>
          <p:spPr>
            <a:xfrm>
              <a:off x="6518147" y="4647692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72771" y="0"/>
                  </a:moveTo>
                  <a:lnTo>
                    <a:pt x="40357" y="65220"/>
                  </a:lnTo>
                  <a:lnTo>
                    <a:pt x="30081" y="116280"/>
                  </a:lnTo>
                  <a:lnTo>
                    <a:pt x="19969" y="176763"/>
                  </a:lnTo>
                  <a:lnTo>
                    <a:pt x="9962" y="243528"/>
                  </a:lnTo>
                  <a:lnTo>
                    <a:pt x="0" y="313435"/>
                  </a:lnTo>
                  <a:lnTo>
                    <a:pt x="403859" y="380491"/>
                  </a:lnTo>
                  <a:lnTo>
                    <a:pt x="396851" y="347853"/>
                  </a:lnTo>
                  <a:lnTo>
                    <a:pt x="387824" y="298241"/>
                  </a:lnTo>
                  <a:lnTo>
                    <a:pt x="365966" y="174450"/>
                  </a:lnTo>
                  <a:lnTo>
                    <a:pt x="354264" y="113448"/>
                  </a:lnTo>
                  <a:lnTo>
                    <a:pt x="342798" y="61827"/>
                  </a:lnTo>
                  <a:lnTo>
                    <a:pt x="322833" y="13080"/>
                  </a:lnTo>
                  <a:lnTo>
                    <a:pt x="314643" y="29421"/>
                  </a:lnTo>
                  <a:lnTo>
                    <a:pt x="306986" y="71868"/>
                  </a:lnTo>
                  <a:lnTo>
                    <a:pt x="299799" y="131700"/>
                  </a:lnTo>
                  <a:lnTo>
                    <a:pt x="293020" y="200199"/>
                  </a:lnTo>
                  <a:lnTo>
                    <a:pt x="286586" y="268644"/>
                  </a:lnTo>
                  <a:lnTo>
                    <a:pt x="280435" y="328316"/>
                  </a:lnTo>
                  <a:lnTo>
                    <a:pt x="274505" y="370495"/>
                  </a:lnTo>
                  <a:lnTo>
                    <a:pt x="268731" y="386460"/>
                  </a:lnTo>
                  <a:lnTo>
                    <a:pt x="263496" y="370170"/>
                  </a:lnTo>
                  <a:lnTo>
                    <a:pt x="259020" y="327405"/>
                  </a:lnTo>
                  <a:lnTo>
                    <a:pt x="255002" y="267044"/>
                  </a:lnTo>
                  <a:lnTo>
                    <a:pt x="247139" y="129032"/>
                  </a:lnTo>
                  <a:lnTo>
                    <a:pt x="242693" y="69135"/>
                  </a:lnTo>
                  <a:lnTo>
                    <a:pt x="237502" y="27145"/>
                  </a:lnTo>
                  <a:lnTo>
                    <a:pt x="231267" y="11937"/>
                  </a:lnTo>
                  <a:lnTo>
                    <a:pt x="224786" y="26232"/>
                  </a:lnTo>
                  <a:lnTo>
                    <a:pt x="217684" y="62874"/>
                  </a:lnTo>
                  <a:lnTo>
                    <a:pt x="210053" y="115428"/>
                  </a:lnTo>
                  <a:lnTo>
                    <a:pt x="193576" y="242518"/>
                  </a:lnTo>
                  <a:lnTo>
                    <a:pt x="184916" y="304179"/>
                  </a:lnTo>
                  <a:lnTo>
                    <a:pt x="176100" y="355999"/>
                  </a:lnTo>
                  <a:lnTo>
                    <a:pt x="167219" y="391541"/>
                  </a:lnTo>
                  <a:lnTo>
                    <a:pt x="158369" y="404367"/>
                  </a:lnTo>
                  <a:lnTo>
                    <a:pt x="149345" y="390463"/>
                  </a:lnTo>
                  <a:lnTo>
                    <a:pt x="139956" y="354258"/>
                  </a:lnTo>
                  <a:lnTo>
                    <a:pt x="130306" y="301987"/>
                  </a:lnTo>
                  <a:lnTo>
                    <a:pt x="120499" y="239881"/>
                  </a:lnTo>
                  <a:lnTo>
                    <a:pt x="110640" y="174175"/>
                  </a:lnTo>
                  <a:lnTo>
                    <a:pt x="100833" y="111101"/>
                  </a:lnTo>
                  <a:lnTo>
                    <a:pt x="91183" y="56892"/>
                  </a:lnTo>
                  <a:lnTo>
                    <a:pt x="81794" y="17780"/>
                  </a:lnTo>
                  <a:lnTo>
                    <a:pt x="7277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F5738775-9DBE-AD0D-5C17-0880F970131D}"/>
                </a:ext>
              </a:extLst>
            </p:cNvPr>
            <p:cNvSpPr/>
            <p:nvPr/>
          </p:nvSpPr>
          <p:spPr>
            <a:xfrm>
              <a:off x="6518147" y="4647692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0" y="313435"/>
                  </a:moveTo>
                  <a:lnTo>
                    <a:pt x="9962" y="243528"/>
                  </a:lnTo>
                  <a:lnTo>
                    <a:pt x="19969" y="176763"/>
                  </a:lnTo>
                  <a:lnTo>
                    <a:pt x="30081" y="116280"/>
                  </a:lnTo>
                  <a:lnTo>
                    <a:pt x="40357" y="65220"/>
                  </a:lnTo>
                  <a:lnTo>
                    <a:pt x="50857" y="26727"/>
                  </a:lnTo>
                  <a:lnTo>
                    <a:pt x="72771" y="0"/>
                  </a:lnTo>
                  <a:lnTo>
                    <a:pt x="81794" y="17780"/>
                  </a:lnTo>
                  <a:lnTo>
                    <a:pt x="91183" y="56892"/>
                  </a:lnTo>
                  <a:lnTo>
                    <a:pt x="100833" y="111101"/>
                  </a:lnTo>
                  <a:lnTo>
                    <a:pt x="110640" y="174175"/>
                  </a:lnTo>
                  <a:lnTo>
                    <a:pt x="120499" y="239881"/>
                  </a:lnTo>
                  <a:lnTo>
                    <a:pt x="130306" y="301987"/>
                  </a:lnTo>
                  <a:lnTo>
                    <a:pt x="139956" y="354258"/>
                  </a:lnTo>
                  <a:lnTo>
                    <a:pt x="149345" y="390463"/>
                  </a:lnTo>
                  <a:lnTo>
                    <a:pt x="158369" y="404367"/>
                  </a:lnTo>
                  <a:lnTo>
                    <a:pt x="167219" y="391541"/>
                  </a:lnTo>
                  <a:lnTo>
                    <a:pt x="176100" y="355999"/>
                  </a:lnTo>
                  <a:lnTo>
                    <a:pt x="184916" y="304179"/>
                  </a:lnTo>
                  <a:lnTo>
                    <a:pt x="193576" y="242518"/>
                  </a:lnTo>
                  <a:lnTo>
                    <a:pt x="201986" y="177456"/>
                  </a:lnTo>
                  <a:lnTo>
                    <a:pt x="210053" y="115428"/>
                  </a:lnTo>
                  <a:lnTo>
                    <a:pt x="217684" y="62874"/>
                  </a:lnTo>
                  <a:lnTo>
                    <a:pt x="224786" y="26232"/>
                  </a:lnTo>
                  <a:lnTo>
                    <a:pt x="231267" y="11937"/>
                  </a:lnTo>
                  <a:lnTo>
                    <a:pt x="237502" y="27145"/>
                  </a:lnTo>
                  <a:lnTo>
                    <a:pt x="242693" y="69135"/>
                  </a:lnTo>
                  <a:lnTo>
                    <a:pt x="247139" y="129032"/>
                  </a:lnTo>
                  <a:lnTo>
                    <a:pt x="251142" y="197961"/>
                  </a:lnTo>
                  <a:lnTo>
                    <a:pt x="255002" y="267044"/>
                  </a:lnTo>
                  <a:lnTo>
                    <a:pt x="259020" y="327405"/>
                  </a:lnTo>
                  <a:lnTo>
                    <a:pt x="263496" y="370170"/>
                  </a:lnTo>
                  <a:lnTo>
                    <a:pt x="268731" y="386460"/>
                  </a:lnTo>
                  <a:lnTo>
                    <a:pt x="274505" y="370495"/>
                  </a:lnTo>
                  <a:lnTo>
                    <a:pt x="280435" y="328316"/>
                  </a:lnTo>
                  <a:lnTo>
                    <a:pt x="286586" y="268644"/>
                  </a:lnTo>
                  <a:lnTo>
                    <a:pt x="293020" y="200199"/>
                  </a:lnTo>
                  <a:lnTo>
                    <a:pt x="299799" y="131700"/>
                  </a:lnTo>
                  <a:lnTo>
                    <a:pt x="306986" y="71868"/>
                  </a:lnTo>
                  <a:lnTo>
                    <a:pt x="314643" y="29421"/>
                  </a:lnTo>
                  <a:lnTo>
                    <a:pt x="322833" y="13080"/>
                  </a:lnTo>
                  <a:lnTo>
                    <a:pt x="332134" y="26175"/>
                  </a:lnTo>
                  <a:lnTo>
                    <a:pt x="354264" y="113448"/>
                  </a:lnTo>
                  <a:lnTo>
                    <a:pt x="365966" y="174450"/>
                  </a:lnTo>
                  <a:lnTo>
                    <a:pt x="377341" y="238244"/>
                  </a:lnTo>
                  <a:lnTo>
                    <a:pt x="387824" y="298241"/>
                  </a:lnTo>
                  <a:lnTo>
                    <a:pt x="396851" y="347853"/>
                  </a:lnTo>
                  <a:lnTo>
                    <a:pt x="403859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56">
            <a:extLst>
              <a:ext uri="{FF2B5EF4-FFF2-40B4-BE49-F238E27FC236}">
                <a16:creationId xmlns:a16="http://schemas.microsoft.com/office/drawing/2014/main" id="{C8454EDE-A07A-567A-D157-8AE4229EC5E4}"/>
              </a:ext>
            </a:extLst>
          </p:cNvPr>
          <p:cNvSpPr txBox="1"/>
          <p:nvPr/>
        </p:nvSpPr>
        <p:spPr>
          <a:xfrm>
            <a:off x="6864458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3,2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62" name="object 57">
            <a:extLst>
              <a:ext uri="{FF2B5EF4-FFF2-40B4-BE49-F238E27FC236}">
                <a16:creationId xmlns:a16="http://schemas.microsoft.com/office/drawing/2014/main" id="{57BBB80C-577B-1598-A6C8-4A638D1424EB}"/>
              </a:ext>
            </a:extLst>
          </p:cNvPr>
          <p:cNvGrpSpPr/>
          <p:nvPr/>
        </p:nvGrpSpPr>
        <p:grpSpPr>
          <a:xfrm>
            <a:off x="7630777" y="5328878"/>
            <a:ext cx="418465" cy="418465"/>
            <a:chOff x="7301230" y="4640326"/>
            <a:chExt cx="418465" cy="418465"/>
          </a:xfrm>
        </p:grpSpPr>
        <p:sp>
          <p:nvSpPr>
            <p:cNvPr id="64" name="object 58">
              <a:extLst>
                <a:ext uri="{FF2B5EF4-FFF2-40B4-BE49-F238E27FC236}">
                  <a16:creationId xmlns:a16="http://schemas.microsoft.com/office/drawing/2014/main" id="{64E3A009-0DB6-56A9-8B0D-19A5EFDB2E2C}"/>
                </a:ext>
              </a:extLst>
            </p:cNvPr>
            <p:cNvSpPr/>
            <p:nvPr/>
          </p:nvSpPr>
          <p:spPr>
            <a:xfrm>
              <a:off x="7307580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9">
              <a:extLst>
                <a:ext uri="{FF2B5EF4-FFF2-40B4-BE49-F238E27FC236}">
                  <a16:creationId xmlns:a16="http://schemas.microsoft.com/office/drawing/2014/main" id="{97B5B2A8-E8D5-A1D8-71E5-9D6DD71E2680}"/>
                </a:ext>
              </a:extLst>
            </p:cNvPr>
            <p:cNvSpPr/>
            <p:nvPr/>
          </p:nvSpPr>
          <p:spPr>
            <a:xfrm>
              <a:off x="7307580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0">
              <a:extLst>
                <a:ext uri="{FF2B5EF4-FFF2-40B4-BE49-F238E27FC236}">
                  <a16:creationId xmlns:a16="http://schemas.microsoft.com/office/drawing/2014/main" id="{EE66C327-64AE-8F01-45DE-FD253131B581}"/>
                </a:ext>
              </a:extLst>
            </p:cNvPr>
            <p:cNvSpPr/>
            <p:nvPr/>
          </p:nvSpPr>
          <p:spPr>
            <a:xfrm>
              <a:off x="7307580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1">
              <a:extLst>
                <a:ext uri="{FF2B5EF4-FFF2-40B4-BE49-F238E27FC236}">
                  <a16:creationId xmlns:a16="http://schemas.microsoft.com/office/drawing/2014/main" id="{6F992334-7598-B63A-4E3F-11C392F17455}"/>
                </a:ext>
              </a:extLst>
            </p:cNvPr>
            <p:cNvSpPr/>
            <p:nvPr/>
          </p:nvSpPr>
          <p:spPr>
            <a:xfrm>
              <a:off x="7307580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2">
            <a:extLst>
              <a:ext uri="{FF2B5EF4-FFF2-40B4-BE49-F238E27FC236}">
                <a16:creationId xmlns:a16="http://schemas.microsoft.com/office/drawing/2014/main" id="{85C86AB7-EDFC-FD0F-E4F3-ED8C68977CF5}"/>
              </a:ext>
            </a:extLst>
          </p:cNvPr>
          <p:cNvSpPr txBox="1"/>
          <p:nvPr/>
        </p:nvSpPr>
        <p:spPr>
          <a:xfrm>
            <a:off x="7655161" y="5751406"/>
            <a:ext cx="366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4,2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69" name="object 63">
            <a:extLst>
              <a:ext uri="{FF2B5EF4-FFF2-40B4-BE49-F238E27FC236}">
                <a16:creationId xmlns:a16="http://schemas.microsoft.com/office/drawing/2014/main" id="{2DE0E20F-C382-C7E0-BC16-908A211B8DEF}"/>
              </a:ext>
            </a:extLst>
          </p:cNvPr>
          <p:cNvGrpSpPr/>
          <p:nvPr/>
        </p:nvGrpSpPr>
        <p:grpSpPr>
          <a:xfrm>
            <a:off x="8421732" y="5328878"/>
            <a:ext cx="418465" cy="418465"/>
            <a:chOff x="8092185" y="4640326"/>
            <a:chExt cx="418465" cy="418465"/>
          </a:xfrm>
        </p:grpSpPr>
        <p:sp>
          <p:nvSpPr>
            <p:cNvPr id="70" name="object 64">
              <a:extLst>
                <a:ext uri="{FF2B5EF4-FFF2-40B4-BE49-F238E27FC236}">
                  <a16:creationId xmlns:a16="http://schemas.microsoft.com/office/drawing/2014/main" id="{51095C14-D7D1-361F-88D4-3B080EDF87A3}"/>
                </a:ext>
              </a:extLst>
            </p:cNvPr>
            <p:cNvSpPr/>
            <p:nvPr/>
          </p:nvSpPr>
          <p:spPr>
            <a:xfrm>
              <a:off x="80985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5">
              <a:extLst>
                <a:ext uri="{FF2B5EF4-FFF2-40B4-BE49-F238E27FC236}">
                  <a16:creationId xmlns:a16="http://schemas.microsoft.com/office/drawing/2014/main" id="{38AB730E-E7E7-C0C7-075F-37C10D43DD8E}"/>
                </a:ext>
              </a:extLst>
            </p:cNvPr>
            <p:cNvSpPr/>
            <p:nvPr/>
          </p:nvSpPr>
          <p:spPr>
            <a:xfrm>
              <a:off x="80985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6">
              <a:extLst>
                <a:ext uri="{FF2B5EF4-FFF2-40B4-BE49-F238E27FC236}">
                  <a16:creationId xmlns:a16="http://schemas.microsoft.com/office/drawing/2014/main" id="{9E2FF082-C6B4-9F3D-CE06-E1D760A61DAE}"/>
                </a:ext>
              </a:extLst>
            </p:cNvPr>
            <p:cNvSpPr/>
            <p:nvPr/>
          </p:nvSpPr>
          <p:spPr>
            <a:xfrm>
              <a:off x="80985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7">
              <a:extLst>
                <a:ext uri="{FF2B5EF4-FFF2-40B4-BE49-F238E27FC236}">
                  <a16:creationId xmlns:a16="http://schemas.microsoft.com/office/drawing/2014/main" id="{94463C61-8BF4-FB4C-99AB-1F7853F79E06}"/>
                </a:ext>
              </a:extLst>
            </p:cNvPr>
            <p:cNvSpPr/>
            <p:nvPr/>
          </p:nvSpPr>
          <p:spPr>
            <a:xfrm>
              <a:off x="80985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68">
            <a:extLst>
              <a:ext uri="{FF2B5EF4-FFF2-40B4-BE49-F238E27FC236}">
                <a16:creationId xmlns:a16="http://schemas.microsoft.com/office/drawing/2014/main" id="{D0F2FDA8-9953-E59D-BBDC-D02C8A1E3E6F}"/>
              </a:ext>
            </a:extLst>
          </p:cNvPr>
          <p:cNvSpPr txBox="1"/>
          <p:nvPr/>
        </p:nvSpPr>
        <p:spPr>
          <a:xfrm>
            <a:off x="8441544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5,2</a:t>
            </a:r>
            <a:endParaRPr sz="1000">
              <a:latin typeface="Cambria Math"/>
              <a:cs typeface="Cambria Math"/>
            </a:endParaRPr>
          </a:p>
        </p:txBody>
      </p:sp>
      <p:pic>
        <p:nvPicPr>
          <p:cNvPr id="75" name="object 69">
            <a:extLst>
              <a:ext uri="{FF2B5EF4-FFF2-40B4-BE49-F238E27FC236}">
                <a16:creationId xmlns:a16="http://schemas.microsoft.com/office/drawing/2014/main" id="{AA629959-D916-F025-DA1D-842A8BDD4BB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78917" y="4391617"/>
            <a:ext cx="198627" cy="198627"/>
          </a:xfrm>
          <a:prstGeom prst="rect">
            <a:avLst/>
          </a:prstGeom>
        </p:spPr>
      </p:pic>
      <p:sp>
        <p:nvSpPr>
          <p:cNvPr id="76" name="object 70">
            <a:extLst>
              <a:ext uri="{FF2B5EF4-FFF2-40B4-BE49-F238E27FC236}">
                <a16:creationId xmlns:a16="http://schemas.microsoft.com/office/drawing/2014/main" id="{E575497F-E335-FC88-5359-5B6AEB661FC1}"/>
              </a:ext>
            </a:extLst>
          </p:cNvPr>
          <p:cNvSpPr txBox="1"/>
          <p:nvPr/>
        </p:nvSpPr>
        <p:spPr>
          <a:xfrm>
            <a:off x="3931393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2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77" name="object 71">
            <a:extLst>
              <a:ext uri="{FF2B5EF4-FFF2-40B4-BE49-F238E27FC236}">
                <a16:creationId xmlns:a16="http://schemas.microsoft.com/office/drawing/2014/main" id="{7786130B-0040-7DB3-52F3-3FCDA7037CA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0561" y="4391617"/>
            <a:ext cx="197103" cy="198627"/>
          </a:xfrm>
          <a:prstGeom prst="rect">
            <a:avLst/>
          </a:prstGeom>
        </p:spPr>
      </p:pic>
      <p:sp>
        <p:nvSpPr>
          <p:cNvPr id="78" name="object 72">
            <a:extLst>
              <a:ext uri="{FF2B5EF4-FFF2-40B4-BE49-F238E27FC236}">
                <a16:creationId xmlns:a16="http://schemas.microsoft.com/office/drawing/2014/main" id="{B65D2936-1A00-D045-49B5-565A32F18CFD}"/>
              </a:ext>
            </a:extLst>
          </p:cNvPr>
          <p:cNvSpPr txBox="1"/>
          <p:nvPr/>
        </p:nvSpPr>
        <p:spPr>
          <a:xfrm>
            <a:off x="4891768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3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79" name="object 73">
            <a:extLst>
              <a:ext uri="{FF2B5EF4-FFF2-40B4-BE49-F238E27FC236}">
                <a16:creationId xmlns:a16="http://schemas.microsoft.com/office/drawing/2014/main" id="{FBE5DFE0-6D83-BDB8-B7A0-2D689DDCBE3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00681" y="4391617"/>
            <a:ext cx="197103" cy="198627"/>
          </a:xfrm>
          <a:prstGeom prst="rect">
            <a:avLst/>
          </a:prstGeom>
        </p:spPr>
      </p:pic>
      <p:sp>
        <p:nvSpPr>
          <p:cNvPr id="80" name="object 74">
            <a:extLst>
              <a:ext uri="{FF2B5EF4-FFF2-40B4-BE49-F238E27FC236}">
                <a16:creationId xmlns:a16="http://schemas.microsoft.com/office/drawing/2014/main" id="{65340C29-C1BE-40E3-BA73-52D6AFB7A752}"/>
              </a:ext>
            </a:extLst>
          </p:cNvPr>
          <p:cNvSpPr txBox="1"/>
          <p:nvPr/>
        </p:nvSpPr>
        <p:spPr>
          <a:xfrm>
            <a:off x="5852523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4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81" name="object 75">
            <a:extLst>
              <a:ext uri="{FF2B5EF4-FFF2-40B4-BE49-F238E27FC236}">
                <a16:creationId xmlns:a16="http://schemas.microsoft.com/office/drawing/2014/main" id="{D042C48E-7332-8D5C-603A-EC4405A718E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0801" y="4391617"/>
            <a:ext cx="197103" cy="198627"/>
          </a:xfrm>
          <a:prstGeom prst="rect">
            <a:avLst/>
          </a:prstGeom>
        </p:spPr>
      </p:pic>
      <p:sp>
        <p:nvSpPr>
          <p:cNvPr id="82" name="object 76">
            <a:extLst>
              <a:ext uri="{FF2B5EF4-FFF2-40B4-BE49-F238E27FC236}">
                <a16:creationId xmlns:a16="http://schemas.microsoft.com/office/drawing/2014/main" id="{265D0FDE-EFEC-D171-C6EC-54D9486BB00A}"/>
              </a:ext>
            </a:extLst>
          </p:cNvPr>
          <p:cNvSpPr txBox="1"/>
          <p:nvPr/>
        </p:nvSpPr>
        <p:spPr>
          <a:xfrm>
            <a:off x="6812897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5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83" name="object 77">
            <a:extLst>
              <a:ext uri="{FF2B5EF4-FFF2-40B4-BE49-F238E27FC236}">
                <a16:creationId xmlns:a16="http://schemas.microsoft.com/office/drawing/2014/main" id="{9D18E953-176E-F807-7392-EE692A92416F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18797" y="4391617"/>
            <a:ext cx="198627" cy="198627"/>
          </a:xfrm>
          <a:prstGeom prst="rect">
            <a:avLst/>
          </a:prstGeom>
        </p:spPr>
      </p:pic>
      <p:sp>
        <p:nvSpPr>
          <p:cNvPr id="84" name="object 78">
            <a:extLst>
              <a:ext uri="{FF2B5EF4-FFF2-40B4-BE49-F238E27FC236}">
                <a16:creationId xmlns:a16="http://schemas.microsoft.com/office/drawing/2014/main" id="{DD2D5EAE-3042-547E-2F7C-28ED0401EC33}"/>
              </a:ext>
            </a:extLst>
          </p:cNvPr>
          <p:cNvSpPr txBox="1"/>
          <p:nvPr/>
        </p:nvSpPr>
        <p:spPr>
          <a:xfrm>
            <a:off x="2972417" y="4378536"/>
            <a:ext cx="2216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grpSp>
        <p:nvGrpSpPr>
          <p:cNvPr id="85" name="object 79">
            <a:extLst>
              <a:ext uri="{FF2B5EF4-FFF2-40B4-BE49-F238E27FC236}">
                <a16:creationId xmlns:a16="http://schemas.microsoft.com/office/drawing/2014/main" id="{834094CA-3CCA-87B5-462C-D0398E4029CE}"/>
              </a:ext>
            </a:extLst>
          </p:cNvPr>
          <p:cNvGrpSpPr/>
          <p:nvPr/>
        </p:nvGrpSpPr>
        <p:grpSpPr>
          <a:xfrm>
            <a:off x="3461113" y="3039829"/>
            <a:ext cx="418465" cy="418465"/>
            <a:chOff x="3131566" y="2351277"/>
            <a:chExt cx="418465" cy="418465"/>
          </a:xfrm>
        </p:grpSpPr>
        <p:sp>
          <p:nvSpPr>
            <p:cNvPr id="86" name="object 80">
              <a:extLst>
                <a:ext uri="{FF2B5EF4-FFF2-40B4-BE49-F238E27FC236}">
                  <a16:creationId xmlns:a16="http://schemas.microsoft.com/office/drawing/2014/main" id="{49DC45A9-7F67-C554-0660-2C6F868DAC51}"/>
                </a:ext>
              </a:extLst>
            </p:cNvPr>
            <p:cNvSpPr/>
            <p:nvPr/>
          </p:nvSpPr>
          <p:spPr>
            <a:xfrm>
              <a:off x="3137916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1">
              <a:extLst>
                <a:ext uri="{FF2B5EF4-FFF2-40B4-BE49-F238E27FC236}">
                  <a16:creationId xmlns:a16="http://schemas.microsoft.com/office/drawing/2014/main" id="{0977EA81-5D61-371C-E804-9D3507FB080D}"/>
                </a:ext>
              </a:extLst>
            </p:cNvPr>
            <p:cNvSpPr/>
            <p:nvPr/>
          </p:nvSpPr>
          <p:spPr>
            <a:xfrm>
              <a:off x="3137916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2">
              <a:extLst>
                <a:ext uri="{FF2B5EF4-FFF2-40B4-BE49-F238E27FC236}">
                  <a16:creationId xmlns:a16="http://schemas.microsoft.com/office/drawing/2014/main" id="{B5DE02E6-A89C-485F-69C8-EAB8216D5F70}"/>
                </a:ext>
              </a:extLst>
            </p:cNvPr>
            <p:cNvSpPr/>
            <p:nvPr/>
          </p:nvSpPr>
          <p:spPr>
            <a:xfrm>
              <a:off x="3137916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3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3">
              <a:extLst>
                <a:ext uri="{FF2B5EF4-FFF2-40B4-BE49-F238E27FC236}">
                  <a16:creationId xmlns:a16="http://schemas.microsoft.com/office/drawing/2014/main" id="{41FD7CF3-FB68-17F6-8077-F8C510F155C4}"/>
                </a:ext>
              </a:extLst>
            </p:cNvPr>
            <p:cNvSpPr/>
            <p:nvPr/>
          </p:nvSpPr>
          <p:spPr>
            <a:xfrm>
              <a:off x="3137916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84">
            <a:extLst>
              <a:ext uri="{FF2B5EF4-FFF2-40B4-BE49-F238E27FC236}">
                <a16:creationId xmlns:a16="http://schemas.microsoft.com/office/drawing/2014/main" id="{9541BCB9-60AB-3CAF-E0CB-A2C88D7178AF}"/>
              </a:ext>
            </a:extLst>
          </p:cNvPr>
          <p:cNvSpPr txBox="1"/>
          <p:nvPr/>
        </p:nvSpPr>
        <p:spPr>
          <a:xfrm>
            <a:off x="3486386" y="3419687"/>
            <a:ext cx="2673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1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91" name="object 85">
            <a:extLst>
              <a:ext uri="{FF2B5EF4-FFF2-40B4-BE49-F238E27FC236}">
                <a16:creationId xmlns:a16="http://schemas.microsoft.com/office/drawing/2014/main" id="{D418A8DC-0836-2770-3BC9-6A6F7E3AB704}"/>
              </a:ext>
            </a:extLst>
          </p:cNvPr>
          <p:cNvGrpSpPr/>
          <p:nvPr/>
        </p:nvGrpSpPr>
        <p:grpSpPr>
          <a:xfrm>
            <a:off x="4252068" y="3039829"/>
            <a:ext cx="418465" cy="418465"/>
            <a:chOff x="3922521" y="2351277"/>
            <a:chExt cx="418465" cy="418465"/>
          </a:xfrm>
        </p:grpSpPr>
        <p:sp>
          <p:nvSpPr>
            <p:cNvPr id="92" name="object 86">
              <a:extLst>
                <a:ext uri="{FF2B5EF4-FFF2-40B4-BE49-F238E27FC236}">
                  <a16:creationId xmlns:a16="http://schemas.microsoft.com/office/drawing/2014/main" id="{529AFBF2-2F22-62E3-4BB5-91AF83567C14}"/>
                </a:ext>
              </a:extLst>
            </p:cNvPr>
            <p:cNvSpPr/>
            <p:nvPr/>
          </p:nvSpPr>
          <p:spPr>
            <a:xfrm>
              <a:off x="3928871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7">
              <a:extLst>
                <a:ext uri="{FF2B5EF4-FFF2-40B4-BE49-F238E27FC236}">
                  <a16:creationId xmlns:a16="http://schemas.microsoft.com/office/drawing/2014/main" id="{03ACF7B5-F2BD-8C91-E039-4D7C68DC69FD}"/>
                </a:ext>
              </a:extLst>
            </p:cNvPr>
            <p:cNvSpPr/>
            <p:nvPr/>
          </p:nvSpPr>
          <p:spPr>
            <a:xfrm>
              <a:off x="3928871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88">
              <a:extLst>
                <a:ext uri="{FF2B5EF4-FFF2-40B4-BE49-F238E27FC236}">
                  <a16:creationId xmlns:a16="http://schemas.microsoft.com/office/drawing/2014/main" id="{5EB38B87-DB16-E85A-E15D-EEF6F29115B5}"/>
                </a:ext>
              </a:extLst>
            </p:cNvPr>
            <p:cNvSpPr/>
            <p:nvPr/>
          </p:nvSpPr>
          <p:spPr>
            <a:xfrm>
              <a:off x="3928871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3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89">
              <a:extLst>
                <a:ext uri="{FF2B5EF4-FFF2-40B4-BE49-F238E27FC236}">
                  <a16:creationId xmlns:a16="http://schemas.microsoft.com/office/drawing/2014/main" id="{69EAD8E6-E5F8-F9AA-2E39-4FACD8533633}"/>
                </a:ext>
              </a:extLst>
            </p:cNvPr>
            <p:cNvSpPr/>
            <p:nvPr/>
          </p:nvSpPr>
          <p:spPr>
            <a:xfrm>
              <a:off x="3928871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0">
            <a:extLst>
              <a:ext uri="{FF2B5EF4-FFF2-40B4-BE49-F238E27FC236}">
                <a16:creationId xmlns:a16="http://schemas.microsoft.com/office/drawing/2014/main" id="{02B00F0B-226E-03F9-9732-1C7D54D5EAAA}"/>
              </a:ext>
            </a:extLst>
          </p:cNvPr>
          <p:cNvSpPr txBox="1"/>
          <p:nvPr/>
        </p:nvSpPr>
        <p:spPr>
          <a:xfrm>
            <a:off x="4276961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2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97" name="object 91">
            <a:extLst>
              <a:ext uri="{FF2B5EF4-FFF2-40B4-BE49-F238E27FC236}">
                <a16:creationId xmlns:a16="http://schemas.microsoft.com/office/drawing/2014/main" id="{289CA69C-8B41-F34E-034E-6E8ECB88301B}"/>
              </a:ext>
            </a:extLst>
          </p:cNvPr>
          <p:cNvGrpSpPr/>
          <p:nvPr/>
        </p:nvGrpSpPr>
        <p:grpSpPr>
          <a:xfrm>
            <a:off x="5041500" y="3039829"/>
            <a:ext cx="418465" cy="418465"/>
            <a:chOff x="4711953" y="2351277"/>
            <a:chExt cx="418465" cy="418465"/>
          </a:xfrm>
        </p:grpSpPr>
        <p:sp>
          <p:nvSpPr>
            <p:cNvPr id="98" name="object 92">
              <a:extLst>
                <a:ext uri="{FF2B5EF4-FFF2-40B4-BE49-F238E27FC236}">
                  <a16:creationId xmlns:a16="http://schemas.microsoft.com/office/drawing/2014/main" id="{6EAD704C-9084-DF38-DFDE-68BC2014CAE3}"/>
                </a:ext>
              </a:extLst>
            </p:cNvPr>
            <p:cNvSpPr/>
            <p:nvPr/>
          </p:nvSpPr>
          <p:spPr>
            <a:xfrm>
              <a:off x="4718303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3">
              <a:extLst>
                <a:ext uri="{FF2B5EF4-FFF2-40B4-BE49-F238E27FC236}">
                  <a16:creationId xmlns:a16="http://schemas.microsoft.com/office/drawing/2014/main" id="{A0939BE4-9FB4-03E9-714C-05BFA1C8F52B}"/>
                </a:ext>
              </a:extLst>
            </p:cNvPr>
            <p:cNvSpPr/>
            <p:nvPr/>
          </p:nvSpPr>
          <p:spPr>
            <a:xfrm>
              <a:off x="4718303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4">
              <a:extLst>
                <a:ext uri="{FF2B5EF4-FFF2-40B4-BE49-F238E27FC236}">
                  <a16:creationId xmlns:a16="http://schemas.microsoft.com/office/drawing/2014/main" id="{B80ED306-5C90-91F8-2AA6-009436A3FA56}"/>
                </a:ext>
              </a:extLst>
            </p:cNvPr>
            <p:cNvSpPr/>
            <p:nvPr/>
          </p:nvSpPr>
          <p:spPr>
            <a:xfrm>
              <a:off x="4718303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5">
              <a:extLst>
                <a:ext uri="{FF2B5EF4-FFF2-40B4-BE49-F238E27FC236}">
                  <a16:creationId xmlns:a16="http://schemas.microsoft.com/office/drawing/2014/main" id="{CEDE53E7-58E8-E77F-9263-3AAA02EF8AED}"/>
                </a:ext>
              </a:extLst>
            </p:cNvPr>
            <p:cNvSpPr/>
            <p:nvPr/>
          </p:nvSpPr>
          <p:spPr>
            <a:xfrm>
              <a:off x="4718303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96">
            <a:extLst>
              <a:ext uri="{FF2B5EF4-FFF2-40B4-BE49-F238E27FC236}">
                <a16:creationId xmlns:a16="http://schemas.microsoft.com/office/drawing/2014/main" id="{8A5D0504-F72B-D066-6675-1F6435C0565B}"/>
              </a:ext>
            </a:extLst>
          </p:cNvPr>
          <p:cNvSpPr txBox="1"/>
          <p:nvPr/>
        </p:nvSpPr>
        <p:spPr>
          <a:xfrm>
            <a:off x="5067917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3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03" name="object 97">
            <a:extLst>
              <a:ext uri="{FF2B5EF4-FFF2-40B4-BE49-F238E27FC236}">
                <a16:creationId xmlns:a16="http://schemas.microsoft.com/office/drawing/2014/main" id="{C7F0AE51-327E-23AA-AE51-98970116721D}"/>
              </a:ext>
            </a:extLst>
          </p:cNvPr>
          <p:cNvGrpSpPr/>
          <p:nvPr/>
        </p:nvGrpSpPr>
        <p:grpSpPr>
          <a:xfrm>
            <a:off x="5832456" y="3039829"/>
            <a:ext cx="418465" cy="418465"/>
            <a:chOff x="5502909" y="2351277"/>
            <a:chExt cx="418465" cy="418465"/>
          </a:xfrm>
        </p:grpSpPr>
        <p:sp>
          <p:nvSpPr>
            <p:cNvPr id="104" name="object 98">
              <a:extLst>
                <a:ext uri="{FF2B5EF4-FFF2-40B4-BE49-F238E27FC236}">
                  <a16:creationId xmlns:a16="http://schemas.microsoft.com/office/drawing/2014/main" id="{9DD4EF4E-F4D5-0795-8C2A-252C7CE499B8}"/>
                </a:ext>
              </a:extLst>
            </p:cNvPr>
            <p:cNvSpPr/>
            <p:nvPr/>
          </p:nvSpPr>
          <p:spPr>
            <a:xfrm>
              <a:off x="5509259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99">
              <a:extLst>
                <a:ext uri="{FF2B5EF4-FFF2-40B4-BE49-F238E27FC236}">
                  <a16:creationId xmlns:a16="http://schemas.microsoft.com/office/drawing/2014/main" id="{30693C27-F365-51B9-D7D4-0CE25454F64C}"/>
                </a:ext>
              </a:extLst>
            </p:cNvPr>
            <p:cNvSpPr/>
            <p:nvPr/>
          </p:nvSpPr>
          <p:spPr>
            <a:xfrm>
              <a:off x="5509259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0">
              <a:extLst>
                <a:ext uri="{FF2B5EF4-FFF2-40B4-BE49-F238E27FC236}">
                  <a16:creationId xmlns:a16="http://schemas.microsoft.com/office/drawing/2014/main" id="{0D96731E-6D3F-C9EE-6C53-0617E8EA37C4}"/>
                </a:ext>
              </a:extLst>
            </p:cNvPr>
            <p:cNvSpPr/>
            <p:nvPr/>
          </p:nvSpPr>
          <p:spPr>
            <a:xfrm>
              <a:off x="5509259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1">
              <a:extLst>
                <a:ext uri="{FF2B5EF4-FFF2-40B4-BE49-F238E27FC236}">
                  <a16:creationId xmlns:a16="http://schemas.microsoft.com/office/drawing/2014/main" id="{11A0C40E-89D3-E907-DD25-234F7E22E7A4}"/>
                </a:ext>
              </a:extLst>
            </p:cNvPr>
            <p:cNvSpPr/>
            <p:nvPr/>
          </p:nvSpPr>
          <p:spPr>
            <a:xfrm>
              <a:off x="5509259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2">
            <a:extLst>
              <a:ext uri="{FF2B5EF4-FFF2-40B4-BE49-F238E27FC236}">
                <a16:creationId xmlns:a16="http://schemas.microsoft.com/office/drawing/2014/main" id="{133CD25A-7B48-A451-BCDB-58B9406041B1}"/>
              </a:ext>
            </a:extLst>
          </p:cNvPr>
          <p:cNvSpPr txBox="1"/>
          <p:nvPr/>
        </p:nvSpPr>
        <p:spPr>
          <a:xfrm>
            <a:off x="5857094" y="3419687"/>
            <a:ext cx="2641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4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09" name="object 103">
            <a:extLst>
              <a:ext uri="{FF2B5EF4-FFF2-40B4-BE49-F238E27FC236}">
                <a16:creationId xmlns:a16="http://schemas.microsoft.com/office/drawing/2014/main" id="{83925A5A-C14B-D147-FECB-C5129557E9AE}"/>
              </a:ext>
            </a:extLst>
          </p:cNvPr>
          <p:cNvGrpSpPr/>
          <p:nvPr/>
        </p:nvGrpSpPr>
        <p:grpSpPr>
          <a:xfrm>
            <a:off x="6623412" y="3035257"/>
            <a:ext cx="418465" cy="416559"/>
            <a:chOff x="6293865" y="2346705"/>
            <a:chExt cx="418465" cy="416559"/>
          </a:xfrm>
        </p:grpSpPr>
        <p:sp>
          <p:nvSpPr>
            <p:cNvPr id="110" name="object 104">
              <a:extLst>
                <a:ext uri="{FF2B5EF4-FFF2-40B4-BE49-F238E27FC236}">
                  <a16:creationId xmlns:a16="http://schemas.microsoft.com/office/drawing/2014/main" id="{1B316136-87B1-6F5A-78EA-39698AF58CF8}"/>
                </a:ext>
              </a:extLst>
            </p:cNvPr>
            <p:cNvSpPr/>
            <p:nvPr/>
          </p:nvSpPr>
          <p:spPr>
            <a:xfrm>
              <a:off x="6300215" y="2353055"/>
              <a:ext cx="405765" cy="403860"/>
            </a:xfrm>
            <a:custGeom>
              <a:avLst/>
              <a:gdLst/>
              <a:ahLst/>
              <a:cxnLst/>
              <a:rect l="l" t="t" r="r" b="b"/>
              <a:pathLst>
                <a:path w="405765" h="403860">
                  <a:moveTo>
                    <a:pt x="405384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05384" y="403860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5">
              <a:extLst>
                <a:ext uri="{FF2B5EF4-FFF2-40B4-BE49-F238E27FC236}">
                  <a16:creationId xmlns:a16="http://schemas.microsoft.com/office/drawing/2014/main" id="{5A194FCD-A67B-8577-4BD7-16F2E7915272}"/>
                </a:ext>
              </a:extLst>
            </p:cNvPr>
            <p:cNvSpPr/>
            <p:nvPr/>
          </p:nvSpPr>
          <p:spPr>
            <a:xfrm>
              <a:off x="6300215" y="2353055"/>
              <a:ext cx="405765" cy="403860"/>
            </a:xfrm>
            <a:custGeom>
              <a:avLst/>
              <a:gdLst/>
              <a:ahLst/>
              <a:cxnLst/>
              <a:rect l="l" t="t" r="r" b="b"/>
              <a:pathLst>
                <a:path w="405765" h="403860">
                  <a:moveTo>
                    <a:pt x="0" y="403860"/>
                  </a:moveTo>
                  <a:lnTo>
                    <a:pt x="405384" y="403860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6">
              <a:extLst>
                <a:ext uri="{FF2B5EF4-FFF2-40B4-BE49-F238E27FC236}">
                  <a16:creationId xmlns:a16="http://schemas.microsoft.com/office/drawing/2014/main" id="{2ED03D7A-8F61-0148-E720-4BB0C11C45EB}"/>
                </a:ext>
              </a:extLst>
            </p:cNvPr>
            <p:cNvSpPr/>
            <p:nvPr/>
          </p:nvSpPr>
          <p:spPr>
            <a:xfrm>
              <a:off x="6300215" y="2354071"/>
              <a:ext cx="405765" cy="403225"/>
            </a:xfrm>
            <a:custGeom>
              <a:avLst/>
              <a:gdLst/>
              <a:ahLst/>
              <a:cxnLst/>
              <a:rect l="l" t="t" r="r" b="b"/>
              <a:pathLst>
                <a:path w="405765" h="403225">
                  <a:moveTo>
                    <a:pt x="73151" y="0"/>
                  </a:moveTo>
                  <a:lnTo>
                    <a:pt x="40534" y="65024"/>
                  </a:lnTo>
                  <a:lnTo>
                    <a:pt x="30191" y="115893"/>
                  </a:lnTo>
                  <a:lnTo>
                    <a:pt x="20023" y="176146"/>
                  </a:lnTo>
                  <a:lnTo>
                    <a:pt x="9977" y="242655"/>
                  </a:lnTo>
                  <a:lnTo>
                    <a:pt x="0" y="312292"/>
                  </a:lnTo>
                  <a:lnTo>
                    <a:pt x="405384" y="378967"/>
                  </a:lnTo>
                  <a:lnTo>
                    <a:pt x="398328" y="346504"/>
                  </a:lnTo>
                  <a:lnTo>
                    <a:pt x="389253" y="297116"/>
                  </a:lnTo>
                  <a:lnTo>
                    <a:pt x="367299" y="173831"/>
                  </a:lnTo>
                  <a:lnTo>
                    <a:pt x="355550" y="113066"/>
                  </a:lnTo>
                  <a:lnTo>
                    <a:pt x="344037" y="61642"/>
                  </a:lnTo>
                  <a:lnTo>
                    <a:pt x="323977" y="13080"/>
                  </a:lnTo>
                  <a:lnTo>
                    <a:pt x="315786" y="29361"/>
                  </a:lnTo>
                  <a:lnTo>
                    <a:pt x="308127" y="71647"/>
                  </a:lnTo>
                  <a:lnTo>
                    <a:pt x="300936" y="131252"/>
                  </a:lnTo>
                  <a:lnTo>
                    <a:pt x="294147" y="199485"/>
                  </a:lnTo>
                  <a:lnTo>
                    <a:pt x="287698" y="267658"/>
                  </a:lnTo>
                  <a:lnTo>
                    <a:pt x="281525" y="327084"/>
                  </a:lnTo>
                  <a:lnTo>
                    <a:pt x="275562" y="369073"/>
                  </a:lnTo>
                  <a:lnTo>
                    <a:pt x="269748" y="384937"/>
                  </a:lnTo>
                  <a:lnTo>
                    <a:pt x="264475" y="368747"/>
                  </a:lnTo>
                  <a:lnTo>
                    <a:pt x="259978" y="326171"/>
                  </a:lnTo>
                  <a:lnTo>
                    <a:pt x="255949" y="266051"/>
                  </a:lnTo>
                  <a:lnTo>
                    <a:pt x="248060" y="128553"/>
                  </a:lnTo>
                  <a:lnTo>
                    <a:pt x="243584" y="68861"/>
                  </a:lnTo>
                  <a:lnTo>
                    <a:pt x="238343" y="26999"/>
                  </a:lnTo>
                  <a:lnTo>
                    <a:pt x="232029" y="11811"/>
                  </a:lnTo>
                  <a:lnTo>
                    <a:pt x="225548" y="26090"/>
                  </a:lnTo>
                  <a:lnTo>
                    <a:pt x="218445" y="62622"/>
                  </a:lnTo>
                  <a:lnTo>
                    <a:pt x="210810" y="114996"/>
                  </a:lnTo>
                  <a:lnTo>
                    <a:pt x="194316" y="241619"/>
                  </a:lnTo>
                  <a:lnTo>
                    <a:pt x="185641" y="303045"/>
                  </a:lnTo>
                  <a:lnTo>
                    <a:pt x="176802" y="354666"/>
                  </a:lnTo>
                  <a:lnTo>
                    <a:pt x="167892" y="390069"/>
                  </a:lnTo>
                  <a:lnTo>
                    <a:pt x="159004" y="402843"/>
                  </a:lnTo>
                  <a:lnTo>
                    <a:pt x="149938" y="388991"/>
                  </a:lnTo>
                  <a:lnTo>
                    <a:pt x="140508" y="352926"/>
                  </a:lnTo>
                  <a:lnTo>
                    <a:pt x="130819" y="300858"/>
                  </a:lnTo>
                  <a:lnTo>
                    <a:pt x="120976" y="238993"/>
                  </a:lnTo>
                  <a:lnTo>
                    <a:pt x="111085" y="173540"/>
                  </a:lnTo>
                  <a:lnTo>
                    <a:pt x="101251" y="110706"/>
                  </a:lnTo>
                  <a:lnTo>
                    <a:pt x="91581" y="56699"/>
                  </a:lnTo>
                  <a:lnTo>
                    <a:pt x="82179" y="177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7">
              <a:extLst>
                <a:ext uri="{FF2B5EF4-FFF2-40B4-BE49-F238E27FC236}">
                  <a16:creationId xmlns:a16="http://schemas.microsoft.com/office/drawing/2014/main" id="{9066296D-3165-B978-11C5-DD2E89B3DEE7}"/>
                </a:ext>
              </a:extLst>
            </p:cNvPr>
            <p:cNvSpPr/>
            <p:nvPr/>
          </p:nvSpPr>
          <p:spPr>
            <a:xfrm>
              <a:off x="6300215" y="2354071"/>
              <a:ext cx="405765" cy="403225"/>
            </a:xfrm>
            <a:custGeom>
              <a:avLst/>
              <a:gdLst/>
              <a:ahLst/>
              <a:cxnLst/>
              <a:rect l="l" t="t" r="r" b="b"/>
              <a:pathLst>
                <a:path w="405765" h="403225">
                  <a:moveTo>
                    <a:pt x="0" y="312292"/>
                  </a:moveTo>
                  <a:lnTo>
                    <a:pt x="9977" y="242655"/>
                  </a:lnTo>
                  <a:lnTo>
                    <a:pt x="20023" y="176146"/>
                  </a:lnTo>
                  <a:lnTo>
                    <a:pt x="30191" y="115893"/>
                  </a:lnTo>
                  <a:lnTo>
                    <a:pt x="40534" y="65024"/>
                  </a:lnTo>
                  <a:lnTo>
                    <a:pt x="51107" y="26667"/>
                  </a:lnTo>
                  <a:lnTo>
                    <a:pt x="73151" y="0"/>
                  </a:lnTo>
                  <a:lnTo>
                    <a:pt x="82179" y="17728"/>
                  </a:lnTo>
                  <a:lnTo>
                    <a:pt x="91581" y="56699"/>
                  </a:lnTo>
                  <a:lnTo>
                    <a:pt x="101251" y="110706"/>
                  </a:lnTo>
                  <a:lnTo>
                    <a:pt x="111085" y="173540"/>
                  </a:lnTo>
                  <a:lnTo>
                    <a:pt x="120976" y="238993"/>
                  </a:lnTo>
                  <a:lnTo>
                    <a:pt x="130819" y="300858"/>
                  </a:lnTo>
                  <a:lnTo>
                    <a:pt x="140508" y="352926"/>
                  </a:lnTo>
                  <a:lnTo>
                    <a:pt x="149938" y="388991"/>
                  </a:lnTo>
                  <a:lnTo>
                    <a:pt x="159004" y="402843"/>
                  </a:lnTo>
                  <a:lnTo>
                    <a:pt x="167892" y="390069"/>
                  </a:lnTo>
                  <a:lnTo>
                    <a:pt x="176802" y="354666"/>
                  </a:lnTo>
                  <a:lnTo>
                    <a:pt x="185641" y="303045"/>
                  </a:lnTo>
                  <a:lnTo>
                    <a:pt x="194316" y="241619"/>
                  </a:lnTo>
                  <a:lnTo>
                    <a:pt x="202737" y="176798"/>
                  </a:lnTo>
                  <a:lnTo>
                    <a:pt x="210810" y="114996"/>
                  </a:lnTo>
                  <a:lnTo>
                    <a:pt x="218445" y="62622"/>
                  </a:lnTo>
                  <a:lnTo>
                    <a:pt x="225548" y="26090"/>
                  </a:lnTo>
                  <a:lnTo>
                    <a:pt x="232029" y="11811"/>
                  </a:lnTo>
                  <a:lnTo>
                    <a:pt x="238343" y="26999"/>
                  </a:lnTo>
                  <a:lnTo>
                    <a:pt x="243584" y="68861"/>
                  </a:lnTo>
                  <a:lnTo>
                    <a:pt x="248060" y="128553"/>
                  </a:lnTo>
                  <a:lnTo>
                    <a:pt x="252079" y="197230"/>
                  </a:lnTo>
                  <a:lnTo>
                    <a:pt x="255949" y="266051"/>
                  </a:lnTo>
                  <a:lnTo>
                    <a:pt x="259978" y="326171"/>
                  </a:lnTo>
                  <a:lnTo>
                    <a:pt x="264475" y="368747"/>
                  </a:lnTo>
                  <a:lnTo>
                    <a:pt x="269748" y="384937"/>
                  </a:lnTo>
                  <a:lnTo>
                    <a:pt x="275562" y="369073"/>
                  </a:lnTo>
                  <a:lnTo>
                    <a:pt x="281525" y="327084"/>
                  </a:lnTo>
                  <a:lnTo>
                    <a:pt x="287698" y="267658"/>
                  </a:lnTo>
                  <a:lnTo>
                    <a:pt x="294147" y="199485"/>
                  </a:lnTo>
                  <a:lnTo>
                    <a:pt x="300936" y="131252"/>
                  </a:lnTo>
                  <a:lnTo>
                    <a:pt x="308127" y="71647"/>
                  </a:lnTo>
                  <a:lnTo>
                    <a:pt x="315786" y="29361"/>
                  </a:lnTo>
                  <a:lnTo>
                    <a:pt x="323977" y="13080"/>
                  </a:lnTo>
                  <a:lnTo>
                    <a:pt x="333324" y="26125"/>
                  </a:lnTo>
                  <a:lnTo>
                    <a:pt x="355550" y="113066"/>
                  </a:lnTo>
                  <a:lnTo>
                    <a:pt x="367299" y="173831"/>
                  </a:lnTo>
                  <a:lnTo>
                    <a:pt x="378722" y="237369"/>
                  </a:lnTo>
                  <a:lnTo>
                    <a:pt x="389253" y="297116"/>
                  </a:lnTo>
                  <a:lnTo>
                    <a:pt x="398328" y="346504"/>
                  </a:lnTo>
                  <a:lnTo>
                    <a:pt x="405384" y="378967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08">
            <a:extLst>
              <a:ext uri="{FF2B5EF4-FFF2-40B4-BE49-F238E27FC236}">
                <a16:creationId xmlns:a16="http://schemas.microsoft.com/office/drawing/2014/main" id="{40DAFDB8-8F4A-4413-5A08-D389289F0325}"/>
              </a:ext>
            </a:extLst>
          </p:cNvPr>
          <p:cNvSpPr txBox="1"/>
          <p:nvPr/>
        </p:nvSpPr>
        <p:spPr>
          <a:xfrm>
            <a:off x="6646526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5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15" name="object 109">
            <a:extLst>
              <a:ext uri="{FF2B5EF4-FFF2-40B4-BE49-F238E27FC236}">
                <a16:creationId xmlns:a16="http://schemas.microsoft.com/office/drawing/2014/main" id="{5FAE007A-1C21-FB4D-CB2B-EAA51068DA0F}"/>
              </a:ext>
            </a:extLst>
          </p:cNvPr>
          <p:cNvGrpSpPr/>
          <p:nvPr/>
        </p:nvGrpSpPr>
        <p:grpSpPr>
          <a:xfrm>
            <a:off x="3663805" y="2081234"/>
            <a:ext cx="3175000" cy="984250"/>
            <a:chOff x="3334258" y="1392682"/>
            <a:chExt cx="3175000" cy="984250"/>
          </a:xfrm>
        </p:grpSpPr>
        <p:pic>
          <p:nvPicPr>
            <p:cNvPr id="116" name="object 110">
              <a:extLst>
                <a:ext uri="{FF2B5EF4-FFF2-40B4-BE49-F238E27FC236}">
                  <a16:creationId xmlns:a16="http://schemas.microsoft.com/office/drawing/2014/main" id="{37C666AB-3AC0-251F-B4C1-5D9B6B3821F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9970" y="1392682"/>
              <a:ext cx="198627" cy="197103"/>
            </a:xfrm>
            <a:prstGeom prst="rect">
              <a:avLst/>
            </a:prstGeom>
          </p:spPr>
        </p:pic>
        <p:pic>
          <p:nvPicPr>
            <p:cNvPr id="117" name="object 111">
              <a:extLst>
                <a:ext uri="{FF2B5EF4-FFF2-40B4-BE49-F238E27FC236}">
                  <a16:creationId xmlns:a16="http://schemas.microsoft.com/office/drawing/2014/main" id="{42664E45-BE14-40EC-1978-7DF88238161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4258" y="1629156"/>
              <a:ext cx="3174745" cy="747522"/>
            </a:xfrm>
            <a:prstGeom prst="rect">
              <a:avLst/>
            </a:prstGeom>
          </p:spPr>
        </p:pic>
      </p:grpSp>
      <p:sp>
        <p:nvSpPr>
          <p:cNvPr id="118" name="object 112">
            <a:extLst>
              <a:ext uri="{FF2B5EF4-FFF2-40B4-BE49-F238E27FC236}">
                <a16:creationId xmlns:a16="http://schemas.microsoft.com/office/drawing/2014/main" id="{25A07BF7-1DC2-4B1F-2EE0-E231BA2ECF4D}"/>
              </a:ext>
            </a:extLst>
          </p:cNvPr>
          <p:cNvSpPr txBox="1"/>
          <p:nvPr/>
        </p:nvSpPr>
        <p:spPr>
          <a:xfrm>
            <a:off x="4865606" y="2067263"/>
            <a:ext cx="2139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𝑜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119" name="object 113">
            <a:extLst>
              <a:ext uri="{FF2B5EF4-FFF2-40B4-BE49-F238E27FC236}">
                <a16:creationId xmlns:a16="http://schemas.microsoft.com/office/drawing/2014/main" id="{1019EBEA-6275-0824-EF29-16F57745E90C}"/>
              </a:ext>
            </a:extLst>
          </p:cNvPr>
          <p:cNvSpPr/>
          <p:nvPr/>
        </p:nvSpPr>
        <p:spPr>
          <a:xfrm>
            <a:off x="1519791" y="5990547"/>
            <a:ext cx="3160395" cy="561975"/>
          </a:xfrm>
          <a:custGeom>
            <a:avLst/>
            <a:gdLst/>
            <a:ahLst/>
            <a:cxnLst/>
            <a:rect l="l" t="t" r="r" b="b"/>
            <a:pathLst>
              <a:path w="3160395" h="561975">
                <a:moveTo>
                  <a:pt x="3160395" y="16764"/>
                </a:moveTo>
                <a:lnTo>
                  <a:pt x="3075178" y="13843"/>
                </a:lnTo>
                <a:lnTo>
                  <a:pt x="3088411" y="42760"/>
                </a:lnTo>
                <a:lnTo>
                  <a:pt x="2004885" y="539635"/>
                </a:lnTo>
                <a:lnTo>
                  <a:pt x="2331948" y="82461"/>
                </a:lnTo>
                <a:lnTo>
                  <a:pt x="2357755" y="100965"/>
                </a:lnTo>
                <a:lnTo>
                  <a:pt x="2363482" y="64770"/>
                </a:lnTo>
                <a:lnTo>
                  <a:pt x="2371090" y="16764"/>
                </a:lnTo>
                <a:lnTo>
                  <a:pt x="2295779" y="56515"/>
                </a:lnTo>
                <a:lnTo>
                  <a:pt x="2321661" y="75095"/>
                </a:lnTo>
                <a:lnTo>
                  <a:pt x="1985378" y="544957"/>
                </a:lnTo>
                <a:lnTo>
                  <a:pt x="1634070" y="74053"/>
                </a:lnTo>
                <a:lnTo>
                  <a:pt x="1647723" y="63881"/>
                </a:lnTo>
                <a:lnTo>
                  <a:pt x="1659509" y="55118"/>
                </a:lnTo>
                <a:lnTo>
                  <a:pt x="1583436" y="16764"/>
                </a:lnTo>
                <a:lnTo>
                  <a:pt x="1598422" y="100584"/>
                </a:lnTo>
                <a:lnTo>
                  <a:pt x="1623872" y="81635"/>
                </a:lnTo>
                <a:lnTo>
                  <a:pt x="1965223" y="539305"/>
                </a:lnTo>
                <a:lnTo>
                  <a:pt x="863003" y="42316"/>
                </a:lnTo>
                <a:lnTo>
                  <a:pt x="865365" y="37084"/>
                </a:lnTo>
                <a:lnTo>
                  <a:pt x="876046" y="13335"/>
                </a:lnTo>
                <a:lnTo>
                  <a:pt x="790956" y="16764"/>
                </a:lnTo>
                <a:lnTo>
                  <a:pt x="844804" y="82804"/>
                </a:lnTo>
                <a:lnTo>
                  <a:pt x="857808" y="53886"/>
                </a:lnTo>
                <a:lnTo>
                  <a:pt x="1910575" y="528586"/>
                </a:lnTo>
                <a:lnTo>
                  <a:pt x="75222" y="30645"/>
                </a:lnTo>
                <a:lnTo>
                  <a:pt x="76136" y="27305"/>
                </a:lnTo>
                <a:lnTo>
                  <a:pt x="83566" y="0"/>
                </a:lnTo>
                <a:lnTo>
                  <a:pt x="0" y="16764"/>
                </a:lnTo>
                <a:lnTo>
                  <a:pt x="63563" y="73533"/>
                </a:lnTo>
                <a:lnTo>
                  <a:pt x="71907" y="42837"/>
                </a:lnTo>
                <a:lnTo>
                  <a:pt x="1983486" y="561517"/>
                </a:lnTo>
                <a:lnTo>
                  <a:pt x="1984654" y="557149"/>
                </a:lnTo>
                <a:lnTo>
                  <a:pt x="1985518" y="555218"/>
                </a:lnTo>
                <a:lnTo>
                  <a:pt x="1985772" y="555409"/>
                </a:lnTo>
                <a:lnTo>
                  <a:pt x="1988439" y="561162"/>
                </a:lnTo>
                <a:lnTo>
                  <a:pt x="3093707" y="54330"/>
                </a:lnTo>
                <a:lnTo>
                  <a:pt x="3106928" y="83185"/>
                </a:lnTo>
                <a:lnTo>
                  <a:pt x="3143720" y="37465"/>
                </a:lnTo>
                <a:lnTo>
                  <a:pt x="3160395" y="16764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4">
            <a:extLst>
              <a:ext uri="{FF2B5EF4-FFF2-40B4-BE49-F238E27FC236}">
                <a16:creationId xmlns:a16="http://schemas.microsoft.com/office/drawing/2014/main" id="{CC1B3F11-AAC0-735D-6F80-7B89B50DED42}"/>
              </a:ext>
            </a:extLst>
          </p:cNvPr>
          <p:cNvSpPr/>
          <p:nvPr/>
        </p:nvSpPr>
        <p:spPr>
          <a:xfrm>
            <a:off x="5471523" y="5984071"/>
            <a:ext cx="3159125" cy="568325"/>
          </a:xfrm>
          <a:custGeom>
            <a:avLst/>
            <a:gdLst/>
            <a:ahLst/>
            <a:cxnLst/>
            <a:rect l="l" t="t" r="r" b="b"/>
            <a:pathLst>
              <a:path w="3159125" h="568325">
                <a:moveTo>
                  <a:pt x="3158744" y="23241"/>
                </a:moveTo>
                <a:lnTo>
                  <a:pt x="3076702" y="0"/>
                </a:lnTo>
                <a:lnTo>
                  <a:pt x="3082620" y="31203"/>
                </a:lnTo>
                <a:lnTo>
                  <a:pt x="497027" y="521563"/>
                </a:lnTo>
                <a:lnTo>
                  <a:pt x="2297366" y="48691"/>
                </a:lnTo>
                <a:lnTo>
                  <a:pt x="2305431" y="79502"/>
                </a:lnTo>
                <a:lnTo>
                  <a:pt x="2358021" y="33274"/>
                </a:lnTo>
                <a:lnTo>
                  <a:pt x="2369439" y="23241"/>
                </a:lnTo>
                <a:lnTo>
                  <a:pt x="2286127" y="5715"/>
                </a:lnTo>
                <a:lnTo>
                  <a:pt x="2294178" y="36499"/>
                </a:lnTo>
                <a:lnTo>
                  <a:pt x="400977" y="533641"/>
                </a:lnTo>
                <a:lnTo>
                  <a:pt x="1514741" y="58953"/>
                </a:lnTo>
                <a:lnTo>
                  <a:pt x="1527175" y="88138"/>
                </a:lnTo>
                <a:lnTo>
                  <a:pt x="1566113" y="42291"/>
                </a:lnTo>
                <a:lnTo>
                  <a:pt x="1582293" y="23241"/>
                </a:lnTo>
                <a:lnTo>
                  <a:pt x="1497330" y="18034"/>
                </a:lnTo>
                <a:lnTo>
                  <a:pt x="1509776" y="47282"/>
                </a:lnTo>
                <a:lnTo>
                  <a:pt x="341680" y="545071"/>
                </a:lnTo>
                <a:lnTo>
                  <a:pt x="744220" y="84759"/>
                </a:lnTo>
                <a:lnTo>
                  <a:pt x="768096" y="105664"/>
                </a:lnTo>
                <a:lnTo>
                  <a:pt x="778268" y="66802"/>
                </a:lnTo>
                <a:lnTo>
                  <a:pt x="789686" y="23241"/>
                </a:lnTo>
                <a:lnTo>
                  <a:pt x="710819" y="55499"/>
                </a:lnTo>
                <a:lnTo>
                  <a:pt x="734669" y="76403"/>
                </a:lnTo>
                <a:lnTo>
                  <a:pt x="320090" y="550367"/>
                </a:lnTo>
                <a:lnTo>
                  <a:pt x="44297" y="85559"/>
                </a:lnTo>
                <a:lnTo>
                  <a:pt x="62623" y="74676"/>
                </a:lnTo>
                <a:lnTo>
                  <a:pt x="71628" y="69342"/>
                </a:lnTo>
                <a:lnTo>
                  <a:pt x="0" y="23241"/>
                </a:lnTo>
                <a:lnTo>
                  <a:pt x="6096" y="108204"/>
                </a:lnTo>
                <a:lnTo>
                  <a:pt x="33375" y="92036"/>
                </a:lnTo>
                <a:lnTo>
                  <a:pt x="314071" y="565099"/>
                </a:lnTo>
                <a:lnTo>
                  <a:pt x="318604" y="562419"/>
                </a:lnTo>
                <a:lnTo>
                  <a:pt x="319659" y="568109"/>
                </a:lnTo>
                <a:lnTo>
                  <a:pt x="3084982" y="43662"/>
                </a:lnTo>
                <a:lnTo>
                  <a:pt x="3090926" y="74930"/>
                </a:lnTo>
                <a:lnTo>
                  <a:pt x="3151403" y="28829"/>
                </a:lnTo>
                <a:lnTo>
                  <a:pt x="3158744" y="23241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5">
            <a:extLst>
              <a:ext uri="{FF2B5EF4-FFF2-40B4-BE49-F238E27FC236}">
                <a16:creationId xmlns:a16="http://schemas.microsoft.com/office/drawing/2014/main" id="{95A3F2AD-8696-B92B-85A9-1C483381141A}"/>
              </a:ext>
            </a:extLst>
          </p:cNvPr>
          <p:cNvSpPr/>
          <p:nvPr/>
        </p:nvSpPr>
        <p:spPr>
          <a:xfrm>
            <a:off x="1542993" y="3703023"/>
            <a:ext cx="7091045" cy="1657985"/>
          </a:xfrm>
          <a:custGeom>
            <a:avLst/>
            <a:gdLst/>
            <a:ahLst/>
            <a:cxnLst/>
            <a:rect l="l" t="t" r="r" b="b"/>
            <a:pathLst>
              <a:path w="7091045" h="1657985">
                <a:moveTo>
                  <a:pt x="2080158" y="0"/>
                </a:moveTo>
                <a:lnTo>
                  <a:pt x="2002193" y="34417"/>
                </a:lnTo>
                <a:lnTo>
                  <a:pt x="2026742" y="54737"/>
                </a:lnTo>
                <a:lnTo>
                  <a:pt x="1538516" y="645414"/>
                </a:lnTo>
                <a:lnTo>
                  <a:pt x="1548422" y="653542"/>
                </a:lnTo>
                <a:lnTo>
                  <a:pt x="2036483" y="62788"/>
                </a:lnTo>
                <a:lnTo>
                  <a:pt x="2060981" y="83058"/>
                </a:lnTo>
                <a:lnTo>
                  <a:pt x="2069782" y="44958"/>
                </a:lnTo>
                <a:lnTo>
                  <a:pt x="2080158" y="0"/>
                </a:lnTo>
                <a:close/>
              </a:path>
              <a:path w="7091045" h="1657985">
                <a:moveTo>
                  <a:pt x="2872651" y="0"/>
                </a:moveTo>
                <a:lnTo>
                  <a:pt x="2801912" y="47371"/>
                </a:lnTo>
                <a:lnTo>
                  <a:pt x="2829445" y="63068"/>
                </a:lnTo>
                <a:lnTo>
                  <a:pt x="2498128" y="646303"/>
                </a:lnTo>
                <a:lnTo>
                  <a:pt x="2509050" y="652653"/>
                </a:lnTo>
                <a:lnTo>
                  <a:pt x="2840456" y="69354"/>
                </a:lnTo>
                <a:lnTo>
                  <a:pt x="2868079" y="85090"/>
                </a:lnTo>
                <a:lnTo>
                  <a:pt x="2869844" y="52070"/>
                </a:lnTo>
                <a:lnTo>
                  <a:pt x="2872651" y="0"/>
                </a:lnTo>
                <a:close/>
              </a:path>
              <a:path w="7091045" h="1657985">
                <a:moveTo>
                  <a:pt x="3677069" y="84074"/>
                </a:moveTo>
                <a:lnTo>
                  <a:pt x="3672865" y="58801"/>
                </a:lnTo>
                <a:lnTo>
                  <a:pt x="3663099" y="0"/>
                </a:lnTo>
                <a:lnTo>
                  <a:pt x="3604298" y="61722"/>
                </a:lnTo>
                <a:lnTo>
                  <a:pt x="3634575" y="71031"/>
                </a:lnTo>
                <a:lnTo>
                  <a:pt x="3457613" y="647573"/>
                </a:lnTo>
                <a:lnTo>
                  <a:pt x="3469805" y="651383"/>
                </a:lnTo>
                <a:lnTo>
                  <a:pt x="3646792" y="74777"/>
                </a:lnTo>
                <a:lnTo>
                  <a:pt x="3677069" y="84074"/>
                </a:lnTo>
                <a:close/>
              </a:path>
              <a:path w="7091045" h="1657985">
                <a:moveTo>
                  <a:pt x="4486440" y="77724"/>
                </a:moveTo>
                <a:lnTo>
                  <a:pt x="4479925" y="63246"/>
                </a:lnTo>
                <a:lnTo>
                  <a:pt x="4451515" y="0"/>
                </a:lnTo>
                <a:lnTo>
                  <a:pt x="4410367" y="74549"/>
                </a:lnTo>
                <a:lnTo>
                  <a:pt x="4442104" y="75882"/>
                </a:lnTo>
                <a:lnTo>
                  <a:pt x="4442599" y="63754"/>
                </a:lnTo>
                <a:lnTo>
                  <a:pt x="4442168" y="74549"/>
                </a:lnTo>
                <a:lnTo>
                  <a:pt x="4442104" y="75882"/>
                </a:lnTo>
                <a:lnTo>
                  <a:pt x="4419003" y="649224"/>
                </a:lnTo>
                <a:lnTo>
                  <a:pt x="4431703" y="649732"/>
                </a:lnTo>
                <a:lnTo>
                  <a:pt x="4454626" y="77724"/>
                </a:lnTo>
                <a:lnTo>
                  <a:pt x="4454690" y="76403"/>
                </a:lnTo>
                <a:lnTo>
                  <a:pt x="4486440" y="77724"/>
                </a:lnTo>
                <a:close/>
              </a:path>
              <a:path w="7091045" h="1657985">
                <a:moveTo>
                  <a:pt x="5391302" y="648081"/>
                </a:moveTo>
                <a:lnTo>
                  <a:pt x="5264734" y="73012"/>
                </a:lnTo>
                <a:lnTo>
                  <a:pt x="5295798" y="66167"/>
                </a:lnTo>
                <a:lnTo>
                  <a:pt x="5291379" y="60706"/>
                </a:lnTo>
                <a:lnTo>
                  <a:pt x="5242217" y="0"/>
                </a:lnTo>
                <a:lnTo>
                  <a:pt x="5221389" y="82550"/>
                </a:lnTo>
                <a:lnTo>
                  <a:pt x="5252415" y="75730"/>
                </a:lnTo>
                <a:lnTo>
                  <a:pt x="5378996" y="650875"/>
                </a:lnTo>
                <a:lnTo>
                  <a:pt x="5391302" y="648081"/>
                </a:lnTo>
                <a:close/>
              </a:path>
              <a:path w="7091045" h="1657985">
                <a:moveTo>
                  <a:pt x="6300000" y="1627124"/>
                </a:moveTo>
                <a:lnTo>
                  <a:pt x="4880280" y="1091514"/>
                </a:lnTo>
                <a:lnTo>
                  <a:pt x="5313680" y="955421"/>
                </a:lnTo>
                <a:lnTo>
                  <a:pt x="5323243" y="985774"/>
                </a:lnTo>
                <a:lnTo>
                  <a:pt x="5371046" y="939546"/>
                </a:lnTo>
                <a:lnTo>
                  <a:pt x="5384457" y="926592"/>
                </a:lnTo>
                <a:lnTo>
                  <a:pt x="5300383" y="913130"/>
                </a:lnTo>
                <a:lnTo>
                  <a:pt x="5309882" y="943343"/>
                </a:lnTo>
                <a:lnTo>
                  <a:pt x="4861077" y="1084275"/>
                </a:lnTo>
                <a:lnTo>
                  <a:pt x="4498810" y="947585"/>
                </a:lnTo>
                <a:lnTo>
                  <a:pt x="4500499" y="943102"/>
                </a:lnTo>
                <a:lnTo>
                  <a:pt x="4510062" y="917829"/>
                </a:lnTo>
                <a:lnTo>
                  <a:pt x="4425353" y="926592"/>
                </a:lnTo>
                <a:lnTo>
                  <a:pt x="4483138" y="989076"/>
                </a:lnTo>
                <a:lnTo>
                  <a:pt x="4494352" y="959396"/>
                </a:lnTo>
                <a:lnTo>
                  <a:pt x="4841570" y="1090396"/>
                </a:lnTo>
                <a:lnTo>
                  <a:pt x="4375848" y="1236637"/>
                </a:lnTo>
                <a:lnTo>
                  <a:pt x="4355490" y="1229575"/>
                </a:lnTo>
                <a:lnTo>
                  <a:pt x="4355490" y="1243025"/>
                </a:lnTo>
                <a:lnTo>
                  <a:pt x="3928211" y="1377188"/>
                </a:lnTo>
                <a:lnTo>
                  <a:pt x="3907282" y="1370482"/>
                </a:lnTo>
                <a:lnTo>
                  <a:pt x="3907282" y="1383766"/>
                </a:lnTo>
                <a:lnTo>
                  <a:pt x="3512909" y="1507591"/>
                </a:lnTo>
                <a:lnTo>
                  <a:pt x="3126702" y="1392364"/>
                </a:lnTo>
                <a:lnTo>
                  <a:pt x="3510877" y="1256525"/>
                </a:lnTo>
                <a:lnTo>
                  <a:pt x="3907282" y="1383766"/>
                </a:lnTo>
                <a:lnTo>
                  <a:pt x="3907282" y="1370482"/>
                </a:lnTo>
                <a:lnTo>
                  <a:pt x="3530574" y="1249553"/>
                </a:lnTo>
                <a:lnTo>
                  <a:pt x="3948671" y="1101725"/>
                </a:lnTo>
                <a:lnTo>
                  <a:pt x="4355490" y="1243025"/>
                </a:lnTo>
                <a:lnTo>
                  <a:pt x="4355490" y="1229575"/>
                </a:lnTo>
                <a:lnTo>
                  <a:pt x="3967823" y="1094943"/>
                </a:lnTo>
                <a:lnTo>
                  <a:pt x="4355084" y="958011"/>
                </a:lnTo>
                <a:lnTo>
                  <a:pt x="4365663" y="987933"/>
                </a:lnTo>
                <a:lnTo>
                  <a:pt x="4410138" y="941832"/>
                </a:lnTo>
                <a:lnTo>
                  <a:pt x="4424845" y="926592"/>
                </a:lnTo>
                <a:lnTo>
                  <a:pt x="4340263" y="916051"/>
                </a:lnTo>
                <a:lnTo>
                  <a:pt x="4350867" y="946086"/>
                </a:lnTo>
                <a:lnTo>
                  <a:pt x="3948671" y="1088301"/>
                </a:lnTo>
                <a:lnTo>
                  <a:pt x="3929519" y="1081659"/>
                </a:lnTo>
                <a:lnTo>
                  <a:pt x="3929519" y="1095070"/>
                </a:lnTo>
                <a:lnTo>
                  <a:pt x="3510648" y="1243164"/>
                </a:lnTo>
                <a:lnTo>
                  <a:pt x="3490950" y="1236853"/>
                </a:lnTo>
                <a:lnTo>
                  <a:pt x="3490950" y="1250124"/>
                </a:lnTo>
                <a:lnTo>
                  <a:pt x="3106077" y="1386205"/>
                </a:lnTo>
                <a:lnTo>
                  <a:pt x="2645854" y="1248892"/>
                </a:lnTo>
                <a:lnTo>
                  <a:pt x="3028048" y="1101547"/>
                </a:lnTo>
                <a:lnTo>
                  <a:pt x="3490950" y="1250124"/>
                </a:lnTo>
                <a:lnTo>
                  <a:pt x="3490950" y="1236853"/>
                </a:lnTo>
                <a:lnTo>
                  <a:pt x="3046857" y="1094295"/>
                </a:lnTo>
                <a:lnTo>
                  <a:pt x="3395256" y="959980"/>
                </a:lnTo>
                <a:lnTo>
                  <a:pt x="3406686" y="989584"/>
                </a:lnTo>
                <a:lnTo>
                  <a:pt x="3448685" y="943483"/>
                </a:lnTo>
                <a:lnTo>
                  <a:pt x="3463899" y="926795"/>
                </a:lnTo>
                <a:lnTo>
                  <a:pt x="3523145" y="987552"/>
                </a:lnTo>
                <a:lnTo>
                  <a:pt x="3533571" y="957541"/>
                </a:lnTo>
                <a:lnTo>
                  <a:pt x="3929519" y="1095070"/>
                </a:lnTo>
                <a:lnTo>
                  <a:pt x="3929519" y="1081659"/>
                </a:lnTo>
                <a:lnTo>
                  <a:pt x="3537724" y="945591"/>
                </a:lnTo>
                <a:lnTo>
                  <a:pt x="3539159" y="941451"/>
                </a:lnTo>
                <a:lnTo>
                  <a:pt x="3548164" y="915543"/>
                </a:lnTo>
                <a:lnTo>
                  <a:pt x="3463861" y="926579"/>
                </a:lnTo>
                <a:lnTo>
                  <a:pt x="3379254" y="918464"/>
                </a:lnTo>
                <a:lnTo>
                  <a:pt x="3390658" y="948055"/>
                </a:lnTo>
                <a:lnTo>
                  <a:pt x="3027476" y="1088072"/>
                </a:lnTo>
                <a:lnTo>
                  <a:pt x="2578112" y="943838"/>
                </a:lnTo>
                <a:lnTo>
                  <a:pt x="2579357" y="939927"/>
                </a:lnTo>
                <a:lnTo>
                  <a:pt x="2587790" y="913638"/>
                </a:lnTo>
                <a:lnTo>
                  <a:pt x="2503589" y="926592"/>
                </a:lnTo>
                <a:lnTo>
                  <a:pt x="2564549" y="986155"/>
                </a:lnTo>
                <a:lnTo>
                  <a:pt x="2574239" y="955890"/>
                </a:lnTo>
                <a:lnTo>
                  <a:pt x="3008655" y="1095324"/>
                </a:lnTo>
                <a:lnTo>
                  <a:pt x="2625814" y="1242923"/>
                </a:lnTo>
                <a:lnTo>
                  <a:pt x="2125383" y="1093609"/>
                </a:lnTo>
                <a:lnTo>
                  <a:pt x="2435568" y="962139"/>
                </a:lnTo>
                <a:lnTo>
                  <a:pt x="2447963" y="991362"/>
                </a:lnTo>
                <a:lnTo>
                  <a:pt x="2487066" y="945515"/>
                </a:lnTo>
                <a:lnTo>
                  <a:pt x="2503208" y="926592"/>
                </a:lnTo>
                <a:lnTo>
                  <a:pt x="2418245" y="921258"/>
                </a:lnTo>
                <a:lnTo>
                  <a:pt x="2430615" y="950455"/>
                </a:lnTo>
                <a:lnTo>
                  <a:pt x="2106282" y="1087907"/>
                </a:lnTo>
                <a:lnTo>
                  <a:pt x="1618297" y="942314"/>
                </a:lnTo>
                <a:lnTo>
                  <a:pt x="1619389" y="938657"/>
                </a:lnTo>
                <a:lnTo>
                  <a:pt x="1627416" y="911860"/>
                </a:lnTo>
                <a:lnTo>
                  <a:pt x="1543519" y="926592"/>
                </a:lnTo>
                <a:lnTo>
                  <a:pt x="1458760" y="924560"/>
                </a:lnTo>
                <a:lnTo>
                  <a:pt x="1472311" y="953325"/>
                </a:lnTo>
                <a:lnTo>
                  <a:pt x="0" y="1646047"/>
                </a:lnTo>
                <a:lnTo>
                  <a:pt x="5410" y="1657477"/>
                </a:lnTo>
                <a:lnTo>
                  <a:pt x="1477708" y="964780"/>
                </a:lnTo>
                <a:lnTo>
                  <a:pt x="1491272" y="993521"/>
                </a:lnTo>
                <a:lnTo>
                  <a:pt x="1527175" y="947928"/>
                </a:lnTo>
                <a:lnTo>
                  <a:pt x="1543748" y="926871"/>
                </a:lnTo>
                <a:lnTo>
                  <a:pt x="1605572" y="984885"/>
                </a:lnTo>
                <a:lnTo>
                  <a:pt x="1614665" y="954481"/>
                </a:lnTo>
                <a:lnTo>
                  <a:pt x="2087956" y="1095679"/>
                </a:lnTo>
                <a:lnTo>
                  <a:pt x="789597" y="1645920"/>
                </a:lnTo>
                <a:lnTo>
                  <a:pt x="794677" y="1657604"/>
                </a:lnTo>
                <a:lnTo>
                  <a:pt x="2107057" y="1101382"/>
                </a:lnTo>
                <a:lnTo>
                  <a:pt x="2606484" y="1250378"/>
                </a:lnTo>
                <a:lnTo>
                  <a:pt x="1580807" y="1645793"/>
                </a:lnTo>
                <a:lnTo>
                  <a:pt x="1585379" y="1657731"/>
                </a:lnTo>
                <a:lnTo>
                  <a:pt x="2626525" y="1256347"/>
                </a:lnTo>
                <a:lnTo>
                  <a:pt x="3085833" y="1393367"/>
                </a:lnTo>
                <a:lnTo>
                  <a:pt x="2371890" y="1645793"/>
                </a:lnTo>
                <a:lnTo>
                  <a:pt x="2376208" y="1657731"/>
                </a:lnTo>
                <a:lnTo>
                  <a:pt x="3106458" y="1399527"/>
                </a:lnTo>
                <a:lnTo>
                  <a:pt x="3491382" y="1514348"/>
                </a:lnTo>
                <a:lnTo>
                  <a:pt x="3132620" y="1626997"/>
                </a:lnTo>
                <a:lnTo>
                  <a:pt x="3136430" y="1639062"/>
                </a:lnTo>
                <a:lnTo>
                  <a:pt x="3513036" y="1520812"/>
                </a:lnTo>
                <a:lnTo>
                  <a:pt x="3952913" y="1652016"/>
                </a:lnTo>
                <a:lnTo>
                  <a:pt x="3956596" y="1639951"/>
                </a:lnTo>
                <a:lnTo>
                  <a:pt x="3534562" y="1514055"/>
                </a:lnTo>
                <a:lnTo>
                  <a:pt x="3928173" y="1390472"/>
                </a:lnTo>
                <a:lnTo>
                  <a:pt x="4743107" y="1652016"/>
                </a:lnTo>
                <a:lnTo>
                  <a:pt x="4746917" y="1639951"/>
                </a:lnTo>
                <a:lnTo>
                  <a:pt x="3949103" y="1383893"/>
                </a:lnTo>
                <a:lnTo>
                  <a:pt x="4375556" y="1249984"/>
                </a:lnTo>
                <a:lnTo>
                  <a:pt x="5533174" y="1652016"/>
                </a:lnTo>
                <a:lnTo>
                  <a:pt x="5537365" y="1639951"/>
                </a:lnTo>
                <a:lnTo>
                  <a:pt x="4395902" y="1243596"/>
                </a:lnTo>
                <a:lnTo>
                  <a:pt x="4860760" y="1097635"/>
                </a:lnTo>
                <a:lnTo>
                  <a:pt x="6295555" y="1638935"/>
                </a:lnTo>
                <a:lnTo>
                  <a:pt x="6300000" y="1627124"/>
                </a:lnTo>
                <a:close/>
              </a:path>
              <a:path w="7091045" h="1657985">
                <a:moveTo>
                  <a:pt x="7090448" y="1627124"/>
                </a:moveTo>
                <a:lnTo>
                  <a:pt x="5458282" y="949883"/>
                </a:lnTo>
                <a:lnTo>
                  <a:pt x="5460301" y="945007"/>
                </a:lnTo>
                <a:lnTo>
                  <a:pt x="5470436" y="920623"/>
                </a:lnTo>
                <a:lnTo>
                  <a:pt x="5385473" y="926592"/>
                </a:lnTo>
                <a:lnTo>
                  <a:pt x="5441226" y="990981"/>
                </a:lnTo>
                <a:lnTo>
                  <a:pt x="5453392" y="961669"/>
                </a:lnTo>
                <a:lnTo>
                  <a:pt x="7085622" y="1638935"/>
                </a:lnTo>
                <a:lnTo>
                  <a:pt x="7090448" y="1627124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6">
            <a:extLst>
              <a:ext uri="{FF2B5EF4-FFF2-40B4-BE49-F238E27FC236}">
                <a16:creationId xmlns:a16="http://schemas.microsoft.com/office/drawing/2014/main" id="{0C9F51F2-EBC9-E462-1887-6FCC09059733}"/>
              </a:ext>
            </a:extLst>
          </p:cNvPr>
          <p:cNvSpPr txBox="1"/>
          <p:nvPr/>
        </p:nvSpPr>
        <p:spPr>
          <a:xfrm>
            <a:off x="9160873" y="5362152"/>
            <a:ext cx="25355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Invece di avere pesi apprendibili, abbiamo funzioni apprendibili.</a:t>
            </a:r>
          </a:p>
        </p:txBody>
      </p:sp>
      <p:sp>
        <p:nvSpPr>
          <p:cNvPr id="123" name="object 117">
            <a:extLst>
              <a:ext uri="{FF2B5EF4-FFF2-40B4-BE49-F238E27FC236}">
                <a16:creationId xmlns:a16="http://schemas.microsoft.com/office/drawing/2014/main" id="{33DA835F-42EE-2407-565B-3C02B20FE42D}"/>
              </a:ext>
            </a:extLst>
          </p:cNvPr>
          <p:cNvSpPr txBox="1"/>
          <p:nvPr/>
        </p:nvSpPr>
        <p:spPr>
          <a:xfrm>
            <a:off x="7595469" y="4382219"/>
            <a:ext cx="34440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Viene sommato l'output delle funzioni apprendibili</a:t>
            </a:r>
          </a:p>
        </p:txBody>
      </p:sp>
      <p:sp>
        <p:nvSpPr>
          <p:cNvPr id="125" name="object 119">
            <a:extLst>
              <a:ext uri="{FF2B5EF4-FFF2-40B4-BE49-F238E27FC236}">
                <a16:creationId xmlns:a16="http://schemas.microsoft.com/office/drawing/2014/main" id="{D65E9187-193D-70E1-B842-DE9D3AB35087}"/>
              </a:ext>
            </a:extLst>
          </p:cNvPr>
          <p:cNvSpPr txBox="1"/>
          <p:nvPr/>
        </p:nvSpPr>
        <p:spPr>
          <a:xfrm>
            <a:off x="7289521" y="2170614"/>
            <a:ext cx="4433081" cy="10547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Questa rete </a:t>
            </a:r>
            <a:r>
              <a:rPr lang="it-IT" sz="1100" dirty="0" err="1">
                <a:latin typeface="Tahoma"/>
                <a:cs typeface="Tahoma"/>
              </a:rPr>
              <a:t>kan</a:t>
            </a:r>
            <a:r>
              <a:rPr lang="it-IT" sz="1100" dirty="0">
                <a:latin typeface="Tahoma"/>
                <a:cs typeface="Tahoma"/>
              </a:rPr>
              <a:t> può essere considerata come due livelli applicati in sequenza:</a:t>
            </a:r>
          </a:p>
          <a:p>
            <a:pPr marL="184150" indent="-17145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Il primo livello mappa 2 caratteristiche di input in 5 caratteristiche di output.</a:t>
            </a:r>
          </a:p>
          <a:p>
            <a:pPr marL="184150" indent="-17145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Il secondo livello mappa 5 caratteristiche di input in 1 caratteristica di output.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70625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A90F2-3EB0-D6C7-CF6B-B4A87B3A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552FD21-A085-1A7B-BAED-5342CD9C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2" y="0"/>
            <a:ext cx="1100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54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04C06-9ECF-BEE5-8802-8451B3C3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CA762-41E8-F6BE-5658-52E1F5B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KANs</a:t>
            </a:r>
            <a:r>
              <a:rPr lang="it-IT" sz="4000" dirty="0"/>
              <a:t> ottengono il meglio di MLP e 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D84BDA-1584-7719-5A41-139E4221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481943"/>
            <a:ext cx="10165480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sz="2000" b="1" dirty="0" err="1"/>
              <a:t>Spline</a:t>
            </a:r>
            <a:endParaRPr lang="it-IT" sz="2000" b="1" dirty="0"/>
          </a:p>
          <a:p>
            <a:r>
              <a:rPr lang="it-IT" sz="2000" dirty="0"/>
              <a:t>Ottime per dati a bassa dimensionalità.</a:t>
            </a:r>
          </a:p>
          <a:p>
            <a:r>
              <a:rPr lang="it-IT" sz="2000" dirty="0"/>
              <a:t>Controllo locale utile per l'apprendimento continuo (</a:t>
            </a:r>
            <a:r>
              <a:rPr lang="it-IT" sz="2000" dirty="0" err="1"/>
              <a:t>Continual</a:t>
            </a:r>
            <a:r>
              <a:rPr lang="it-IT" sz="2000" dirty="0"/>
              <a:t> Learning).</a:t>
            </a:r>
          </a:p>
          <a:p>
            <a:r>
              <a:rPr lang="it-IT" sz="2000" dirty="0"/>
              <a:t>Possono essere rese più sparse o più grossolane.</a:t>
            </a:r>
          </a:p>
          <a:p>
            <a:pPr marL="0" indent="0">
              <a:buNone/>
            </a:pPr>
            <a:r>
              <a:rPr lang="it-IT" sz="2000" b="1" dirty="0"/>
              <a:t>MLP</a:t>
            </a:r>
          </a:p>
          <a:p>
            <a:r>
              <a:rPr lang="it-IT" sz="2000" dirty="0" err="1"/>
              <a:t>Backpropagation</a:t>
            </a:r>
            <a:endParaRPr lang="it-IT" sz="2000" dirty="0"/>
          </a:p>
          <a:p>
            <a:r>
              <a:rPr lang="it-IT" sz="2000" dirty="0"/>
              <a:t>Ottimi per la composizionalità.</a:t>
            </a:r>
          </a:p>
          <a:p>
            <a:r>
              <a:rPr lang="it-IT" sz="2000" dirty="0"/>
              <a:t>Aumentare gli strati/la larghezza per aggiungere complessità.</a:t>
            </a:r>
          </a:p>
        </p:txBody>
      </p:sp>
    </p:spTree>
    <p:extLst>
      <p:ext uri="{BB962C8B-B14F-4D97-AF65-F5344CB8AC3E}">
        <p14:creationId xmlns:p14="http://schemas.microsoft.com/office/powerpoint/2010/main" val="108159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 kern="1200">
                <a:latin typeface="+mj-lt"/>
                <a:ea typeface="+mj-ea"/>
                <a:cs typeface="+mj-cs"/>
              </a:rPr>
              <a:t>XGBoost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200" b="1" dirty="0" err="1"/>
              <a:t>XGBoost</a:t>
            </a:r>
            <a:r>
              <a:rPr lang="en-US" sz="2200" b="1" dirty="0"/>
              <a:t> (</a:t>
            </a:r>
            <a:r>
              <a:rPr lang="en-US" sz="2200" b="1" dirty="0" err="1"/>
              <a:t>eXtremely</a:t>
            </a:r>
            <a:r>
              <a:rPr lang="en-US" sz="2200" b="1" dirty="0"/>
              <a:t> Gradient Boosting)</a:t>
            </a:r>
            <a:endParaRPr lang="en-US" sz="2200" dirty="0"/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 err="1"/>
              <a:t>Algoritmo</a:t>
            </a:r>
            <a:r>
              <a:rPr lang="en-US" sz="2200" dirty="0"/>
              <a:t> di ensemble </a:t>
            </a:r>
            <a:r>
              <a:rPr lang="en-US" sz="2200" dirty="0" err="1"/>
              <a:t>basato</a:t>
            </a:r>
            <a:r>
              <a:rPr lang="en-US" sz="2200" dirty="0"/>
              <a:t> </a:t>
            </a:r>
            <a:r>
              <a:rPr lang="en-US" sz="2200" dirty="0" err="1"/>
              <a:t>su</a:t>
            </a:r>
            <a:r>
              <a:rPr lang="en-US" sz="2200" dirty="0"/>
              <a:t> </a:t>
            </a:r>
            <a:r>
              <a:rPr lang="en-US" sz="2200" dirty="0" err="1"/>
              <a:t>alberi</a:t>
            </a:r>
            <a:r>
              <a:rPr lang="en-US" sz="2200" dirty="0"/>
              <a:t> </a:t>
            </a:r>
            <a:r>
              <a:rPr lang="en-US" sz="2200" dirty="0" err="1"/>
              <a:t>decisionali</a:t>
            </a:r>
            <a:r>
              <a:rPr lang="en-US" sz="2200" dirty="0"/>
              <a:t>.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 err="1"/>
              <a:t>Costruisce</a:t>
            </a:r>
            <a:r>
              <a:rPr lang="en-US" sz="2200" dirty="0"/>
              <a:t> </a:t>
            </a:r>
            <a:r>
              <a:rPr lang="en-US" sz="2200" dirty="0" err="1"/>
              <a:t>gli</a:t>
            </a:r>
            <a:r>
              <a:rPr lang="en-US" sz="2200" dirty="0"/>
              <a:t> </a:t>
            </a:r>
            <a:r>
              <a:rPr lang="en-US" sz="2200" dirty="0" err="1"/>
              <a:t>alberi</a:t>
            </a:r>
            <a:r>
              <a:rPr lang="en-US" sz="2200" dirty="0"/>
              <a:t> in modo </a:t>
            </a:r>
            <a:r>
              <a:rPr lang="en-US" sz="2200" dirty="0" err="1"/>
              <a:t>sequenziale</a:t>
            </a:r>
            <a:r>
              <a:rPr lang="en-US" sz="2200" dirty="0"/>
              <a:t>, dove ogni nuovo </a:t>
            </a:r>
            <a:r>
              <a:rPr lang="en-US" sz="2200" dirty="0" err="1"/>
              <a:t>albero</a:t>
            </a:r>
            <a:r>
              <a:rPr lang="en-US" sz="2200" dirty="0"/>
              <a:t> </a:t>
            </a:r>
            <a:r>
              <a:rPr lang="en-US" sz="2200" dirty="0" err="1"/>
              <a:t>corregge</a:t>
            </a:r>
            <a:r>
              <a:rPr lang="en-US" sz="2200" dirty="0"/>
              <a:t> </a:t>
            </a:r>
            <a:r>
              <a:rPr lang="en-US" sz="2200" dirty="0" err="1"/>
              <a:t>gli</a:t>
            </a:r>
            <a:r>
              <a:rPr lang="en-US" sz="2200" dirty="0"/>
              <a:t> </a:t>
            </a:r>
            <a:r>
              <a:rPr lang="en-US" sz="2200" dirty="0" err="1"/>
              <a:t>errori</a:t>
            </a:r>
            <a:r>
              <a:rPr lang="en-US" sz="2200" dirty="0"/>
              <a:t> del </a:t>
            </a:r>
            <a:r>
              <a:rPr lang="en-US" sz="2200" dirty="0" err="1"/>
              <a:t>precedente</a:t>
            </a:r>
            <a:r>
              <a:rPr lang="en-US" sz="2200" dirty="0"/>
              <a:t>.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/>
              <a:t>È </a:t>
            </a:r>
            <a:r>
              <a:rPr lang="en-US" sz="2200" dirty="0" err="1"/>
              <a:t>noto</a:t>
            </a:r>
            <a:r>
              <a:rPr lang="en-US" sz="2200" dirty="0"/>
              <a:t> per la </a:t>
            </a:r>
            <a:r>
              <a:rPr lang="en-US" sz="2200" dirty="0" err="1"/>
              <a:t>sua</a:t>
            </a:r>
            <a:r>
              <a:rPr lang="en-US" sz="2200" dirty="0"/>
              <a:t> </a:t>
            </a:r>
            <a:r>
              <a:rPr lang="en-US" sz="2200" dirty="0" err="1"/>
              <a:t>elevata</a:t>
            </a:r>
            <a:r>
              <a:rPr lang="en-US" sz="2200" dirty="0"/>
              <a:t> </a:t>
            </a:r>
            <a:r>
              <a:rPr lang="en-US" sz="2200" dirty="0" err="1"/>
              <a:t>precisione</a:t>
            </a:r>
            <a:r>
              <a:rPr lang="en-US" sz="2200" dirty="0"/>
              <a:t> e </a:t>
            </a:r>
            <a:r>
              <a:rPr lang="en-US" sz="2200" dirty="0" err="1"/>
              <a:t>velocità</a:t>
            </a:r>
            <a:r>
              <a:rPr lang="en-US" sz="2200" dirty="0"/>
              <a:t>.</a:t>
            </a:r>
          </a:p>
        </p:txBody>
      </p:sp>
      <p:pic>
        <p:nvPicPr>
          <p:cNvPr id="5" name="Immagine 4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B7DB0265-8EF5-9F62-164C-AB1A5B2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032" y="2249604"/>
            <a:ext cx="4758124" cy="372813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4E8CE8-74D2-43EB-5106-8B0101EF9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355F6-CC73-984A-4050-BE7ADD62A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/>
              <a:t>Random Forest</a:t>
            </a:r>
            <a:endParaRPr lang="en-US" sz="4000" kern="1200">
              <a:latin typeface="+mj-lt"/>
              <a:ea typeface="+mj-ea"/>
              <a:cs typeface="+mj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65A11-8874-0055-BA25-7FE2FF7399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200" b="1" dirty="0"/>
              <a:t>Random Forest</a:t>
            </a:r>
            <a:endParaRPr lang="en-US" sz="2200" dirty="0"/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 err="1"/>
              <a:t>Algoritmo</a:t>
            </a:r>
            <a:r>
              <a:rPr lang="en-US" sz="2200" dirty="0"/>
              <a:t> di ensemble </a:t>
            </a:r>
            <a:r>
              <a:rPr lang="en-US" sz="2200" dirty="0" err="1"/>
              <a:t>che</a:t>
            </a:r>
            <a:r>
              <a:rPr lang="en-US" sz="2200" dirty="0"/>
              <a:t> </a:t>
            </a:r>
            <a:r>
              <a:rPr lang="en-US" sz="2200" dirty="0" err="1"/>
              <a:t>combina</a:t>
            </a:r>
            <a:r>
              <a:rPr lang="en-US" sz="2200" dirty="0"/>
              <a:t> le </a:t>
            </a:r>
            <a:r>
              <a:rPr lang="en-US" sz="2200" dirty="0" err="1"/>
              <a:t>previsioni</a:t>
            </a:r>
            <a:r>
              <a:rPr lang="en-US" sz="2200" dirty="0"/>
              <a:t> di </a:t>
            </a:r>
            <a:r>
              <a:rPr lang="en-US" sz="2200" dirty="0" err="1"/>
              <a:t>più</a:t>
            </a:r>
            <a:r>
              <a:rPr lang="en-US" sz="2200" dirty="0"/>
              <a:t> </a:t>
            </a:r>
            <a:r>
              <a:rPr lang="en-US" sz="2200" dirty="0" err="1"/>
              <a:t>alberi</a:t>
            </a:r>
            <a:r>
              <a:rPr lang="en-US" sz="2200" dirty="0"/>
              <a:t> </a:t>
            </a:r>
            <a:r>
              <a:rPr lang="en-US" sz="2200" dirty="0" err="1"/>
              <a:t>decisionali</a:t>
            </a:r>
            <a:r>
              <a:rPr lang="en-US" sz="2200" dirty="0"/>
              <a:t>.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/>
              <a:t>Ogni </a:t>
            </a:r>
            <a:r>
              <a:rPr lang="en-US" sz="2200" dirty="0" err="1"/>
              <a:t>albero</a:t>
            </a:r>
            <a:r>
              <a:rPr lang="en-US" sz="2200" dirty="0"/>
              <a:t> è </a:t>
            </a:r>
            <a:r>
              <a:rPr lang="en-US" sz="2200" dirty="0" err="1"/>
              <a:t>addestrato</a:t>
            </a:r>
            <a:r>
              <a:rPr lang="en-US" sz="2200" dirty="0"/>
              <a:t> </a:t>
            </a:r>
            <a:r>
              <a:rPr lang="en-US" sz="2200" dirty="0" err="1"/>
              <a:t>su</a:t>
            </a:r>
            <a:r>
              <a:rPr lang="en-US" sz="2200" dirty="0"/>
              <a:t> un </a:t>
            </a:r>
            <a:r>
              <a:rPr lang="en-US" sz="2200" dirty="0" err="1"/>
              <a:t>sottoinsieme</a:t>
            </a:r>
            <a:r>
              <a:rPr lang="en-US" sz="2200" dirty="0"/>
              <a:t> </a:t>
            </a:r>
            <a:r>
              <a:rPr lang="en-US" sz="2200" dirty="0" err="1"/>
              <a:t>casuale</a:t>
            </a:r>
            <a:r>
              <a:rPr lang="en-US" sz="2200" dirty="0"/>
              <a:t> di </a:t>
            </a:r>
            <a:r>
              <a:rPr lang="en-US" sz="2200" dirty="0" err="1"/>
              <a:t>dati</a:t>
            </a:r>
            <a:r>
              <a:rPr lang="en-US" sz="2200" dirty="0"/>
              <a:t> (bootstrapping) e di feature.</a:t>
            </a:r>
          </a:p>
          <a:p>
            <a:pPr marL="0" indent="-228600" defTabSz="914400">
              <a:buFont typeface="Arial" panose="020B0604020202020204" pitchFamily="34" charset="0"/>
              <a:buChar char="•"/>
            </a:pPr>
            <a:r>
              <a:rPr lang="en-US" sz="2200" dirty="0"/>
              <a:t>È </a:t>
            </a:r>
            <a:r>
              <a:rPr lang="en-US" sz="2200" dirty="0" err="1"/>
              <a:t>robusto</a:t>
            </a:r>
            <a:r>
              <a:rPr lang="en-US" sz="2200" dirty="0"/>
              <a:t> </a:t>
            </a:r>
            <a:r>
              <a:rPr lang="en-US" sz="2200" dirty="0" err="1"/>
              <a:t>all'overfitting</a:t>
            </a:r>
            <a:r>
              <a:rPr lang="en-US" sz="2200" dirty="0"/>
              <a:t> e </a:t>
            </a:r>
            <a:r>
              <a:rPr lang="en-US" sz="2200" dirty="0" err="1"/>
              <a:t>offre</a:t>
            </a:r>
            <a:r>
              <a:rPr lang="en-US" sz="2200" dirty="0"/>
              <a:t> </a:t>
            </a:r>
            <a:r>
              <a:rPr lang="en-US" sz="2200" dirty="0" err="1"/>
              <a:t>una</a:t>
            </a:r>
            <a:r>
              <a:rPr lang="en-US" sz="2200" dirty="0"/>
              <a:t> buona </a:t>
            </a:r>
            <a:r>
              <a:rPr lang="en-US" sz="2200" dirty="0" err="1"/>
              <a:t>stabilità</a:t>
            </a:r>
            <a:r>
              <a:rPr lang="en-US" sz="2200" dirty="0"/>
              <a:t>.</a:t>
            </a:r>
          </a:p>
        </p:txBody>
      </p:sp>
      <p:pic>
        <p:nvPicPr>
          <p:cNvPr id="5" name="Immagine 4" descr="Immagine che contiene diagramma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73E2913B-3A99-5424-165D-1DBFFA7FA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157" y="2491026"/>
            <a:ext cx="4775874" cy="3032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043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CNN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dirty="0"/>
              <a:t>L'architettura classica delle CNN include blocchi </a:t>
            </a:r>
            <a:r>
              <a:rPr lang="it-IT" sz="2200" dirty="0" err="1"/>
              <a:t>convoluzionali</a:t>
            </a:r>
            <a:r>
              <a:rPr lang="it-IT" sz="2200" dirty="0"/>
              <a:t> per l'estrazione delle feature, seguiti da strati completamente connessi (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) per la classificazione finale.</a:t>
            </a:r>
          </a:p>
          <a:p>
            <a:pPr>
              <a:defRPr sz="1800"/>
            </a:pPr>
            <a:r>
              <a:rPr lang="it-IT" sz="2200" dirty="0"/>
              <a:t>Modifica applicata: i classificatori standard 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 sono stati sostituiti da una KAN per confrontare questa architettura con una CNN con MLP.</a:t>
            </a:r>
          </a:p>
        </p:txBody>
      </p:sp>
      <p:pic>
        <p:nvPicPr>
          <p:cNvPr id="5" name="Immagine 4" descr="Immagine che contiene diagramma, testo, linea, Piano&#10;&#10;Il contenuto generato dall'IA potrebbe non essere corretto.">
            <a:extLst>
              <a:ext uri="{FF2B5EF4-FFF2-40B4-BE49-F238E27FC236}">
                <a16:creationId xmlns:a16="http://schemas.microsoft.com/office/drawing/2014/main" id="{703620C1-9634-66AC-0588-109FA77D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19" y="2680396"/>
            <a:ext cx="5362524" cy="264895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per l’Ottimizzazione degli </a:t>
            </a:r>
            <a:r>
              <a:rPr lang="it-IT" sz="4000" dirty="0" err="1"/>
              <a:t>iperparametri</a:t>
            </a:r>
            <a:endParaRPr lang="it-IT" sz="4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507" y="2348195"/>
            <a:ext cx="5824905" cy="4028081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200" dirty="0"/>
              <a:t>Per i casi di studio, è stato scelto il Random </a:t>
            </a:r>
            <a:r>
              <a:rPr lang="it-IT" sz="2200" dirty="0" err="1"/>
              <a:t>Search</a:t>
            </a:r>
            <a:r>
              <a:rPr lang="it-IT" sz="2200" dirty="0"/>
              <a:t>, rispetto a </a:t>
            </a:r>
            <a:r>
              <a:rPr lang="it-IT" sz="2200" dirty="0" err="1"/>
              <a:t>Grid</a:t>
            </a:r>
            <a:r>
              <a:rPr lang="it-IT" sz="2200" dirty="0"/>
              <a:t> </a:t>
            </a:r>
            <a:r>
              <a:rPr lang="it-IT" sz="2200" dirty="0" err="1"/>
              <a:t>Search</a:t>
            </a:r>
            <a:r>
              <a:rPr lang="it-IT" sz="2200" dirty="0"/>
              <a:t>, </a:t>
            </a:r>
            <a:r>
              <a:rPr lang="it-IT" sz="2200" dirty="0" err="1"/>
              <a:t>Bayesian</a:t>
            </a:r>
            <a:r>
              <a:rPr lang="it-IT" sz="2200" dirty="0"/>
              <a:t> </a:t>
            </a:r>
            <a:r>
              <a:rPr lang="it-IT" sz="2200" dirty="0" err="1"/>
              <a:t>Optimization</a:t>
            </a:r>
            <a:r>
              <a:rPr lang="it-IT" sz="2200" dirty="0"/>
              <a:t> e </a:t>
            </a:r>
            <a:r>
              <a:rPr lang="it-IT" sz="2200" dirty="0" err="1"/>
              <a:t>Genetic</a:t>
            </a:r>
            <a:r>
              <a:rPr lang="it-IT" sz="2200" dirty="0"/>
              <a:t> </a:t>
            </a:r>
            <a:r>
              <a:rPr lang="it-IT" sz="2200" dirty="0" err="1"/>
              <a:t>Algorithms</a:t>
            </a:r>
            <a:r>
              <a:rPr lang="it-IT" sz="2200" dirty="0"/>
              <a:t>, in virtù del suo eccellente rapporto costo-beneficio, che bilancia efficienza e semplicità. Le motivazioni principali sono: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dirty="0"/>
              <a:t>Efficienza su spazi ampi: Superiore al </a:t>
            </a:r>
            <a:r>
              <a:rPr lang="it-IT" sz="2200" dirty="0" err="1"/>
              <a:t>Grid</a:t>
            </a:r>
            <a:r>
              <a:rPr lang="it-IT" sz="2200" dirty="0"/>
              <a:t> </a:t>
            </a:r>
            <a:r>
              <a:rPr lang="it-IT" sz="2200" dirty="0" err="1"/>
              <a:t>Search</a:t>
            </a:r>
            <a:r>
              <a:rPr lang="it-IT" sz="2200" dirty="0"/>
              <a:t>, soprattutto quando l'impatto di alcuni </a:t>
            </a:r>
            <a:r>
              <a:rPr lang="it-IT" sz="2200" dirty="0" err="1"/>
              <a:t>iperparametri</a:t>
            </a:r>
            <a:r>
              <a:rPr lang="it-IT" sz="2200" dirty="0"/>
              <a:t> è marginale.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dirty="0"/>
              <a:t>Scalabilità: Resiste all'aumento esponenziale della complessità con l'incremento degli </a:t>
            </a:r>
            <a:r>
              <a:rPr lang="it-IT" sz="2200" dirty="0" err="1"/>
              <a:t>iperparametri</a:t>
            </a:r>
            <a:r>
              <a:rPr lang="it-IT" sz="2200" dirty="0"/>
              <a:t>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dirty="0"/>
              <a:t>Semplicità e parallelizzazione: Facile da implementare e ideale per l'esecuzione su cluster o GPU.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dirty="0"/>
              <a:t>Flessibilità: Consente interruzioni anticipate e il riutilizzo dei risultati per analisi successive.</a:t>
            </a:r>
          </a:p>
        </p:txBody>
      </p:sp>
      <p:pic>
        <p:nvPicPr>
          <p:cNvPr id="9" name="Immagine 8" descr="Immagine che contiene testo, diagramma, modello&#10;&#10;Il contenuto generato dall'IA potrebbe non essere corretto.">
            <a:extLst>
              <a:ext uri="{FF2B5EF4-FFF2-40B4-BE49-F238E27FC236}">
                <a16:creationId xmlns:a16="http://schemas.microsoft.com/office/drawing/2014/main" id="{B63ED3E6-58BC-DB78-B9C4-3D87117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7" y="2169979"/>
            <a:ext cx="5860609" cy="2069448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C57C11-B0D8-1449-B566-21827961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176" y="4374616"/>
            <a:ext cx="5020376" cy="10193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C5A5667-FED9-9386-EFF0-5A209C2D3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76" y="5516281"/>
            <a:ext cx="5087060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B4888C-93AC-F978-544B-838A9830D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E406664-2349-079C-DA6D-34A27425C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Ottimizzazione del Numero di Iterazioni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442A0-6C18-1B35-DF2C-527D128E9D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7981" y="2478024"/>
                <a:ext cx="10512862" cy="3694176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Per garantire un'alta probabilità di trovare configurazioni quasi-ottimali, il numero di iterazioni (n) è stato calcolato probabilisticamente.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it-IT" sz="14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La probabilità di successo (P) di trovare almeno una configurazione tra le top-k in n tentativi è data da: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	</a:t>
                </a:r>
                <a14:m>
                  <m:oMath xmlns:m="http://schemas.openxmlformats.org/officeDocument/2006/math">
                    <m:r>
                      <a:rPr lang="it-IT" sz="1400" b="0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it-IT" sz="1400" b="0" i="1">
                        <a:latin typeface="Cambria Math" panose="02040503050406030204" pitchFamily="18" charset="0"/>
                      </a:rPr>
                      <m:t>=1−</m:t>
                    </m:r>
                    <m:sSup>
                      <m:sSup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(1−</m:t>
                        </m:r>
                        <m:f>
                          <m:fPr>
                            <m:ctrlPr>
                              <a:rPr lang="it-IT" sz="1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it-IT" sz="1400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den>
                        </m:f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it-IT" sz="1400" b="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dove M è il numero totale di configurazioni.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it-IT" sz="14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Risolvendo per n, si ottiene la formula utilizzata per ottimizzare le iterazioni: 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	​</a:t>
                </a:r>
                <a14:m>
                  <m:oMath xmlns:m="http://schemas.openxmlformats.org/officeDocument/2006/math">
                    <m:r>
                      <a:rPr lang="it-IT" sz="1400" b="0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it-IT" sz="1400" b="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400" b="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it-IT" sz="14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1400" b="0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it-IT" sz="1400" b="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it-IT" sz="1400" b="0" i="0"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f>
                              <m:fPr>
                                <m:ctrlPr>
                                  <a:rPr lang="it-IT" sz="1400" b="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it-IT" sz="1400" b="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num>
                              <m:den>
                                <m:r>
                                  <a:rPr lang="it-IT" sz="1400" b="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den>
                            </m:f>
                            <m:r>
                              <a:rPr lang="it-IT" sz="1400" b="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func>
                      </m:den>
                    </m:f>
                  </m:oMath>
                </a14:m>
                <a:endParaRPr lang="it-IT" sz="140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it-IT" sz="1400"/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it-IT" sz="1400"/>
                  <a:t>Questa metodologia offre notevoli vantaggi: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400"/>
                  <a:t>Efficienza Computazionale: riduce drasticamente le valutazioni superflue.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400"/>
                  <a:t>Controllo Statistico: fornisce una garanzia probabilistica sulla qualità delle soluzioni trovate.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400"/>
                  <a:t>Flessibilità: permette di modulare il trade-off tra accuratezza desiderata (𝑃) e il costo computazionale (𝑛).</a:t>
                </a:r>
              </a:p>
              <a:p>
                <a:pPr>
                  <a:lnSpc>
                    <a:spcPct val="90000"/>
                  </a:lnSpc>
                </a:pPr>
                <a:r>
                  <a:rPr lang="it-IT" sz="1400"/>
                  <a:t>Scalabilità: si adatta automaticamente alla dimensione dello spazio di ricerca.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49442A0-6C18-1B35-DF2C-527D128E9D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7981" y="2478024"/>
                <a:ext cx="10512862" cy="3694176"/>
              </a:xfrm>
              <a:blipFill>
                <a:blip r:embed="rId3"/>
                <a:stretch>
                  <a:fillRect l="-174" t="-825" b="-49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396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Studio di Ablazione con Pruning Post-Training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60337" y="2307469"/>
            <a:ext cx="11065101" cy="3900826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</a:pPr>
            <a:r>
              <a:rPr lang="it-IT" sz="2200" dirty="0"/>
              <a:t>Obiettivo: valutare il compromesso tra la compressione del modello e il mantenimento delle prestazioni predittive.</a:t>
            </a:r>
          </a:p>
          <a:p>
            <a:pPr marL="0" indent="0">
              <a:lnSpc>
                <a:spcPct val="90000"/>
              </a:lnSpc>
              <a:buNone/>
            </a:pPr>
            <a:endParaRPr lang="it-IT" sz="2200" dirty="0"/>
          </a:p>
          <a:p>
            <a:pPr>
              <a:lnSpc>
                <a:spcPct val="90000"/>
              </a:lnSpc>
            </a:pPr>
            <a:r>
              <a:rPr lang="it-IT" sz="2200" b="1" dirty="0"/>
              <a:t>KAN e MLP</a:t>
            </a:r>
            <a:r>
              <a:rPr lang="it-IT" sz="2200" dirty="0"/>
              <a:t>: </a:t>
            </a:r>
            <a:r>
              <a:rPr lang="it-IT" sz="2200" b="1" dirty="0" err="1"/>
              <a:t>pruning</a:t>
            </a:r>
            <a:r>
              <a:rPr lang="it-IT" sz="2200" b="1" dirty="0"/>
              <a:t> L1 </a:t>
            </a:r>
            <a:r>
              <a:rPr lang="it-IT" sz="2200" dirty="0"/>
              <a:t>(rimuove i pesi o coefficienti </a:t>
            </a:r>
            <a:r>
              <a:rPr lang="it-IT" sz="2200" dirty="0" err="1"/>
              <a:t>spline</a:t>
            </a:r>
            <a:r>
              <a:rPr lang="it-IT" sz="2200" dirty="0"/>
              <a:t> meno significativi).</a:t>
            </a:r>
          </a:p>
          <a:p>
            <a:pPr>
              <a:lnSpc>
                <a:spcPct val="90000"/>
              </a:lnSpc>
            </a:pPr>
            <a:r>
              <a:rPr lang="it-IT" sz="2200" b="1" dirty="0"/>
              <a:t>Random </a:t>
            </a:r>
            <a:r>
              <a:rPr lang="it-IT" sz="2200" b="1" dirty="0" err="1"/>
              <a:t>Forest</a:t>
            </a:r>
            <a:r>
              <a:rPr lang="it-IT" sz="2200" dirty="0"/>
              <a:t>: </a:t>
            </a:r>
            <a:r>
              <a:rPr lang="it-IT" sz="2200" b="1" dirty="0" err="1"/>
              <a:t>pruning</a:t>
            </a:r>
            <a:r>
              <a:rPr lang="it-IT" sz="2200" b="1" dirty="0"/>
              <a:t> </a:t>
            </a:r>
            <a:r>
              <a:rPr lang="it-IT" sz="2200" b="1" dirty="0" err="1"/>
              <a:t>rank-based</a:t>
            </a:r>
            <a:r>
              <a:rPr lang="it-IT" sz="2200" b="1" dirty="0"/>
              <a:t> </a:t>
            </a:r>
            <a:r>
              <a:rPr lang="it-IT" sz="2200" dirty="0"/>
              <a:t>(rimuove gli alberi con la minor importanza per la previsione).</a:t>
            </a:r>
          </a:p>
          <a:p>
            <a:pPr>
              <a:lnSpc>
                <a:spcPct val="90000"/>
              </a:lnSpc>
            </a:pPr>
            <a:r>
              <a:rPr lang="it-IT" sz="2200" b="1" dirty="0" err="1"/>
              <a:t>XGBoost</a:t>
            </a:r>
            <a:r>
              <a:rPr lang="it-IT" sz="2200" dirty="0"/>
              <a:t>: </a:t>
            </a:r>
            <a:r>
              <a:rPr lang="it-IT" sz="2200" b="1" dirty="0" err="1"/>
              <a:t>pruning</a:t>
            </a:r>
            <a:r>
              <a:rPr lang="it-IT" sz="2200" b="1" dirty="0"/>
              <a:t> cumulativo </a:t>
            </a:r>
            <a:r>
              <a:rPr lang="it-IT" sz="2200" dirty="0"/>
              <a:t>(mantiene solo le prime iterazioni di </a:t>
            </a:r>
            <a:r>
              <a:rPr lang="it-IT" sz="2200" dirty="0" err="1"/>
              <a:t>boosting</a:t>
            </a:r>
            <a:r>
              <a:rPr lang="it-IT" sz="2200" dirty="0"/>
              <a:t> più significative).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22732-32DC-3830-864A-88236F55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891C-45FB-9C88-C67D-3503180C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/>
              <a:t>Obiettivi della Tesi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D3BE41-0EFC-FC6F-4A83-3F85C8EC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481943"/>
            <a:ext cx="10165480" cy="3695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1900"/>
              <a:t>Valutazione completa dei modelli: condurre un'analisi metodologica e applicativa approfondita delle architetture di Machine e Deep Learning selezionate: Random Forest, XGBoost, MLP e KAN. </a:t>
            </a:r>
          </a:p>
          <a:p>
            <a:pPr>
              <a:lnSpc>
                <a:spcPct val="90000"/>
              </a:lnSpc>
            </a:pPr>
            <a:r>
              <a:rPr lang="it-IT" sz="1900"/>
              <a:t>Analisi in scenari reali: valutare l'efficacia dei modelli in contesti pratici, utilizzando tre casi di studio diversificati per tipologia di problema (regressione e classificazione) e natura dei dati (tabellari, serie storiche e immagini).</a:t>
            </a:r>
          </a:p>
          <a:p>
            <a:pPr>
              <a:lnSpc>
                <a:spcPct val="90000"/>
              </a:lnSpc>
            </a:pPr>
            <a:r>
              <a:rPr lang="it-IT" sz="1900"/>
              <a:t>Casi di studio applicativi: 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it-IT" sz="1900"/>
              <a:t>Regressione su emissioni di automobili.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it-IT" sz="1900"/>
              <a:t>Classificazione dell'inquinamento atmosferico (PM2.5).</a:t>
            </a:r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it-IT" sz="1900"/>
              <a:t>Classificazione di fasce d'età tramite immagini.</a:t>
            </a:r>
          </a:p>
          <a:p>
            <a:pPr>
              <a:lnSpc>
                <a:spcPct val="90000"/>
              </a:lnSpc>
            </a:pPr>
            <a:r>
              <a:rPr lang="it-IT" sz="1900"/>
              <a:t>Studio di ablazione post-training: analizzare l'impatto del pruning (riduzione dei parametri) sui modelli, per misurare il compromesso tra la loro complessità e le prestazioni predittive.</a:t>
            </a:r>
          </a:p>
        </p:txBody>
      </p:sp>
    </p:spTree>
    <p:extLst>
      <p:ext uri="{BB962C8B-B14F-4D97-AF65-F5344CB8AC3E}">
        <p14:creationId xmlns:p14="http://schemas.microsoft.com/office/powerpoint/2010/main" val="3147142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5C632F-E2DA-67F7-1142-7591EF067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9E54C00-4CF7-B04C-7C82-6036957C5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334BC93D-2D48-A3D5-D4E3-2E1D0B285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5D4A15D7-5AAF-3F47-906C-CAB016B3E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97F772-87DF-5BD5-5B0B-C97FE49DC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Metodologie e Procedure comuni per la Verifica sperimentale dei Casi di studio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6DB7D2A4-88ED-D293-7C7C-EE19E6AC5B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7875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8D8F-D6E7-81B6-D644-CA39FDDA2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2D6E9B8-2091-CAA1-4DE0-24F46CF7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1AEF-6418-0A84-45CC-37B7FC06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Progettazione dei casi di studio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1BC0E5C3-AAA0-0D99-7B47-11D8DEFD1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95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3BE56-3F77-67B7-6D77-DE372629FF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E6F425C-5C3E-4A9A-A393-E428A749D1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2CF6EF-1A3A-C3C5-CA28-4E22354A1F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Addestramento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129F8ECA-CA1F-4DA5-6C1E-D2AAE0D106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6824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03BA2A0-8DCB-AB37-7F1E-C9FD9B7A1B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ECE8A91A-0FFA-B7AD-42C1-F4AEB6CCFE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CD7E97-5CBF-8C64-E3BB-4F4FDE437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en-US" sz="54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BF0F8C2F-1CBC-C467-E5C1-BD747D30D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848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1 — </a:t>
            </a:r>
            <a:r>
              <a:rPr lang="en-US" sz="7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Regressione</a:t>
            </a: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su</a:t>
            </a: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71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emissioni</a:t>
            </a: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auto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00410A-2A53-0C19-D84D-76665DD005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1EEC2B9-980A-EE69-2B37-89101D1A5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1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5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schermata, diagramma, Rettangolo&#10;&#10;Il contenuto generato dall'IA potrebbe non essere corretto.">
            <a:extLst>
              <a:ext uri="{FF2B5EF4-FFF2-40B4-BE49-F238E27FC236}">
                <a16:creationId xmlns:a16="http://schemas.microsoft.com/office/drawing/2014/main" id="{05F06AC9-6211-B185-C9E0-4C67776A7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1940" y="2633472"/>
            <a:ext cx="6461896" cy="35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3649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A2A7A3-4DD4-C5A8-DD3B-6FD1A7D9D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DBD325-6A1F-C972-4B27-39AD88043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dirty="0"/>
              <a:t>Caso 1 </a:t>
            </a:r>
            <a:r>
              <a:rPr lang="en-US" sz="6600" dirty="0"/>
              <a:t>—</a:t>
            </a:r>
            <a:r>
              <a:rPr lang="en-US" sz="6500" dirty="0"/>
              <a:t> Studio di </a:t>
            </a:r>
            <a:r>
              <a:rPr lang="en-US" sz="6500" dirty="0" err="1"/>
              <a:t>Ablazione</a:t>
            </a:r>
            <a:endParaRPr lang="en-US" sz="6500" dirty="0"/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diagramma, Piano, linea&#10;&#10;Il contenuto generato dall'IA potrebbe non essere corretto.">
            <a:extLst>
              <a:ext uri="{FF2B5EF4-FFF2-40B4-BE49-F238E27FC236}">
                <a16:creationId xmlns:a16="http://schemas.microsoft.com/office/drawing/2014/main" id="{08846F83-E586-DBA7-2F3C-78E59ED3B9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956" y="2782670"/>
            <a:ext cx="5612954" cy="3325675"/>
          </a:xfrm>
          <a:prstGeom prst="rect">
            <a:avLst/>
          </a:prstGeom>
        </p:spPr>
      </p:pic>
      <p:pic>
        <p:nvPicPr>
          <p:cNvPr id="7" name="Immagine 6" descr="Immagine che contiene testo, diagramma, linea, Carattere&#10;&#10;Il contenuto generato dall'IA potrebbe non essere corretto.">
            <a:extLst>
              <a:ext uri="{FF2B5EF4-FFF2-40B4-BE49-F238E27FC236}">
                <a16:creationId xmlns:a16="http://schemas.microsoft.com/office/drawing/2014/main" id="{18AF4E72-72A1-5B1C-9A3D-9228D1B54D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2867" y="2782670"/>
            <a:ext cx="5612954" cy="33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6598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9FE44CC-E0DF-46C5-2F26-A419442D4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2363C8E-092B-76E9-2D60-B6990B7C51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313DB772-D0C8-90F0-0F25-A804721CD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09047726-7683-32FB-3A60-A6EE071AB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679B0-60F7-E5B5-C773-0322DB23E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</a:t>
            </a:r>
            <a:r>
              <a:rPr lang="en-US" sz="7200" dirty="0" err="1"/>
              <a:t>Classificazione</a:t>
            </a:r>
            <a:r>
              <a:rPr lang="en-US" sz="7200" dirty="0"/>
              <a:t> PM2.5 (</a:t>
            </a:r>
            <a:r>
              <a:rPr lang="en-US" sz="7200" dirty="0" err="1"/>
              <a:t>serie</a:t>
            </a:r>
            <a:r>
              <a:rPr lang="en-US" sz="7200" dirty="0"/>
              <a:t> </a:t>
            </a:r>
            <a:r>
              <a:rPr lang="en-US" sz="7200" dirty="0" err="1"/>
              <a:t>temporali</a:t>
            </a:r>
            <a:r>
              <a:rPr lang="en-US" sz="7200" dirty="0"/>
              <a:t>)</a:t>
            </a:r>
            <a:endParaRPr lang="en-US" sz="7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FA2139BB-BE68-ECAC-54C0-0C356874F8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255481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Valutazione dei Modelli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Rettangolo, Policromia&#10;&#10;Il contenuto generato dall'IA potrebbe non essere corretto.">
            <a:extLst>
              <a:ext uri="{FF2B5EF4-FFF2-40B4-BE49-F238E27FC236}">
                <a16:creationId xmlns:a16="http://schemas.microsoft.com/office/drawing/2014/main" id="{84EA11A4-259F-1F27-DA17-D11A0D54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6429" y="2633472"/>
            <a:ext cx="6432919" cy="3586353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22DC9-154A-8BAA-4BAA-713F81F3E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2C25-CAB1-FB2E-97AF-4A5BEA6B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/>
              <a:t>Caso 2 — Studio di Ablazione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5329663A-E459-A9DF-1A94-852B7054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95" y="2642616"/>
            <a:ext cx="4856275" cy="3605784"/>
          </a:xfrm>
          <a:prstGeom prst="rect">
            <a:avLst/>
          </a:prstGeom>
        </p:spPr>
      </p:pic>
      <p:pic>
        <p:nvPicPr>
          <p:cNvPr id="7" name="Immagine 6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EBD7CB64-0212-8A02-57DF-EBBF946D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27690" y="2642616"/>
            <a:ext cx="5463308" cy="3605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26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5361D-0F1C-3BB7-8BBD-81356AC1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47DE305-4690-D7EB-AEE3-E48AA3536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74A5A03-5879-695F-F39D-1A002721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699E8C1-4D1E-C0E8-F9EB-C27511DE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2410-44D2-AF55-22FE-45293868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Multi-</a:t>
            </a:r>
            <a:r>
              <a:rPr lang="it-IT" sz="4000" dirty="0" err="1"/>
              <a:t>layer</a:t>
            </a:r>
            <a:r>
              <a:rPr lang="it-IT" sz="4000" dirty="0"/>
              <a:t> </a:t>
            </a:r>
            <a:r>
              <a:rPr lang="it-IT" sz="4000" dirty="0" err="1"/>
              <a:t>Perceptron</a:t>
            </a:r>
            <a:r>
              <a:rPr lang="it-IT" sz="4000" dirty="0"/>
              <a:t> (MLP)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955389-F50B-9676-5833-FE89A51F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testo, diagramma, cerchio, schermata&#10;&#10;Il contenuto generato dall'IA potrebbe non essere corretto.">
            <a:extLst>
              <a:ext uri="{FF2B5EF4-FFF2-40B4-BE49-F238E27FC236}">
                <a16:creationId xmlns:a16="http://schemas.microsoft.com/office/drawing/2014/main" id="{A093A43A-1CE3-4D1D-B43D-BD13CCAF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51" y="2454655"/>
            <a:ext cx="4996106" cy="396749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6AA8CB-854A-5CBE-368A-1D89024E0014}"/>
              </a:ext>
            </a:extLst>
          </p:cNvPr>
          <p:cNvSpPr txBox="1"/>
          <p:nvPr/>
        </p:nvSpPr>
        <p:spPr>
          <a:xfrm>
            <a:off x="566780" y="2319004"/>
            <a:ext cx="5650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MLP è una rete neurale artificiale che elabora i dati attraverso una serie di strati di neuroni: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Strato di input: riceve i dati iniziali.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Strati nascosti: elaborano i dati in uno o più passaggi.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Strato di output: produce il risultato finale.</a:t>
            </a:r>
          </a:p>
          <a:p>
            <a:endParaRPr lang="it-IT" dirty="0"/>
          </a:p>
          <a:p>
            <a:r>
              <a:rPr lang="it-IT" dirty="0"/>
              <a:t>Le MLP possono risolvere problemi non lineari grazie ai loro strati nascosti ed alle funzioni di attivazione.</a:t>
            </a:r>
          </a:p>
          <a:p>
            <a:endParaRPr lang="it-IT" dirty="0"/>
          </a:p>
          <a:p>
            <a:r>
              <a:rPr lang="it-IT" dirty="0"/>
              <a:t>Il processo in ogni neurone si svolge in due fasi: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Somma Ponderata: gli input vengono moltiplicati per i pesi, sommati e arricchiti da un </a:t>
            </a:r>
            <a:r>
              <a:rPr lang="it-IT" dirty="0" err="1"/>
              <a:t>bias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Funzione di Attivazione: il risultato della somma passa attraverso una funzione non lineare che decide l'output del neurone.</a:t>
            </a:r>
          </a:p>
        </p:txBody>
      </p:sp>
    </p:spTree>
    <p:extLst>
      <p:ext uri="{BB962C8B-B14F-4D97-AF65-F5344CB8AC3E}">
        <p14:creationId xmlns:p14="http://schemas.microsoft.com/office/powerpoint/2010/main" val="148267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EEBA94-1273-3684-5118-A67B6C5F9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B6DFFA67-149C-4BD3-BCF5-396FA22B0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9C05A02C-0F07-8D42-2A67-8B617CD159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134" y="0"/>
            <a:ext cx="9960556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3" name="Freeform: Shape 42">
            <a:extLst>
              <a:ext uri="{FF2B5EF4-FFF2-40B4-BE49-F238E27FC236}">
                <a16:creationId xmlns:a16="http://schemas.microsoft.com/office/drawing/2014/main" id="{F97AF0C0-DC5C-2CBF-314F-8BD6CB42F9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371" y="0"/>
            <a:ext cx="994608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93192F-A7FF-6BEE-ECAE-7406FA3317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3606" y="1999615"/>
            <a:ext cx="9141618" cy="2764028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 defTabSz="914400">
              <a:lnSpc>
                <a:spcPct val="90000"/>
              </a:lnSpc>
            </a:pPr>
            <a:r>
              <a:rPr lang="en-US" sz="71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7200" dirty="0" err="1"/>
              <a:t>Classificazione</a:t>
            </a:r>
            <a:r>
              <a:rPr lang="en-US" sz="7200" dirty="0"/>
              <a:t> </a:t>
            </a:r>
            <a:r>
              <a:rPr lang="en-US" sz="7200" dirty="0" err="1"/>
              <a:t>fasce</a:t>
            </a:r>
            <a:r>
              <a:rPr lang="en-US" sz="7200" dirty="0"/>
              <a:t> </a:t>
            </a:r>
            <a:r>
              <a:rPr lang="en-US" sz="7200" dirty="0" err="1"/>
              <a:t>d'età</a:t>
            </a:r>
            <a:r>
              <a:rPr lang="en-US" sz="7200" dirty="0"/>
              <a:t> (</a:t>
            </a:r>
            <a:r>
              <a:rPr lang="en-US" sz="7200" dirty="0" err="1"/>
              <a:t>immagini</a:t>
            </a:r>
            <a:r>
              <a:rPr lang="en-US" sz="7200" dirty="0"/>
              <a:t>)</a:t>
            </a:r>
            <a:endParaRPr lang="en-US" sz="71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E4162CBD-E6B3-0DB7-0AFD-CF85660E5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7591" y="5524786"/>
            <a:ext cx="4753642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87846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7856" y="1122363"/>
            <a:ext cx="4022312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48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48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704" y="346883"/>
            <a:ext cx="146304" cy="7039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903" y="4546920"/>
            <a:ext cx="4022312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5" name="Immagine 4" descr="Immagine che contiene schermata, testo, Policromia, diagramma&#10;&#10;Il contenuto generato dall'IA potrebbe non essere corretto.">
            <a:extLst>
              <a:ext uri="{FF2B5EF4-FFF2-40B4-BE49-F238E27FC236}">
                <a16:creationId xmlns:a16="http://schemas.microsoft.com/office/drawing/2014/main" id="{CE1D32DF-5EBB-7C46-194B-29A5E21A11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3341" y="1402668"/>
            <a:ext cx="6844580" cy="390141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Conclusioni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10512862" cy="3694176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1800"/>
            </a:pPr>
            <a:r>
              <a:rPr lang="it-IT" sz="2000"/>
              <a:t>La scelta del modello ideale dipende dal problema e dai vincoli operativi.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000"/>
              <a:t>XGBoost è il migliore per l'accuratezza su dati tabulari.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000"/>
              <a:t>KAN offre un ottimo compromesso tra performance e complessità, rendendolo ideale dove la leggerezza del modello è cruciale.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000"/>
              <a:t>CNN+MLP è la soluzione più efficiente per l'analisi di immagini.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000"/>
              <a:t>Gli Ensemble mostrano una straordinaria resilienza alla compressione, mantenendo le prestazioni anche dopo un pruning del 90%.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000"/>
              <a:t>Le Reti Neurali sono più fragili al pruning, tollerando una compressione inferiore.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endParaRPr lang="it-IT" sz="2000"/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000"/>
              <a:t>Le KAN non sono un sostituto universale delle MLP, ma un'alternativa valida e promettente dove interpretabilità e parsimonia sono prioritarie.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6A641-1013-3031-F3A6-0A043805E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4F856D2-B325-137E-5C02-179673FD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DFF40D-E4BB-E150-19D7-B0433E62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B800A28-E247-F22E-339C-457FBB25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74B47-B7C3-9F09-71D7-FDCAE7D6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Backpropagation</a:t>
            </a:r>
            <a:endParaRPr lang="it-IT" sz="4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7D827E-FD38-EEEB-A944-4D934240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4152D7-EF72-A8C6-D250-E97767DC9AA2}"/>
              </a:ext>
            </a:extLst>
          </p:cNvPr>
          <p:cNvSpPr txBox="1"/>
          <p:nvPr/>
        </p:nvSpPr>
        <p:spPr>
          <a:xfrm>
            <a:off x="615747" y="3995678"/>
            <a:ext cx="111645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dirty="0" err="1"/>
              <a:t>Backpropagation</a:t>
            </a:r>
            <a:r>
              <a:rPr lang="it-IT" dirty="0"/>
              <a:t> è l'algoritmo che permette ad una MLP di imparare. Funziona in senso opposto al flusso dei dati, dall'output all'input. Il suo obiettivo è ridurre l'errore tra la previsione della rete e il valore corretto.</a:t>
            </a:r>
          </a:p>
          <a:p>
            <a:r>
              <a:rPr lang="it-IT" dirty="0"/>
              <a:t>Procedimento: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Calcolo dell'Errore: Si calcola l'errore finale nello strato di output.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Propagazione all'Indietro: L'errore viene propagato "all'indietro" nella rete. La Chain Rule (regola della catena) viene utilizzata per calcolare come ogni peso e </a:t>
            </a:r>
            <a:r>
              <a:rPr lang="it-IT" dirty="0" err="1"/>
              <a:t>bias</a:t>
            </a:r>
            <a:r>
              <a:rPr lang="it-IT" dirty="0"/>
              <a:t> contribuisce all'errore totale.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Aggiornamento dei Parametri: Un ottimizzatore come il </a:t>
            </a:r>
            <a:r>
              <a:rPr lang="it-IT" dirty="0" err="1"/>
              <a:t>Gradient</a:t>
            </a:r>
            <a:r>
              <a:rPr lang="it-IT" dirty="0"/>
              <a:t> </a:t>
            </a:r>
            <a:r>
              <a:rPr lang="it-IT" dirty="0" err="1"/>
              <a:t>Descent</a:t>
            </a:r>
            <a:r>
              <a:rPr lang="it-IT" dirty="0"/>
              <a:t> prende le informazioni sull'errore (il "gradiente") e le usa per modificare i pesi ed i </a:t>
            </a:r>
            <a:r>
              <a:rPr lang="it-IT" dirty="0" err="1"/>
              <a:t>bias</a:t>
            </a:r>
            <a:r>
              <a:rPr lang="it-IT" dirty="0"/>
              <a:t>, avvicinando la rete alla soluzione ottimale.</a:t>
            </a:r>
          </a:p>
          <a:p>
            <a:r>
              <a:rPr lang="it-IT" dirty="0"/>
              <a:t>Questo processo si ripete finché l'errore non è minimo, permettendo alla rete di diventare più accurata.</a:t>
            </a:r>
          </a:p>
        </p:txBody>
      </p:sp>
      <p:pic>
        <p:nvPicPr>
          <p:cNvPr id="4" name="Immagine 3" descr="Immagine che contiene testo, linea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6E017DD0-9C5C-7B3A-5BDA-2AF10F57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99" y="2142443"/>
            <a:ext cx="9865065" cy="17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4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EF2E7-83AB-4098-75B2-AEA35DF78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5BB80-CF61-8053-ADC3-659ABFF2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Curve di </a:t>
            </a:r>
            <a:r>
              <a:rPr lang="it-IT" sz="4000" dirty="0" err="1"/>
              <a:t>Bézier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object 3">
            <a:extLst>
              <a:ext uri="{FF2B5EF4-FFF2-40B4-BE49-F238E27FC236}">
                <a16:creationId xmlns:a16="http://schemas.microsoft.com/office/drawing/2014/main" id="{7B749B73-6189-BFE1-8B33-D3877B60E198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158632" y="2617996"/>
            <a:ext cx="1057000" cy="923684"/>
          </a:xfrm>
          <a:prstGeom prst="rect">
            <a:avLst/>
          </a:prstGeom>
        </p:spPr>
      </p:pic>
      <p:pic>
        <p:nvPicPr>
          <p:cNvPr id="9" name="object 4">
            <a:extLst>
              <a:ext uri="{FF2B5EF4-FFF2-40B4-BE49-F238E27FC236}">
                <a16:creationId xmlns:a16="http://schemas.microsoft.com/office/drawing/2014/main" id="{08595159-FB6E-9153-CC28-AEF97385CD51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229395" y="2983913"/>
            <a:ext cx="245173" cy="211781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14A5DCE7-ECFD-B690-19B0-322A394396EB}"/>
              </a:ext>
            </a:extLst>
          </p:cNvPr>
          <p:cNvSpPr/>
          <p:nvPr/>
        </p:nvSpPr>
        <p:spPr>
          <a:xfrm>
            <a:off x="5497032" y="2983913"/>
            <a:ext cx="943364" cy="212035"/>
          </a:xfrm>
          <a:custGeom>
            <a:avLst/>
            <a:gdLst/>
            <a:ahLst/>
            <a:cxnLst/>
            <a:rect l="l" t="t" r="r" b="b"/>
            <a:pathLst>
              <a:path w="943610" h="212089">
                <a:moveTo>
                  <a:pt x="875664" y="0"/>
                </a:moveTo>
                <a:lnTo>
                  <a:pt x="872744" y="8636"/>
                </a:lnTo>
                <a:lnTo>
                  <a:pt x="884957" y="13946"/>
                </a:lnTo>
                <a:lnTo>
                  <a:pt x="895492" y="21304"/>
                </a:lnTo>
                <a:lnTo>
                  <a:pt x="916906" y="55449"/>
                </a:lnTo>
                <a:lnTo>
                  <a:pt x="923099" y="86538"/>
                </a:lnTo>
                <a:lnTo>
                  <a:pt x="923141" y="86830"/>
                </a:lnTo>
                <a:lnTo>
                  <a:pt x="920781" y="140525"/>
                </a:lnTo>
                <a:lnTo>
                  <a:pt x="904251" y="180911"/>
                </a:lnTo>
                <a:lnTo>
                  <a:pt x="872998" y="203200"/>
                </a:lnTo>
                <a:lnTo>
                  <a:pt x="875664" y="211836"/>
                </a:lnTo>
                <a:lnTo>
                  <a:pt x="916187" y="187707"/>
                </a:lnTo>
                <a:lnTo>
                  <a:pt x="938863" y="143382"/>
                </a:lnTo>
                <a:lnTo>
                  <a:pt x="943228" y="105917"/>
                </a:lnTo>
                <a:lnTo>
                  <a:pt x="942152" y="86830"/>
                </a:lnTo>
                <a:lnTo>
                  <a:pt x="925830" y="37211"/>
                </a:lnTo>
                <a:lnTo>
                  <a:pt x="891022" y="5546"/>
                </a:lnTo>
                <a:lnTo>
                  <a:pt x="875664" y="0"/>
                </a:lnTo>
                <a:close/>
              </a:path>
              <a:path w="943610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7"/>
                </a:lnTo>
                <a:lnTo>
                  <a:pt x="991" y="123571"/>
                </a:lnTo>
                <a:lnTo>
                  <a:pt x="17525" y="174751"/>
                </a:lnTo>
                <a:lnTo>
                  <a:pt x="52155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46" y="105917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071A610-2545-4917-69D6-85E75C6C33AF}"/>
              </a:ext>
            </a:extLst>
          </p:cNvPr>
          <p:cNvSpPr/>
          <p:nvPr/>
        </p:nvSpPr>
        <p:spPr>
          <a:xfrm>
            <a:off x="6778381" y="298391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563" y="8636"/>
                </a:lnTo>
                <a:lnTo>
                  <a:pt x="587777" y="13946"/>
                </a:lnTo>
                <a:lnTo>
                  <a:pt x="598312" y="21304"/>
                </a:lnTo>
                <a:lnTo>
                  <a:pt x="619726" y="55449"/>
                </a:lnTo>
                <a:lnTo>
                  <a:pt x="625919" y="86538"/>
                </a:lnTo>
                <a:lnTo>
                  <a:pt x="625961" y="86830"/>
                </a:lnTo>
                <a:lnTo>
                  <a:pt x="623601" y="140525"/>
                </a:lnTo>
                <a:lnTo>
                  <a:pt x="607071" y="180911"/>
                </a:lnTo>
                <a:lnTo>
                  <a:pt x="575818" y="203200"/>
                </a:lnTo>
                <a:lnTo>
                  <a:pt x="578484" y="211836"/>
                </a:lnTo>
                <a:lnTo>
                  <a:pt x="619007" y="187707"/>
                </a:lnTo>
                <a:lnTo>
                  <a:pt x="641683" y="143382"/>
                </a:lnTo>
                <a:lnTo>
                  <a:pt x="646049" y="105917"/>
                </a:lnTo>
                <a:lnTo>
                  <a:pt x="644972" y="86830"/>
                </a:lnTo>
                <a:lnTo>
                  <a:pt x="644955" y="86538"/>
                </a:lnTo>
                <a:lnTo>
                  <a:pt x="628650" y="37211"/>
                </a:lnTo>
                <a:lnTo>
                  <a:pt x="593842" y="5546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7"/>
                </a:lnTo>
                <a:lnTo>
                  <a:pt x="989" y="123571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46" y="105917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F893BB59-E7AB-F693-13F8-6C278FB90182}"/>
              </a:ext>
            </a:extLst>
          </p:cNvPr>
          <p:cNvSpPr txBox="1"/>
          <p:nvPr/>
        </p:nvSpPr>
        <p:spPr>
          <a:xfrm>
            <a:off x="4005552" y="2913575"/>
            <a:ext cx="4397500" cy="2996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8089">
              <a:spcBef>
                <a:spcPts val="100"/>
              </a:spcBef>
              <a:tabLst>
                <a:tab pos="552919" algn="l"/>
                <a:tab pos="2518289" algn="l"/>
                <a:tab pos="2847755" algn="l"/>
              </a:tabLst>
            </a:pPr>
            <a:r>
              <a:rPr sz="1799" dirty="0">
                <a:latin typeface="Cambria Math"/>
                <a:cs typeface="Cambria Math"/>
              </a:rPr>
              <a:t>𝑩</a:t>
            </a:r>
            <a:r>
              <a:rPr sz="1799" spc="355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=</a:t>
            </a:r>
            <a:r>
              <a:rPr sz="1799" spc="49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84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9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62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𝑷</a:t>
            </a:r>
            <a:r>
              <a:rPr sz="1949" spc="-37" baseline="-14957" dirty="0">
                <a:latin typeface="Cambria Math"/>
                <a:cs typeface="Cambria Math"/>
              </a:rPr>
              <a:t>0</a:t>
            </a:r>
            <a:r>
              <a:rPr sz="1949" baseline="-14957" dirty="0">
                <a:latin typeface="Cambria Math"/>
                <a:cs typeface="Cambria Math"/>
              </a:rPr>
              <a:t>	</a:t>
            </a: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8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84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endParaRPr sz="1949" baseline="-14957" dirty="0">
              <a:latin typeface="Cambria Math"/>
              <a:cs typeface="Cambria Math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E243F11D-6A42-5EC2-3FFF-A7C967617AB9}"/>
              </a:ext>
            </a:extLst>
          </p:cNvPr>
          <p:cNvSpPr txBox="1"/>
          <p:nvPr/>
        </p:nvSpPr>
        <p:spPr>
          <a:xfrm>
            <a:off x="1203772" y="3796629"/>
            <a:ext cx="5969985" cy="197439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Dati tre punti, possiamo calcolare la curva quadratica di </a:t>
            </a:r>
            <a:r>
              <a:rPr lang="it-IT" sz="1200" dirty="0" err="1">
                <a:latin typeface="Tahoma"/>
                <a:cs typeface="Tahoma"/>
              </a:rPr>
              <a:t>Bézier</a:t>
            </a:r>
            <a:r>
              <a:rPr lang="it-IT" sz="1200" dirty="0">
                <a:latin typeface="Tahoma"/>
                <a:cs typeface="Tahoma"/>
              </a:rPr>
              <a:t> che li interpola.</a:t>
            </a:r>
          </a:p>
        </p:txBody>
      </p:sp>
      <p:pic>
        <p:nvPicPr>
          <p:cNvPr id="17" name="object 9">
            <a:extLst>
              <a:ext uri="{FF2B5EF4-FFF2-40B4-BE49-F238E27FC236}">
                <a16:creationId xmlns:a16="http://schemas.microsoft.com/office/drawing/2014/main" id="{8A1C4CF8-BB32-56F3-1867-E2255A1D672C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901523" y="4532784"/>
            <a:ext cx="1561693" cy="933207"/>
          </a:xfrm>
          <a:prstGeom prst="rect">
            <a:avLst/>
          </a:prstGeom>
        </p:spPr>
      </p:pic>
      <p:pic>
        <p:nvPicPr>
          <p:cNvPr id="18" name="object 10">
            <a:extLst>
              <a:ext uri="{FF2B5EF4-FFF2-40B4-BE49-F238E27FC236}">
                <a16:creationId xmlns:a16="http://schemas.microsoft.com/office/drawing/2014/main" id="{4A24CCDA-E86E-D516-24F3-1C195D0DD61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4916793" y="4348936"/>
            <a:ext cx="245173" cy="211654"/>
          </a:xfrm>
          <a:prstGeom prst="rect">
            <a:avLst/>
          </a:prstGeom>
        </p:spPr>
      </p:pic>
      <p:sp>
        <p:nvSpPr>
          <p:cNvPr id="19" name="object 11">
            <a:extLst>
              <a:ext uri="{FF2B5EF4-FFF2-40B4-BE49-F238E27FC236}">
                <a16:creationId xmlns:a16="http://schemas.microsoft.com/office/drawing/2014/main" id="{88831DE5-EE4B-99B8-0AD7-9E2C16EF5D6B}"/>
              </a:ext>
            </a:extLst>
          </p:cNvPr>
          <p:cNvSpPr/>
          <p:nvPr/>
        </p:nvSpPr>
        <p:spPr>
          <a:xfrm>
            <a:off x="5550612" y="4348936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636"/>
                </a:lnTo>
                <a:lnTo>
                  <a:pt x="587722" y="13946"/>
                </a:lnTo>
                <a:lnTo>
                  <a:pt x="598281" y="21304"/>
                </a:lnTo>
                <a:lnTo>
                  <a:pt x="619672" y="55429"/>
                </a:lnTo>
                <a:lnTo>
                  <a:pt x="625932" y="86536"/>
                </a:lnTo>
                <a:lnTo>
                  <a:pt x="625959" y="86723"/>
                </a:lnTo>
                <a:lnTo>
                  <a:pt x="626744" y="104775"/>
                </a:lnTo>
                <a:lnTo>
                  <a:pt x="625959" y="123517"/>
                </a:lnTo>
                <a:lnTo>
                  <a:pt x="623601" y="140509"/>
                </a:lnTo>
                <a:lnTo>
                  <a:pt x="607054" y="180911"/>
                </a:lnTo>
                <a:lnTo>
                  <a:pt x="575817" y="203200"/>
                </a:lnTo>
                <a:lnTo>
                  <a:pt x="578484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4" y="86723"/>
                </a:lnTo>
                <a:lnTo>
                  <a:pt x="628522" y="37084"/>
                </a:lnTo>
                <a:lnTo>
                  <a:pt x="593822" y="5544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989" y="123517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51" y="10591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FD7FAC34-0352-1807-FE0E-6CA871E4C35F}"/>
              </a:ext>
            </a:extLst>
          </p:cNvPr>
          <p:cNvSpPr/>
          <p:nvPr/>
        </p:nvSpPr>
        <p:spPr>
          <a:xfrm>
            <a:off x="5548200" y="4755992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636"/>
                </a:lnTo>
                <a:lnTo>
                  <a:pt x="587704" y="13946"/>
                </a:lnTo>
                <a:lnTo>
                  <a:pt x="598233" y="21304"/>
                </a:lnTo>
                <a:lnTo>
                  <a:pt x="619672" y="55449"/>
                </a:lnTo>
                <a:lnTo>
                  <a:pt x="625917" y="86538"/>
                </a:lnTo>
                <a:lnTo>
                  <a:pt x="625959" y="86830"/>
                </a:lnTo>
                <a:lnTo>
                  <a:pt x="626744" y="104901"/>
                </a:lnTo>
                <a:lnTo>
                  <a:pt x="625959" y="123570"/>
                </a:lnTo>
                <a:lnTo>
                  <a:pt x="623601" y="140525"/>
                </a:lnTo>
                <a:lnTo>
                  <a:pt x="607054" y="180911"/>
                </a:lnTo>
                <a:lnTo>
                  <a:pt x="575817" y="203200"/>
                </a:lnTo>
                <a:lnTo>
                  <a:pt x="578484" y="211836"/>
                </a:lnTo>
                <a:lnTo>
                  <a:pt x="618900" y="187725"/>
                </a:lnTo>
                <a:lnTo>
                  <a:pt x="641667" y="143382"/>
                </a:lnTo>
                <a:lnTo>
                  <a:pt x="646049" y="105918"/>
                </a:lnTo>
                <a:lnTo>
                  <a:pt x="644970" y="86830"/>
                </a:lnTo>
                <a:lnTo>
                  <a:pt x="628522" y="37211"/>
                </a:lnTo>
                <a:lnTo>
                  <a:pt x="593822" y="5546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12" y="24163"/>
                </a:lnTo>
                <a:lnTo>
                  <a:pt x="4365" y="68611"/>
                </a:lnTo>
                <a:lnTo>
                  <a:pt x="0" y="105918"/>
                </a:lnTo>
                <a:lnTo>
                  <a:pt x="989" y="123570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35" y="206291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46" y="105918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82155D9A-D4C5-D0DC-C69A-EC325712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88911"/>
              </p:ext>
            </p:extLst>
          </p:nvPr>
        </p:nvGraphicFramePr>
        <p:xfrm>
          <a:off x="4591250" y="4342447"/>
          <a:ext cx="2539338" cy="669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558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𝑸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900" spc="209" baseline="-14957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760"/>
                        </a:lnSpc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900" spc="27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𝑡𝑷</a:t>
                      </a:r>
                      <a:r>
                        <a:rPr sz="190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0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5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𝑸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00" spc="172" baseline="-14957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00" spc="24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𝑡𝑷</a:t>
                      </a:r>
                      <a:r>
                        <a:rPr sz="1900" spc="-37" baseline="-14957" dirty="0">
                          <a:latin typeface="Cambria Math"/>
                          <a:cs typeface="Cambria Math"/>
                        </a:rPr>
                        <a:t>2</a:t>
                      </a:r>
                      <a:endParaRPr sz="190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" name="object 14">
            <a:extLst>
              <a:ext uri="{FF2B5EF4-FFF2-40B4-BE49-F238E27FC236}">
                <a16:creationId xmlns:a16="http://schemas.microsoft.com/office/drawing/2014/main" id="{AE580D48-AE56-F6FE-D51A-1BE36767D5AF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914381" y="4755992"/>
            <a:ext cx="245173" cy="211781"/>
          </a:xfrm>
          <a:prstGeom prst="rect">
            <a:avLst/>
          </a:prstGeom>
        </p:spPr>
      </p:pic>
      <p:pic>
        <p:nvPicPr>
          <p:cNvPr id="23" name="object 15">
            <a:extLst>
              <a:ext uri="{FF2B5EF4-FFF2-40B4-BE49-F238E27FC236}">
                <a16:creationId xmlns:a16="http://schemas.microsoft.com/office/drawing/2014/main" id="{5A285F94-81E3-76FC-C246-EC380DEB1CBD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2744897" y="5542933"/>
            <a:ext cx="245173" cy="211654"/>
          </a:xfrm>
          <a:prstGeom prst="rect">
            <a:avLst/>
          </a:prstGeom>
        </p:spPr>
      </p:pic>
      <p:sp>
        <p:nvSpPr>
          <p:cNvPr id="24" name="object 16">
            <a:extLst>
              <a:ext uri="{FF2B5EF4-FFF2-40B4-BE49-F238E27FC236}">
                <a16:creationId xmlns:a16="http://schemas.microsoft.com/office/drawing/2014/main" id="{C778E04D-D3E5-45AB-A52F-16652FAEB4A1}"/>
              </a:ext>
            </a:extLst>
          </p:cNvPr>
          <p:cNvSpPr txBox="1"/>
          <p:nvPr/>
        </p:nvSpPr>
        <p:spPr>
          <a:xfrm>
            <a:off x="2546320" y="5473227"/>
            <a:ext cx="376457" cy="2996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1799" dirty="0">
                <a:latin typeface="Cambria Math"/>
                <a:cs typeface="Cambria Math"/>
              </a:rPr>
              <a:t>𝑩</a:t>
            </a:r>
            <a:r>
              <a:rPr sz="1799" spc="355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endParaRPr sz="1799">
              <a:latin typeface="Cambria Math"/>
              <a:cs typeface="Cambria Math"/>
            </a:endParaRP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DC930E80-7901-5115-1809-2043C698D03B}"/>
              </a:ext>
            </a:extLst>
          </p:cNvPr>
          <p:cNvSpPr/>
          <p:nvPr/>
        </p:nvSpPr>
        <p:spPr>
          <a:xfrm>
            <a:off x="3378715" y="554293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508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4" y="104774"/>
                </a:lnTo>
                <a:lnTo>
                  <a:pt x="625959" y="123443"/>
                </a:lnTo>
                <a:lnTo>
                  <a:pt x="614171" y="169163"/>
                </a:lnTo>
                <a:lnTo>
                  <a:pt x="587865" y="197738"/>
                </a:lnTo>
                <a:lnTo>
                  <a:pt x="575818" y="203072"/>
                </a:lnTo>
                <a:lnTo>
                  <a:pt x="578484" y="211708"/>
                </a:lnTo>
                <a:lnTo>
                  <a:pt x="618954" y="187705"/>
                </a:lnTo>
                <a:lnTo>
                  <a:pt x="641683" y="143335"/>
                </a:lnTo>
                <a:lnTo>
                  <a:pt x="646049" y="105917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3"/>
                </a:lnTo>
                <a:lnTo>
                  <a:pt x="593840" y="5526"/>
                </a:lnTo>
                <a:lnTo>
                  <a:pt x="578484" y="0"/>
                </a:lnTo>
                <a:close/>
              </a:path>
              <a:path w="64642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4"/>
                </a:lnTo>
                <a:lnTo>
                  <a:pt x="0" y="105917"/>
                </a:lnTo>
                <a:lnTo>
                  <a:pt x="9804" y="159799"/>
                </a:lnTo>
                <a:lnTo>
                  <a:pt x="38671" y="198183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4" y="104774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CDFCF67E-7AE4-730D-DB3F-F94384D15DEB}"/>
              </a:ext>
            </a:extLst>
          </p:cNvPr>
          <p:cNvSpPr/>
          <p:nvPr/>
        </p:nvSpPr>
        <p:spPr>
          <a:xfrm>
            <a:off x="3322342" y="5817180"/>
            <a:ext cx="644357" cy="212035"/>
          </a:xfrm>
          <a:custGeom>
            <a:avLst/>
            <a:gdLst/>
            <a:ahLst/>
            <a:cxnLst/>
            <a:rect l="l" t="t" r="r" b="b"/>
            <a:pathLst>
              <a:path w="644525" h="212089">
                <a:moveTo>
                  <a:pt x="576961" y="0"/>
                </a:moveTo>
                <a:lnTo>
                  <a:pt x="573913" y="8508"/>
                </a:lnTo>
                <a:lnTo>
                  <a:pt x="586198" y="13892"/>
                </a:lnTo>
                <a:lnTo>
                  <a:pt x="596757" y="21288"/>
                </a:lnTo>
                <a:lnTo>
                  <a:pt x="618148" y="55429"/>
                </a:lnTo>
                <a:lnTo>
                  <a:pt x="625220" y="104774"/>
                </a:lnTo>
                <a:lnTo>
                  <a:pt x="624435" y="123443"/>
                </a:lnTo>
                <a:lnTo>
                  <a:pt x="612647" y="169163"/>
                </a:lnTo>
                <a:lnTo>
                  <a:pt x="586341" y="197738"/>
                </a:lnTo>
                <a:lnTo>
                  <a:pt x="574294" y="203072"/>
                </a:lnTo>
                <a:lnTo>
                  <a:pt x="576961" y="211708"/>
                </a:lnTo>
                <a:lnTo>
                  <a:pt x="617430" y="187705"/>
                </a:lnTo>
                <a:lnTo>
                  <a:pt x="640159" y="143335"/>
                </a:lnTo>
                <a:lnTo>
                  <a:pt x="644525" y="105917"/>
                </a:lnTo>
                <a:lnTo>
                  <a:pt x="643443" y="86723"/>
                </a:lnTo>
                <a:lnTo>
                  <a:pt x="643429" y="86483"/>
                </a:lnTo>
                <a:lnTo>
                  <a:pt x="626999" y="37083"/>
                </a:lnTo>
                <a:lnTo>
                  <a:pt x="592316" y="5526"/>
                </a:lnTo>
                <a:lnTo>
                  <a:pt x="576961" y="0"/>
                </a:lnTo>
                <a:close/>
              </a:path>
              <a:path w="644525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4"/>
                </a:lnTo>
                <a:lnTo>
                  <a:pt x="0" y="105917"/>
                </a:lnTo>
                <a:lnTo>
                  <a:pt x="9804" y="159799"/>
                </a:lnTo>
                <a:lnTo>
                  <a:pt x="38671" y="198183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4" y="104774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EBD712EB-16AB-A8BC-DA83-9E2046BFC874}"/>
              </a:ext>
            </a:extLst>
          </p:cNvPr>
          <p:cNvSpPr/>
          <p:nvPr/>
        </p:nvSpPr>
        <p:spPr>
          <a:xfrm>
            <a:off x="5648885" y="5815530"/>
            <a:ext cx="50152" cy="212035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F42A1793-7B12-2157-9B4A-392D1F31698F}"/>
              </a:ext>
            </a:extLst>
          </p:cNvPr>
          <p:cNvSpPr/>
          <p:nvPr/>
        </p:nvSpPr>
        <p:spPr>
          <a:xfrm>
            <a:off x="4013297" y="5815530"/>
            <a:ext cx="719902" cy="213304"/>
          </a:xfrm>
          <a:custGeom>
            <a:avLst/>
            <a:gdLst/>
            <a:ahLst/>
            <a:cxnLst/>
            <a:rect l="l" t="t" r="r" b="b"/>
            <a:pathLst>
              <a:path w="720089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720089" h="213360">
                <a:moveTo>
                  <a:pt x="146050" y="10160"/>
                </a:moveTo>
                <a:lnTo>
                  <a:pt x="143002" y="1651"/>
                </a:lnTo>
                <a:lnTo>
                  <a:pt x="127635" y="7188"/>
                </a:lnTo>
                <a:lnTo>
                  <a:pt x="114173" y="15201"/>
                </a:lnTo>
                <a:lnTo>
                  <a:pt x="85293" y="53746"/>
                </a:lnTo>
                <a:lnTo>
                  <a:pt x="75501" y="106438"/>
                </a:lnTo>
                <a:lnTo>
                  <a:pt x="75438" y="107569"/>
                </a:lnTo>
                <a:lnTo>
                  <a:pt x="76415" y="125107"/>
                </a:lnTo>
                <a:lnTo>
                  <a:pt x="92837" y="176403"/>
                </a:lnTo>
                <a:lnTo>
                  <a:pt x="127584" y="207835"/>
                </a:lnTo>
                <a:lnTo>
                  <a:pt x="143002" y="213360"/>
                </a:lnTo>
                <a:lnTo>
                  <a:pt x="145669" y="204724"/>
                </a:lnTo>
                <a:lnTo>
                  <a:pt x="133616" y="199390"/>
                </a:lnTo>
                <a:lnTo>
                  <a:pt x="123202" y="191960"/>
                </a:lnTo>
                <a:lnTo>
                  <a:pt x="101803" y="157302"/>
                </a:lnTo>
                <a:lnTo>
                  <a:pt x="94780" y="107569"/>
                </a:lnTo>
                <a:lnTo>
                  <a:pt x="94742" y="106438"/>
                </a:lnTo>
                <a:lnTo>
                  <a:pt x="95516" y="88379"/>
                </a:lnTo>
                <a:lnTo>
                  <a:pt x="107315" y="43815"/>
                </a:lnTo>
                <a:lnTo>
                  <a:pt x="133832" y="15544"/>
                </a:lnTo>
                <a:lnTo>
                  <a:pt x="146050" y="10160"/>
                </a:lnTo>
                <a:close/>
              </a:path>
              <a:path w="720089" h="213360">
                <a:moveTo>
                  <a:pt x="719963" y="107569"/>
                </a:moveTo>
                <a:lnTo>
                  <a:pt x="718870" y="88379"/>
                </a:lnTo>
                <a:lnTo>
                  <a:pt x="718858" y="88138"/>
                </a:lnTo>
                <a:lnTo>
                  <a:pt x="715568" y="70205"/>
                </a:lnTo>
                <a:lnTo>
                  <a:pt x="692785" y="25717"/>
                </a:lnTo>
                <a:lnTo>
                  <a:pt x="652399" y="1651"/>
                </a:lnTo>
                <a:lnTo>
                  <a:pt x="649351" y="10160"/>
                </a:lnTo>
                <a:lnTo>
                  <a:pt x="661631" y="15544"/>
                </a:lnTo>
                <a:lnTo>
                  <a:pt x="672185" y="22948"/>
                </a:lnTo>
                <a:lnTo>
                  <a:pt x="693585" y="57086"/>
                </a:lnTo>
                <a:lnTo>
                  <a:pt x="699833" y="88138"/>
                </a:lnTo>
                <a:lnTo>
                  <a:pt x="699871" y="88379"/>
                </a:lnTo>
                <a:lnTo>
                  <a:pt x="700659" y="106438"/>
                </a:lnTo>
                <a:lnTo>
                  <a:pt x="699871" y="125095"/>
                </a:lnTo>
                <a:lnTo>
                  <a:pt x="697509" y="142049"/>
                </a:lnTo>
                <a:lnTo>
                  <a:pt x="680961" y="182448"/>
                </a:lnTo>
                <a:lnTo>
                  <a:pt x="649732" y="204724"/>
                </a:lnTo>
                <a:lnTo>
                  <a:pt x="652399" y="213360"/>
                </a:lnTo>
                <a:lnTo>
                  <a:pt x="692861" y="189357"/>
                </a:lnTo>
                <a:lnTo>
                  <a:pt x="715594" y="144995"/>
                </a:lnTo>
                <a:lnTo>
                  <a:pt x="718858" y="127025"/>
                </a:lnTo>
                <a:lnTo>
                  <a:pt x="719963" y="10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66705D2B-18AB-8B36-4F0F-342A68157894}"/>
              </a:ext>
            </a:extLst>
          </p:cNvPr>
          <p:cNvSpPr/>
          <p:nvPr/>
        </p:nvSpPr>
        <p:spPr>
          <a:xfrm>
            <a:off x="7754505" y="5815530"/>
            <a:ext cx="50152" cy="212035"/>
          </a:xfrm>
          <a:custGeom>
            <a:avLst/>
            <a:gdLst/>
            <a:ahLst/>
            <a:cxnLst/>
            <a:rect l="l" t="t" r="r" b="b"/>
            <a:pathLst>
              <a:path w="50165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80762712-1B25-0357-93DC-5AE60D76AF7C}"/>
              </a:ext>
            </a:extLst>
          </p:cNvPr>
          <p:cNvSpPr/>
          <p:nvPr/>
        </p:nvSpPr>
        <p:spPr>
          <a:xfrm>
            <a:off x="6117393" y="5815530"/>
            <a:ext cx="721807" cy="213304"/>
          </a:xfrm>
          <a:custGeom>
            <a:avLst/>
            <a:gdLst/>
            <a:ahLst/>
            <a:cxnLst/>
            <a:rect l="l" t="t" r="r" b="b"/>
            <a:pathLst>
              <a:path w="721995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721995" h="213360">
                <a:moveTo>
                  <a:pt x="146050" y="10160"/>
                </a:moveTo>
                <a:lnTo>
                  <a:pt x="143002" y="1651"/>
                </a:lnTo>
                <a:lnTo>
                  <a:pt x="127635" y="7188"/>
                </a:lnTo>
                <a:lnTo>
                  <a:pt x="114173" y="15201"/>
                </a:lnTo>
                <a:lnTo>
                  <a:pt x="85293" y="53746"/>
                </a:lnTo>
                <a:lnTo>
                  <a:pt x="75501" y="106438"/>
                </a:lnTo>
                <a:lnTo>
                  <a:pt x="75438" y="107569"/>
                </a:lnTo>
                <a:lnTo>
                  <a:pt x="76415" y="125107"/>
                </a:lnTo>
                <a:lnTo>
                  <a:pt x="92837" y="176403"/>
                </a:lnTo>
                <a:lnTo>
                  <a:pt x="127584" y="207835"/>
                </a:lnTo>
                <a:lnTo>
                  <a:pt x="143002" y="213360"/>
                </a:lnTo>
                <a:lnTo>
                  <a:pt x="145669" y="204724"/>
                </a:lnTo>
                <a:lnTo>
                  <a:pt x="133616" y="199390"/>
                </a:lnTo>
                <a:lnTo>
                  <a:pt x="123202" y="191960"/>
                </a:lnTo>
                <a:lnTo>
                  <a:pt x="101803" y="157302"/>
                </a:lnTo>
                <a:lnTo>
                  <a:pt x="94780" y="107569"/>
                </a:lnTo>
                <a:lnTo>
                  <a:pt x="94742" y="106438"/>
                </a:lnTo>
                <a:lnTo>
                  <a:pt x="95516" y="88379"/>
                </a:lnTo>
                <a:lnTo>
                  <a:pt x="107315" y="43815"/>
                </a:lnTo>
                <a:lnTo>
                  <a:pt x="133832" y="15544"/>
                </a:lnTo>
                <a:lnTo>
                  <a:pt x="146050" y="10160"/>
                </a:lnTo>
                <a:close/>
              </a:path>
              <a:path w="721995" h="213360">
                <a:moveTo>
                  <a:pt x="721487" y="107569"/>
                </a:moveTo>
                <a:lnTo>
                  <a:pt x="720394" y="88379"/>
                </a:lnTo>
                <a:lnTo>
                  <a:pt x="720382" y="88138"/>
                </a:lnTo>
                <a:lnTo>
                  <a:pt x="717105" y="70205"/>
                </a:lnTo>
                <a:lnTo>
                  <a:pt x="694309" y="25717"/>
                </a:lnTo>
                <a:lnTo>
                  <a:pt x="653923" y="1651"/>
                </a:lnTo>
                <a:lnTo>
                  <a:pt x="650875" y="10160"/>
                </a:lnTo>
                <a:lnTo>
                  <a:pt x="663155" y="15544"/>
                </a:lnTo>
                <a:lnTo>
                  <a:pt x="673709" y="22948"/>
                </a:lnTo>
                <a:lnTo>
                  <a:pt x="695109" y="57086"/>
                </a:lnTo>
                <a:lnTo>
                  <a:pt x="701357" y="88138"/>
                </a:lnTo>
                <a:lnTo>
                  <a:pt x="701395" y="88379"/>
                </a:lnTo>
                <a:lnTo>
                  <a:pt x="702183" y="106438"/>
                </a:lnTo>
                <a:lnTo>
                  <a:pt x="701395" y="125095"/>
                </a:lnTo>
                <a:lnTo>
                  <a:pt x="699033" y="142049"/>
                </a:lnTo>
                <a:lnTo>
                  <a:pt x="682485" y="182448"/>
                </a:lnTo>
                <a:lnTo>
                  <a:pt x="651256" y="204724"/>
                </a:lnTo>
                <a:lnTo>
                  <a:pt x="653923" y="213360"/>
                </a:lnTo>
                <a:lnTo>
                  <a:pt x="694385" y="189357"/>
                </a:lnTo>
                <a:lnTo>
                  <a:pt x="717118" y="144995"/>
                </a:lnTo>
                <a:lnTo>
                  <a:pt x="720382" y="127025"/>
                </a:lnTo>
                <a:lnTo>
                  <a:pt x="721487" y="10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F01A188A-C1C2-C0CA-01CF-9D928F427A2A}"/>
              </a:ext>
            </a:extLst>
          </p:cNvPr>
          <p:cNvSpPr/>
          <p:nvPr/>
        </p:nvSpPr>
        <p:spPr>
          <a:xfrm>
            <a:off x="3319295" y="608838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5" y="0"/>
                </a:moveTo>
                <a:lnTo>
                  <a:pt x="575437" y="8509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4" y="104775"/>
                </a:lnTo>
                <a:lnTo>
                  <a:pt x="625959" y="123443"/>
                </a:lnTo>
                <a:lnTo>
                  <a:pt x="614172" y="169164"/>
                </a:lnTo>
                <a:lnTo>
                  <a:pt x="587865" y="197739"/>
                </a:lnTo>
                <a:lnTo>
                  <a:pt x="575817" y="203073"/>
                </a:lnTo>
                <a:lnTo>
                  <a:pt x="578485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4"/>
                </a:lnTo>
                <a:lnTo>
                  <a:pt x="593840" y="5526"/>
                </a:lnTo>
                <a:lnTo>
                  <a:pt x="578485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85" y="123443"/>
                </a:lnTo>
                <a:lnTo>
                  <a:pt x="1093" y="125370"/>
                </a:lnTo>
                <a:lnTo>
                  <a:pt x="4365" y="143335"/>
                </a:lnTo>
                <a:lnTo>
                  <a:pt x="27094" y="187706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3" y="104775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E7F6C9EF-F3F9-98F3-A700-10B1B9F0593B}"/>
              </a:ext>
            </a:extLst>
          </p:cNvPr>
          <p:cNvSpPr/>
          <p:nvPr/>
        </p:nvSpPr>
        <p:spPr>
          <a:xfrm>
            <a:off x="4774335" y="608838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5" y="0"/>
                </a:moveTo>
                <a:lnTo>
                  <a:pt x="575437" y="8509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5" y="104775"/>
                </a:lnTo>
                <a:lnTo>
                  <a:pt x="625959" y="123443"/>
                </a:lnTo>
                <a:lnTo>
                  <a:pt x="614172" y="169164"/>
                </a:lnTo>
                <a:lnTo>
                  <a:pt x="587865" y="197739"/>
                </a:lnTo>
                <a:lnTo>
                  <a:pt x="575818" y="203073"/>
                </a:lnTo>
                <a:lnTo>
                  <a:pt x="578485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4"/>
                </a:lnTo>
                <a:lnTo>
                  <a:pt x="593840" y="5526"/>
                </a:lnTo>
                <a:lnTo>
                  <a:pt x="578485" y="0"/>
                </a:lnTo>
                <a:close/>
              </a:path>
              <a:path w="64642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85" y="123443"/>
                </a:lnTo>
                <a:lnTo>
                  <a:pt x="1093" y="125370"/>
                </a:lnTo>
                <a:lnTo>
                  <a:pt x="4365" y="143335"/>
                </a:lnTo>
                <a:lnTo>
                  <a:pt x="27094" y="187706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4" y="104775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9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9E93D507-0B98-77E9-3616-94E45E80C437}"/>
              </a:ext>
            </a:extLst>
          </p:cNvPr>
          <p:cNvSpPr txBox="1"/>
          <p:nvPr/>
        </p:nvSpPr>
        <p:spPr>
          <a:xfrm>
            <a:off x="3026763" y="5473227"/>
            <a:ext cx="4790462" cy="845599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46976">
              <a:spcBef>
                <a:spcPts val="100"/>
              </a:spcBef>
              <a:tabLst>
                <a:tab pos="425956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9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𝑸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𝑡𝑸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endParaRPr sz="1949" baseline="-14957">
              <a:latin typeface="Cambria Math"/>
              <a:cs typeface="Cambria Math"/>
            </a:endParaRPr>
          </a:p>
          <a:p>
            <a:pPr marL="40628">
              <a:lnSpc>
                <a:spcPts val="2149"/>
              </a:lnSpc>
              <a:tabLst>
                <a:tab pos="370094" algn="l"/>
                <a:tab pos="1136309" algn="l"/>
                <a:tab pos="2748725" algn="l"/>
                <a:tab pos="3240702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-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-15" dirty="0">
                <a:latin typeface="Cambria Math"/>
                <a:cs typeface="Cambria Math"/>
              </a:rPr>
              <a:t> </a:t>
            </a:r>
            <a:r>
              <a:rPr sz="1799" spc="-6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8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62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r>
              <a:rPr sz="1949" baseline="-14957" dirty="0">
                <a:latin typeface="Cambria Math"/>
                <a:cs typeface="Cambria Math"/>
              </a:rPr>
              <a:t>	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20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1 − 𝑡</a:t>
            </a:r>
            <a:r>
              <a:rPr sz="1799" spc="37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47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2</a:t>
            </a:r>
            <a:endParaRPr sz="1949" baseline="-14957">
              <a:latin typeface="Cambria Math"/>
              <a:cs typeface="Cambria Math"/>
            </a:endParaRPr>
          </a:p>
          <a:p>
            <a:pPr marL="38089">
              <a:lnSpc>
                <a:spcPts val="2149"/>
              </a:lnSpc>
              <a:tabLst>
                <a:tab pos="366920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405" dirty="0">
                <a:latin typeface="Cambria Math"/>
                <a:cs typeface="Cambria Math"/>
              </a:rPr>
              <a:t> </a:t>
            </a:r>
            <a:r>
              <a:rPr sz="1949" baseline="27777" dirty="0">
                <a:latin typeface="Cambria Math"/>
                <a:cs typeface="Cambria Math"/>
              </a:rPr>
              <a:t>2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2</a:t>
            </a:r>
            <a:r>
              <a:rPr sz="1799" spc="36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1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40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spc="35" dirty="0">
                <a:latin typeface="Cambria Math"/>
                <a:cs typeface="Cambria Math"/>
              </a:rPr>
              <a:t>𝑡</a:t>
            </a:r>
            <a:r>
              <a:rPr sz="1949" spc="52" baseline="27777" dirty="0">
                <a:latin typeface="Cambria Math"/>
                <a:cs typeface="Cambria Math"/>
              </a:rPr>
              <a:t>2</a:t>
            </a:r>
            <a:r>
              <a:rPr sz="1799" spc="35" dirty="0">
                <a:latin typeface="Cambria Math"/>
                <a:cs typeface="Cambria Math"/>
              </a:rPr>
              <a:t>𝑷</a:t>
            </a:r>
            <a:r>
              <a:rPr sz="1949" spc="52" baseline="-14957" dirty="0">
                <a:latin typeface="Cambria Math"/>
                <a:cs typeface="Cambria Math"/>
              </a:rPr>
              <a:t>2</a:t>
            </a:r>
            <a:endParaRPr sz="1949" baseline="-14957">
              <a:latin typeface="Cambria Math"/>
              <a:cs typeface="Cambria Math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26964C2-56CA-816D-A020-FBFA8B2D9313}"/>
              </a:ext>
            </a:extLst>
          </p:cNvPr>
          <p:cNvSpPr txBox="1"/>
          <p:nvPr/>
        </p:nvSpPr>
        <p:spPr>
          <a:xfrm>
            <a:off x="498704" y="2173787"/>
            <a:ext cx="112976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curva di </a:t>
            </a:r>
            <a:r>
              <a:rPr lang="it-IT" sz="1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Bézier</a:t>
            </a:r>
            <a:r>
              <a:rPr lang="it-IT" sz="1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curva parametrica (il che significa che tutte le coordinate della curva dipendono da una variabile indipendente t, compresa tra 0 e 1). Ad esempio, dati due punti, possiamo calcolare la curva lineare B come la seguente interpolazione:</a:t>
            </a:r>
          </a:p>
        </p:txBody>
      </p:sp>
    </p:spTree>
    <p:extLst>
      <p:ext uri="{BB962C8B-B14F-4D97-AF65-F5344CB8AC3E}">
        <p14:creationId xmlns:p14="http://schemas.microsoft.com/office/powerpoint/2010/main" val="137015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17566A-0456-B821-07EE-2FCCD91E1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D088C3-9857-7FAF-5F3F-C72D99BB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Curve di </a:t>
            </a:r>
            <a:r>
              <a:rPr lang="it-IT" sz="4000" dirty="0" err="1"/>
              <a:t>Bézier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6" name="object 3">
            <a:extLst>
              <a:ext uri="{FF2B5EF4-FFF2-40B4-BE49-F238E27FC236}">
                <a16:creationId xmlns:a16="http://schemas.microsoft.com/office/drawing/2014/main" id="{C70F2323-2216-F9E0-A44F-E9CC2B17DD2B}"/>
              </a:ext>
            </a:extLst>
          </p:cNvPr>
          <p:cNvSpPr txBox="1"/>
          <p:nvPr/>
        </p:nvSpPr>
        <p:spPr>
          <a:xfrm>
            <a:off x="2770697" y="2563301"/>
            <a:ext cx="7878298" cy="197439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Se abbiamo 𝑛 + 1 punti, possiamo trovare la curva di </a:t>
            </a:r>
            <a:r>
              <a:rPr lang="it-IT" sz="1200" dirty="0" err="1">
                <a:latin typeface="Tahoma"/>
                <a:cs typeface="Tahoma"/>
              </a:rPr>
              <a:t>Bézier</a:t>
            </a:r>
            <a:r>
              <a:rPr lang="it-IT" sz="1200" dirty="0">
                <a:latin typeface="Tahoma"/>
                <a:cs typeface="Tahoma"/>
              </a:rPr>
              <a:t> di grado 𝑛 utilizzando la seguente formula:</a:t>
            </a:r>
            <a:endParaRPr lang="en-US" sz="1200" dirty="0">
              <a:latin typeface="Tahoma"/>
              <a:cs typeface="Tahoma"/>
            </a:endParaRPr>
          </a:p>
        </p:txBody>
      </p:sp>
      <p:pic>
        <p:nvPicPr>
          <p:cNvPr id="7" name="object 26">
            <a:extLst>
              <a:ext uri="{FF2B5EF4-FFF2-40B4-BE49-F238E27FC236}">
                <a16:creationId xmlns:a16="http://schemas.microsoft.com/office/drawing/2014/main" id="{CC4991D3-9495-4241-39D0-90C481A124F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36390" y="2984907"/>
            <a:ext cx="2293773" cy="1749911"/>
          </a:xfrm>
          <a:prstGeom prst="rect">
            <a:avLst/>
          </a:prstGeom>
        </p:spPr>
      </p:pic>
      <p:pic>
        <p:nvPicPr>
          <p:cNvPr id="9" name="object 27">
            <a:extLst>
              <a:ext uri="{FF2B5EF4-FFF2-40B4-BE49-F238E27FC236}">
                <a16:creationId xmlns:a16="http://schemas.microsoft.com/office/drawing/2014/main" id="{FEDB10A1-B9F8-676B-5498-C8517A36CBA0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81507" y="5044550"/>
            <a:ext cx="191974" cy="165057"/>
          </a:xfrm>
          <a:prstGeom prst="rect">
            <a:avLst/>
          </a:prstGeom>
        </p:spPr>
      </p:pic>
      <p:pic>
        <p:nvPicPr>
          <p:cNvPr id="11" name="object 28">
            <a:extLst>
              <a:ext uri="{FF2B5EF4-FFF2-40B4-BE49-F238E27FC236}">
                <a16:creationId xmlns:a16="http://schemas.microsoft.com/office/drawing/2014/main" id="{9B1CD232-4285-3740-838E-95B89781AAD2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717107" y="5266997"/>
            <a:ext cx="191974" cy="165057"/>
          </a:xfrm>
          <a:prstGeom prst="rect">
            <a:avLst/>
          </a:prstGeom>
        </p:spPr>
      </p:pic>
      <p:pic>
        <p:nvPicPr>
          <p:cNvPr id="13" name="object 29">
            <a:extLst>
              <a:ext uri="{FF2B5EF4-FFF2-40B4-BE49-F238E27FC236}">
                <a16:creationId xmlns:a16="http://schemas.microsoft.com/office/drawing/2014/main" id="{2310CB07-C315-D58C-DBEF-D52826819082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535798" y="5489442"/>
            <a:ext cx="190450" cy="165057"/>
          </a:xfrm>
          <a:prstGeom prst="rect">
            <a:avLst/>
          </a:prstGeom>
        </p:spPr>
      </p:pic>
      <p:pic>
        <p:nvPicPr>
          <p:cNvPr id="15" name="object 30">
            <a:extLst>
              <a:ext uri="{FF2B5EF4-FFF2-40B4-BE49-F238E27FC236}">
                <a16:creationId xmlns:a16="http://schemas.microsoft.com/office/drawing/2014/main" id="{1A993423-4E84-51EA-72F0-859457B61FD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625691" y="5711888"/>
            <a:ext cx="191974" cy="165057"/>
          </a:xfrm>
          <a:prstGeom prst="rect">
            <a:avLst/>
          </a:prstGeom>
        </p:spPr>
      </p:pic>
      <p:sp>
        <p:nvSpPr>
          <p:cNvPr id="16" name="object 31">
            <a:extLst>
              <a:ext uri="{FF2B5EF4-FFF2-40B4-BE49-F238E27FC236}">
                <a16:creationId xmlns:a16="http://schemas.microsoft.com/office/drawing/2014/main" id="{C063E86C-76F1-E899-F1AE-EB1DFD14237A}"/>
              </a:ext>
            </a:extLst>
          </p:cNvPr>
          <p:cNvSpPr txBox="1"/>
          <p:nvPr/>
        </p:nvSpPr>
        <p:spPr>
          <a:xfrm>
            <a:off x="2770697" y="4985714"/>
            <a:ext cx="1114135" cy="907814"/>
          </a:xfrm>
          <a:prstGeom prst="rect">
            <a:avLst/>
          </a:prstGeom>
        </p:spPr>
        <p:txBody>
          <a:bodyPr vert="horz" wrap="square" lIns="0" tIns="4444" rIns="0" bIns="0" rtlCol="0">
            <a:spAutoFit/>
          </a:bodyPr>
          <a:lstStyle/>
          <a:p>
            <a:pPr marL="38089" marR="30471">
              <a:lnSpc>
                <a:spcPct val="104299"/>
              </a:lnSpc>
              <a:spcBef>
                <a:spcPts val="35"/>
              </a:spcBef>
            </a:pPr>
            <a:r>
              <a:rPr sz="1400" b="1" spc="-40" dirty="0">
                <a:latin typeface="Tahoma"/>
                <a:cs typeface="Tahoma"/>
              </a:rPr>
              <a:t>Blue</a:t>
            </a:r>
            <a:r>
              <a:rPr sz="1400" spc="-40" dirty="0">
                <a:latin typeface="Tahoma"/>
                <a:cs typeface="Tahoma"/>
              </a:rPr>
              <a:t>:</a:t>
            </a:r>
            <a:r>
              <a:rPr sz="1400" spc="-90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baseline="-16666" dirty="0">
                <a:latin typeface="Cambria Math"/>
                <a:cs typeface="Cambria Math"/>
              </a:rPr>
              <a:t>0,3</a:t>
            </a:r>
            <a:r>
              <a:rPr sz="1500" spc="690" baseline="-16666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𝑡 </a:t>
            </a:r>
            <a:r>
              <a:rPr sz="1400" b="1" spc="-35" dirty="0">
                <a:latin typeface="Tahoma"/>
                <a:cs typeface="Tahoma"/>
              </a:rPr>
              <a:t>Green</a:t>
            </a:r>
            <a:r>
              <a:rPr sz="1400" spc="-35" dirty="0">
                <a:latin typeface="Tahoma"/>
                <a:cs typeface="Tahoma"/>
              </a:rPr>
              <a:t>:</a:t>
            </a:r>
            <a:r>
              <a:rPr sz="1400" spc="-95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baseline="-16666" dirty="0">
                <a:latin typeface="Cambria Math"/>
                <a:cs typeface="Cambria Math"/>
              </a:rPr>
              <a:t>1,3</a:t>
            </a:r>
            <a:r>
              <a:rPr sz="1500" spc="682" baseline="-16666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𝑡 </a:t>
            </a:r>
            <a:r>
              <a:rPr sz="1400" b="1" spc="-45" dirty="0">
                <a:latin typeface="Tahoma"/>
                <a:cs typeface="Tahoma"/>
              </a:rPr>
              <a:t>Red</a:t>
            </a:r>
            <a:r>
              <a:rPr sz="1400" spc="-45" dirty="0">
                <a:latin typeface="Tahoma"/>
                <a:cs typeface="Tahoma"/>
              </a:rPr>
              <a:t>:</a:t>
            </a:r>
            <a:r>
              <a:rPr sz="1400" spc="-85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baseline="-16666" dirty="0">
                <a:latin typeface="Cambria Math"/>
                <a:cs typeface="Cambria Math"/>
              </a:rPr>
              <a:t>2,3</a:t>
            </a:r>
            <a:r>
              <a:rPr sz="1500" spc="712" baseline="-16666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𝑡 </a:t>
            </a:r>
            <a:r>
              <a:rPr sz="1400" b="1" spc="-40" dirty="0">
                <a:latin typeface="Tahoma"/>
                <a:cs typeface="Tahoma"/>
              </a:rPr>
              <a:t>Cyan</a:t>
            </a:r>
            <a:r>
              <a:rPr sz="1400" spc="-40" dirty="0">
                <a:latin typeface="Tahoma"/>
                <a:cs typeface="Tahoma"/>
              </a:rPr>
              <a:t>:</a:t>
            </a:r>
            <a:r>
              <a:rPr sz="1400" spc="-80" dirty="0">
                <a:latin typeface="Tahoma"/>
                <a:cs typeface="Tahoma"/>
              </a:rPr>
              <a:t> </a:t>
            </a:r>
            <a:r>
              <a:rPr sz="1400" dirty="0">
                <a:latin typeface="Cambria Math"/>
                <a:cs typeface="Cambria Math"/>
              </a:rPr>
              <a:t>𝑏</a:t>
            </a:r>
            <a:r>
              <a:rPr sz="1500" baseline="-16666" dirty="0">
                <a:latin typeface="Cambria Math"/>
                <a:cs typeface="Cambria Math"/>
              </a:rPr>
              <a:t>3,3</a:t>
            </a:r>
            <a:r>
              <a:rPr sz="1500" spc="697" baseline="-16666" dirty="0">
                <a:latin typeface="Cambria Math"/>
                <a:cs typeface="Cambria Math"/>
              </a:rPr>
              <a:t> </a:t>
            </a:r>
            <a:r>
              <a:rPr sz="1400" spc="-50" dirty="0">
                <a:latin typeface="Cambria Math"/>
                <a:cs typeface="Cambria Math"/>
              </a:rPr>
              <a:t>𝑡</a:t>
            </a:r>
            <a:endParaRPr sz="1400">
              <a:latin typeface="Cambria Math"/>
              <a:cs typeface="Cambria Math"/>
            </a:endParaRPr>
          </a:p>
        </p:txBody>
      </p:sp>
      <p:pic>
        <p:nvPicPr>
          <p:cNvPr id="17" name="Immagine 16">
            <a:extLst>
              <a:ext uri="{FF2B5EF4-FFF2-40B4-BE49-F238E27FC236}">
                <a16:creationId xmlns:a16="http://schemas.microsoft.com/office/drawing/2014/main" id="{10F125BC-1621-66B9-6812-4C5C13A4F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95642" y="3622537"/>
            <a:ext cx="6418342" cy="1726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62324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E812A-5009-D6F7-DDFE-3B8AA120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82E61-BC3B-B67C-CFDE-BA1400D9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Dalle curve di </a:t>
            </a:r>
            <a:r>
              <a:rPr lang="it-IT" sz="4000" dirty="0" err="1"/>
              <a:t>Bézier</a:t>
            </a:r>
            <a:r>
              <a:rPr lang="it-IT" sz="4000" dirty="0"/>
              <a:t> alle B-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BE6C5336-F550-EA75-821E-367E6847CA6F}"/>
                  </a:ext>
                </a:extLst>
              </p:cNvPr>
              <p:cNvSpPr txBox="1"/>
              <p:nvPr/>
            </p:nvSpPr>
            <p:spPr>
              <a:xfrm>
                <a:off x="804758" y="2211108"/>
                <a:ext cx="10556665" cy="1547146"/>
              </a:xfrm>
              <a:prstGeom prst="rect">
                <a:avLst/>
              </a:prstGeom>
            </p:spPr>
            <p:txBody>
              <a:bodyPr vert="horz" wrap="square" lIns="0" tIns="33011" rIns="0" bIns="0" rtlCol="0">
                <a:spAutoFit/>
              </a:bodyPr>
              <a:lstStyle/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sz="1200" dirty="0">
                    <a:latin typeface="Tahoma"/>
                    <a:cs typeface="Tahoma"/>
                  </a:rPr>
                  <a:t>Se si dispone di molti punti (diciamo n), è necessaria una curva di </a:t>
                </a:r>
                <a:r>
                  <a:rPr lang="it-IT" sz="1200" dirty="0" err="1">
                    <a:latin typeface="Tahoma"/>
                    <a:cs typeface="Tahoma"/>
                  </a:rPr>
                  <a:t>Bézier</a:t>
                </a:r>
                <a:r>
                  <a:rPr lang="it-IT" sz="1200" dirty="0">
                    <a:latin typeface="Tahoma"/>
                    <a:cs typeface="Tahoma"/>
                  </a:rPr>
                  <a:t> con un grado n−1 per approssimarla bene, ma questo può essere </a:t>
                </a:r>
                <a:r>
                  <a:rPr lang="it-IT" sz="1200" dirty="0" err="1">
                    <a:latin typeface="Tahoma"/>
                    <a:cs typeface="Tahoma"/>
                  </a:rPr>
                  <a:t>computazionalmente</a:t>
                </a:r>
                <a:r>
                  <a:rPr lang="it-IT" sz="1200" dirty="0">
                    <a:latin typeface="Tahoma"/>
                    <a:cs typeface="Tahoma"/>
                  </a:rPr>
                  <a:t> complicato da calcolare. Perché non unire insieme molte curve di </a:t>
                </a:r>
                <a:r>
                  <a:rPr lang="it-IT" sz="1200" dirty="0" err="1">
                    <a:latin typeface="Tahoma"/>
                    <a:cs typeface="Tahoma"/>
                  </a:rPr>
                  <a:t>Bézier</a:t>
                </a:r>
                <a:r>
                  <a:rPr lang="it-IT" sz="1200" dirty="0">
                    <a:latin typeface="Tahoma"/>
                    <a:cs typeface="Tahoma"/>
                  </a:rPr>
                  <a:t> tra tutti questi punti, invece di una grande curva di </a:t>
                </a:r>
                <a:r>
                  <a:rPr lang="it-IT" sz="1200" dirty="0" err="1">
                    <a:latin typeface="Tahoma"/>
                    <a:cs typeface="Tahoma"/>
                  </a:rPr>
                  <a:t>Bézier</a:t>
                </a:r>
                <a:r>
                  <a:rPr lang="it-IT" sz="1200" dirty="0">
                    <a:latin typeface="Tahoma"/>
                    <a:cs typeface="Tahoma"/>
                  </a:rPr>
                  <a:t> che li interpola tutti?</a:t>
                </a:r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endParaRPr lang="it-IT" sz="1200" dirty="0">
                  <a:latin typeface="Tahoma"/>
                  <a:cs typeface="Tahoma"/>
                </a:endParaRPr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sz="1200" dirty="0">
                    <a:latin typeface="Tahoma"/>
                    <a:cs typeface="Tahoma"/>
                  </a:rPr>
                  <a:t>Una curva B-</a:t>
                </a:r>
                <a:r>
                  <a:rPr lang="it-IT" sz="1200" dirty="0" err="1">
                    <a:latin typeface="Tahoma"/>
                    <a:cs typeface="Tahoma"/>
                  </a:rPr>
                  <a:t>Spline</a:t>
                </a:r>
                <a:r>
                  <a:rPr lang="it-IT" sz="1200" dirty="0">
                    <a:latin typeface="Tahoma"/>
                    <a:cs typeface="Tahoma"/>
                  </a:rPr>
                  <a:t> di grado 𝑘 definita da 𝑛 punti di controllo sarà composta da 𝑛 − 𝑘 curve di </a:t>
                </a:r>
                <a:r>
                  <a:rPr lang="it-IT" sz="1200" dirty="0" err="1">
                    <a:latin typeface="Tahoma"/>
                    <a:cs typeface="Tahoma"/>
                  </a:rPr>
                  <a:t>Bézier</a:t>
                </a:r>
                <a:r>
                  <a:rPr lang="it-IT" sz="1200" dirty="0">
                    <a:latin typeface="Tahoma"/>
                    <a:cs typeface="Tahoma"/>
                  </a:rPr>
                  <a:t>.</a:t>
                </a:r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sz="1200" dirty="0">
                    <a:latin typeface="Tahoma"/>
                    <a:cs typeface="Tahoma"/>
                  </a:rPr>
                  <a:t>Ad esempio, se vogliamo utilizzare una curva di </a:t>
                </a:r>
                <a:r>
                  <a:rPr lang="it-IT" sz="1200" dirty="0" err="1">
                    <a:latin typeface="Tahoma"/>
                    <a:cs typeface="Tahoma"/>
                  </a:rPr>
                  <a:t>Bézier</a:t>
                </a:r>
                <a:r>
                  <a:rPr lang="it-IT" sz="1200" dirty="0">
                    <a:latin typeface="Tahoma"/>
                    <a:cs typeface="Tahoma"/>
                  </a:rPr>
                  <a:t> quadratica e abbiamo 6 punti, avremo bisogno di 6 − 2 = 4 curve di </a:t>
                </a:r>
                <a:r>
                  <a:rPr lang="it-IT" sz="1200" dirty="0" err="1">
                    <a:latin typeface="Tahoma"/>
                    <a:cs typeface="Tahoma"/>
                  </a:rPr>
                  <a:t>Bézier</a:t>
                </a:r>
                <a:r>
                  <a:rPr lang="it-IT" sz="1200" dirty="0">
                    <a:latin typeface="Tahoma"/>
                    <a:cs typeface="Tahoma"/>
                  </a:rPr>
                  <a:t>.</a:t>
                </a:r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sz="1200" dirty="0">
                    <a:latin typeface="Tahoma"/>
                    <a:cs typeface="Tahoma"/>
                  </a:rPr>
                  <a:t>In questo caso abbiamo n=6 e k=2 (grado delle curve di </a:t>
                </a:r>
                <a:r>
                  <a:rPr lang="it-IT" sz="1200" dirty="0" err="1">
                    <a:latin typeface="Tahoma"/>
                    <a:cs typeface="Tahoma"/>
                  </a:rPr>
                  <a:t>Bézier</a:t>
                </a:r>
                <a:r>
                  <a:rPr lang="it-IT" sz="1200" dirty="0">
                    <a:latin typeface="Tahoma"/>
                    <a:cs typeface="Tahoma"/>
                  </a:rPr>
                  <a:t>).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it-I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Il grado della B-</a:t>
                </a:r>
                <a:r>
                  <a:rPr kumimoji="0" lang="it-IT" sz="12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Spline</a:t>
                </a:r>
                <a:r>
                  <a:rPr kumimoji="0" lang="it-IT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 indica anche il tipo di continuità che si ottiene: nei punti di giunzione è al massimo di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it-IT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kumimoji="0" lang="it-IT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kumimoji="0" lang="it-IT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k</m:t>
                        </m:r>
                        <m:r>
                          <a:rPr kumimoji="0" lang="it-IT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−</m:t>
                        </m:r>
                        <m:r>
                          <a:rPr kumimoji="0" lang="it-IT" sz="12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Tahoma" panose="020B0604030504040204" pitchFamily="34" charset="0"/>
                            <a:cs typeface="Tahoma" panose="020B0604030504040204" pitchFamily="34" charset="0"/>
                          </a:rPr>
                          <m:t>2</m:t>
                        </m:r>
                      </m:sup>
                    </m:sSup>
                  </m:oMath>
                </a14:m>
                <a:endParaRPr kumimoji="0" lang="it-IT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</mc:Choice>
        <mc:Fallback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BE6C5336-F550-EA75-821E-367E6847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758" y="2211108"/>
                <a:ext cx="10556665" cy="1547146"/>
              </a:xfrm>
              <a:prstGeom prst="rect">
                <a:avLst/>
              </a:prstGeom>
              <a:blipFill>
                <a:blip r:embed="rId3"/>
                <a:stretch>
                  <a:fillRect l="-866" t="-2362" b="-4724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ject 4">
            <a:extLst>
              <a:ext uri="{FF2B5EF4-FFF2-40B4-BE49-F238E27FC236}">
                <a16:creationId xmlns:a16="http://schemas.microsoft.com/office/drawing/2014/main" id="{EA68703C-963F-83E2-4120-973A0D531FB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609" y="3956898"/>
            <a:ext cx="2913973" cy="2707911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6BDE8795-04BC-6B9B-47C8-AA70BD707C6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1458" y="3958422"/>
            <a:ext cx="2903266" cy="2706574"/>
          </a:xfrm>
          <a:prstGeom prst="rect">
            <a:avLst/>
          </a:prstGeom>
        </p:spPr>
      </p:pic>
      <p:pic>
        <p:nvPicPr>
          <p:cNvPr id="11" name="object 6">
            <a:extLst>
              <a:ext uri="{FF2B5EF4-FFF2-40B4-BE49-F238E27FC236}">
                <a16:creationId xmlns:a16="http://schemas.microsoft.com/office/drawing/2014/main" id="{46BF1E16-5B06-206D-C91E-CF812066E51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93562" y="3952040"/>
            <a:ext cx="2924687" cy="27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37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72EC0-1952-3D96-3842-EB157B88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385DE-75CA-E631-2819-0F6386F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B-</a:t>
            </a:r>
            <a:r>
              <a:rPr lang="it-IT" sz="4000"/>
              <a:t>Spline</a:t>
            </a:r>
            <a:endParaRPr lang="it-IT" sz="4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020772DF-3BDE-13DD-AD40-1BDFC9A0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853" y="1979027"/>
            <a:ext cx="6387198" cy="26773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3418CE91-0D09-3458-173F-50D0EE04933C}"/>
              </a:ext>
            </a:extLst>
          </p:cNvPr>
          <p:cNvSpPr txBox="1"/>
          <p:nvPr/>
        </p:nvSpPr>
        <p:spPr>
          <a:xfrm>
            <a:off x="469778" y="2581709"/>
            <a:ext cx="535495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Una B-</a:t>
            </a:r>
            <a:r>
              <a:rPr lang="it-IT" dirty="0" err="1"/>
              <a:t>spline</a:t>
            </a:r>
            <a:r>
              <a:rPr lang="it-IT" dirty="0"/>
              <a:t> è una curva polinomiale a tratti composta da una sequenza di segmenti polinomiali di ordine inferiore.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Sono definite da una griglia di controllo o poligono di controllo che consiste di punti di controllo.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Sono flessibili e molto precise a basse dimensioni.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Sono continue e differenziabili.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Hanno controllo locale, il che significa che cambiare un punto di controllo influisce solo su una zona locale della curva.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parametri possono essere usati come pesi addestrabili.</a:t>
            </a:r>
          </a:p>
          <a:p>
            <a:endParaRPr lang="it-IT" dirty="0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D2DDD5AA-1B40-B89E-D73E-B1061CC42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098" y="4543123"/>
            <a:ext cx="3276109" cy="231487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DA79D72-E809-2D5F-0C89-9E3BCC38F32C}"/>
              </a:ext>
            </a:extLst>
          </p:cNvPr>
          <p:cNvSpPr txBox="1"/>
          <p:nvPr/>
        </p:nvSpPr>
        <p:spPr>
          <a:xfrm>
            <a:off x="9958760" y="4650767"/>
            <a:ext cx="19120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Algoritmo di de </a:t>
            </a:r>
            <a:r>
              <a:rPr lang="it-IT" dirty="0" err="1"/>
              <a:t>Boor</a:t>
            </a:r>
            <a:r>
              <a:rPr lang="it-IT" dirty="0"/>
              <a:t>-Cox: un metodo ricorsivo per la costruzione di funzioni di base B-</a:t>
            </a:r>
            <a:r>
              <a:rPr lang="it-IT" dirty="0" err="1"/>
              <a:t>spline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664683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/>
              <a:t>Universal </a:t>
            </a:r>
            <a:r>
              <a:rPr lang="it-IT" sz="4000" dirty="0" err="1"/>
              <a:t>Approximation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(UAT)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1281" y="932688"/>
                <a:ext cx="6500187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  <a:defRPr sz="1800"/>
                </a:pPr>
                <a:r>
                  <a:rPr lang="it-IT" sz="2000" dirty="0"/>
                  <a:t>Enunciato: ogni funzione continua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000" dirty="0"/>
                  <a:t>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 b="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000" dirty="0"/>
                  <a:t>può essere approssimata da una rete </a:t>
                </a:r>
                <a:r>
                  <a:rPr lang="it-IT" sz="2000" dirty="0" err="1"/>
                  <a:t>feedforward</a:t>
                </a:r>
                <a:r>
                  <a:rPr lang="it-IT" sz="2000" dirty="0"/>
                  <a:t> con un singolo </a:t>
                </a:r>
                <a:r>
                  <a:rPr lang="it-IT" sz="2000" dirty="0" err="1"/>
                  <a:t>hidden</a:t>
                </a:r>
                <a:r>
                  <a:rPr lang="it-IT" sz="2000" dirty="0"/>
                  <a:t> </a:t>
                </a:r>
                <a:r>
                  <a:rPr lang="it-IT" sz="2000" dirty="0" err="1"/>
                  <a:t>layer</a:t>
                </a:r>
                <a:r>
                  <a:rPr lang="it-IT" sz="2000" dirty="0"/>
                  <a:t> con un numero finito di neuroni.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2000" b="0" i="1"/>
                        <m:t>  </m:t>
                      </m:r>
                      <m:r>
                        <m:rPr>
                          <m:nor/>
                        </m:rPr>
                        <a:rPr lang="it-IT" sz="2000" i="1"/>
                        <m:t>con</m:t>
                      </m:r>
                      <m:r>
                        <a:rPr lang="it-IT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0">
                          <a:latin typeface="Cambria Math" panose="02040503050406030204" pitchFamily="18" charset="0"/>
                        </a:rPr>
                        <m:t>  </m:t>
                      </m:r>
                      <m:limLow>
                        <m:limLow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lim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Low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it-IT" sz="20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ar-AE" sz="2000" b="0" dirty="0"/>
              </a:p>
              <a:p>
                <a:pPr marL="0" indent="0">
                  <a:buNone/>
                </a:pPr>
                <a:r>
                  <a:rPr lang="it-IT" sz="2000" dirty="0"/>
                  <a:t>Implicazione: le MLP sono </a:t>
                </a:r>
                <a:r>
                  <a:rPr lang="it-IT" sz="2000" b="1" dirty="0" err="1"/>
                  <a:t>universal</a:t>
                </a:r>
                <a:r>
                  <a:rPr lang="it-IT" sz="2000" b="1" dirty="0"/>
                  <a:t> </a:t>
                </a:r>
                <a:r>
                  <a:rPr lang="it-IT" sz="2000" b="1" dirty="0" err="1"/>
                  <a:t>function</a:t>
                </a:r>
                <a:r>
                  <a:rPr lang="it-IT" sz="2000" b="1" dirty="0"/>
                  <a:t> </a:t>
                </a:r>
                <a:r>
                  <a:rPr lang="it-IT" sz="2000" b="1" dirty="0" err="1"/>
                  <a:t>approximators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</a:t>
                </a:r>
                <a:r>
                  <a:rPr lang="it-IT" sz="2000" dirty="0"/>
                  <a:t> → non garantisce come trovare i parametri ottimali.</a:t>
                </a:r>
              </a:p>
              <a:p>
                <a:pPr marL="0" indent="0">
                  <a:buNone/>
                  <a:defRPr sz="1800"/>
                </a:pPr>
                <a:endParaRPr lang="it-IT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1281" y="932688"/>
                <a:ext cx="6500187" cy="4992624"/>
              </a:xfrm>
              <a:blipFill>
                <a:blip r:embed="rId3"/>
                <a:stretch>
                  <a:fillRect l="-937" r="-843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589</TotalTime>
  <Words>1864</Words>
  <Application>Microsoft Office PowerPoint</Application>
  <PresentationFormat>Personalizzato</PresentationFormat>
  <Paragraphs>178</Paragraphs>
  <Slides>32</Slides>
  <Notes>32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32</vt:i4>
      </vt:variant>
    </vt:vector>
  </HeadingPairs>
  <TitlesOfParts>
    <vt:vector size="37" baseType="lpstr">
      <vt:lpstr>Arial</vt:lpstr>
      <vt:lpstr>Calibri</vt:lpstr>
      <vt:lpstr>Cambria Math</vt:lpstr>
      <vt:lpstr>Tahoma</vt:lpstr>
      <vt:lpstr>Office Theme</vt:lpstr>
      <vt:lpstr>Valutazione Metodologica ed Applicativa di KAN, MLP, Random Forest e XGBoost con Tecniche di Ottimizzazione su differenti casi di studio</vt:lpstr>
      <vt:lpstr>Obiettivi della Tesi</vt:lpstr>
      <vt:lpstr>Multi-layer Perceptron (MLP)</vt:lpstr>
      <vt:lpstr>Backpropagation</vt:lpstr>
      <vt:lpstr>Curve di Bézier</vt:lpstr>
      <vt:lpstr>Curve di Bézier</vt:lpstr>
      <vt:lpstr>Dalle curve di Bézier alle B-Spline</vt:lpstr>
      <vt:lpstr>B-Spline</vt:lpstr>
      <vt:lpstr>Universal Approximation Theorem (UAT)</vt:lpstr>
      <vt:lpstr>Kolmogorov-Arnold Representation Theorem (KART) - KAN</vt:lpstr>
      <vt:lpstr>Kolmogorov-Arnold Network (KAN)</vt:lpstr>
      <vt:lpstr>Presentazione standard di PowerPoint</vt:lpstr>
      <vt:lpstr>KANs ottengono il meglio di MLP e Spline</vt:lpstr>
      <vt:lpstr>XGBoost</vt:lpstr>
      <vt:lpstr>Random Forest</vt:lpstr>
      <vt:lpstr>CNN</vt:lpstr>
      <vt:lpstr>Random Search per l’Ottimizzazione degli iperparametri</vt:lpstr>
      <vt:lpstr>Ottimizzazione del Numero di Iterazioni</vt:lpstr>
      <vt:lpstr>Studio di Ablazione con Pruning Post-Training</vt:lpstr>
      <vt:lpstr>Metodologie e Procedure comuni per la Verifica sperimentale dei Casi di studio</vt:lpstr>
      <vt:lpstr>Progettazione dei casi di studio</vt:lpstr>
      <vt:lpstr>Addestramento</vt:lpstr>
      <vt:lpstr>Valutazione</vt:lpstr>
      <vt:lpstr>Caso 1 — Regressione su emissioni auto</vt:lpstr>
      <vt:lpstr>Caso 1 — Valutazione dei Modelli</vt:lpstr>
      <vt:lpstr>Caso 1 — Studio di Ablazione</vt:lpstr>
      <vt:lpstr>Caso 2 — Classificazione PM2.5 (serie temporali)</vt:lpstr>
      <vt:lpstr>Caso 2 — Valutazione dei Modelli</vt:lpstr>
      <vt:lpstr>Caso 2 — Studio di Ablazione</vt:lpstr>
      <vt:lpstr>Caso 3 — Classificazione fasce d'età (immagini)</vt:lpstr>
      <vt:lpstr>Caso 3 — Valutazione dei Modelli</vt:lpstr>
      <vt:lpstr>Conclusioni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Tomassi - martin.tomassi@studio.unibo.it</cp:lastModifiedBy>
  <cp:revision>34</cp:revision>
  <dcterms:created xsi:type="dcterms:W3CDTF">2013-01-27T09:14:16Z</dcterms:created>
  <dcterms:modified xsi:type="dcterms:W3CDTF">2025-09-24T11:28:41Z</dcterms:modified>
  <cp:category/>
</cp:coreProperties>
</file>