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1" r:id="rId6"/>
    <p:sldId id="260" r:id="rId7"/>
    <p:sldId id="272" r:id="rId8"/>
    <p:sldId id="261" r:id="rId9"/>
    <p:sldId id="268" r:id="rId10"/>
    <p:sldId id="263" r:id="rId11"/>
    <p:sldId id="266" r:id="rId12"/>
    <p:sldId id="273" r:id="rId13"/>
    <p:sldId id="274" r:id="rId14"/>
    <p:sldId id="275" r:id="rId15"/>
    <p:sldId id="267" r:id="rId16"/>
    <p:sldId id="276" r:id="rId17"/>
    <p:sldId id="277" r:id="rId18"/>
    <p:sldId id="269" r:id="rId19"/>
    <p:sldId id="270" r:id="rId2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11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796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Apertura: saluto, obiettivo e roadmap della presentazione (30-45s).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60s.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45-60s.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75B9A-7D2D-DA1B-7B23-9272F5A3E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6CCEAF-4DDF-B9ED-4A07-1E113948F4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C0F4D5-F0E9-7033-6902-7400F0829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45-60s.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BFB66-02FA-4D32-E3EF-D7B006A61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914901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D66F4-DA6B-6DDB-609C-7B1047DAE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DC04F3-24FB-B884-85D4-FCE2FA698D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D790B2-45E4-64E5-9C97-C2B75173F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45-60s.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0E6D9-D02A-F6BB-AD8F-34408C5C9B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889453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17D73-3D20-D49E-191C-7107EB1A9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C86C5A-C3C2-38F5-4A27-5B00AE6293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A05ACD-4FFD-8CE6-E7D8-2A3ACF5BB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45-60s.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C53B8-14AE-BB74-027F-67284CC1FF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995972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60s.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B239C-3237-7EB3-4050-AF0D0F973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886873-1234-3AEF-7297-E84C071A5F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E00118-B661-D979-7972-767AFCD55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60s.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A91E9-BBB2-18D0-AFD7-FB2F5B9C0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247971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B2C81-BEF3-1EFB-EC9C-A91C25780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1D709A-68B7-10CC-E9F7-BB55A27CA0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0033AC-ABF3-5DA5-C93F-86BFACFF7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45-60s.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2E27B-2BB6-9874-CADE-0997DA809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399218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60s.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60s. Invito a domande.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45-60s.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45-60s.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60s. Citare le implicazioni pratiche per MLP vs KAN.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41826-9071-000A-0FCA-3C313AC86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3F78D6-1DA9-F855-EFC0-FACDFCEF6D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E4C692-A40B-700C-BE02-4D51EA5A4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60s. Citare le implicazioni pratiche per MLP vs KAN.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B6B27-B609-A263-1C91-16FBE6C66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581970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75s. Spiegare cosa significa β' e come usare il budget B nelle pipeline reali.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F1501-3D7D-0030-1883-D79EA428B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9AF8E2-8B65-9D04-A275-836157D6D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73E483-2ED4-3F5D-656A-0289BFADA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75s. Spiegare cosa significa β' e come usare il budget B nelle pipeline reali.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401E2-192E-D409-F29A-8FB816011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032993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45-60s.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Durata stimata: 60s.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57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0"/>
            <a:ext cx="121857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5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888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8754" y="220196"/>
            <a:ext cx="9420071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val 6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7571" y="3334786"/>
            <a:ext cx="1941735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Arc 6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3706" y="1096803"/>
            <a:ext cx="2987899" cy="2987121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7547" y="1939158"/>
            <a:ext cx="7830401" cy="3171857"/>
          </a:xfrm>
        </p:spPr>
        <p:txBody>
          <a:bodyPr vert="horz" lIns="91440" tIns="45720" rIns="91440" bIns="45720" rtlCol="0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700" dirty="0" err="1"/>
              <a:t>Valutazione</a:t>
            </a:r>
            <a:r>
              <a:rPr lang="en-US" sz="3700" dirty="0"/>
              <a:t> </a:t>
            </a:r>
            <a:r>
              <a:rPr lang="en-US" sz="3700" dirty="0" err="1"/>
              <a:t>Metodologica</a:t>
            </a:r>
            <a:r>
              <a:rPr lang="en-US" sz="3700" dirty="0"/>
              <a:t> ed </a:t>
            </a:r>
            <a:r>
              <a:rPr lang="en-US" sz="3700" dirty="0" err="1"/>
              <a:t>Applicativa</a:t>
            </a:r>
            <a:r>
              <a:rPr lang="en-US" sz="3700" dirty="0"/>
              <a:t> di KAN, MLP, Random Forest e </a:t>
            </a:r>
            <a:r>
              <a:rPr lang="en-US" sz="3700" dirty="0" err="1"/>
              <a:t>XGBoost</a:t>
            </a:r>
            <a:r>
              <a:rPr lang="en-US" sz="3700" dirty="0"/>
              <a:t> con </a:t>
            </a:r>
            <a:r>
              <a:rPr lang="en-US" sz="3700" dirty="0" err="1"/>
              <a:t>Tecniche</a:t>
            </a:r>
            <a:r>
              <a:rPr lang="en-US" sz="3700" dirty="0"/>
              <a:t> di </a:t>
            </a:r>
            <a:r>
              <a:rPr lang="en-US" sz="3700" dirty="0" err="1"/>
              <a:t>Ottimizzazione</a:t>
            </a:r>
            <a:r>
              <a:rPr lang="en-US" sz="3700" dirty="0"/>
              <a:t> </a:t>
            </a:r>
            <a:r>
              <a:rPr lang="en-US" sz="3700" dirty="0" err="1"/>
              <a:t>su</a:t>
            </a:r>
            <a:r>
              <a:rPr lang="en-US" sz="3700" dirty="0"/>
              <a:t> </a:t>
            </a:r>
            <a:r>
              <a:rPr lang="en-US" sz="3700" dirty="0" err="1"/>
              <a:t>differenti</a:t>
            </a:r>
            <a:r>
              <a:rPr lang="en-US" sz="3700" dirty="0"/>
              <a:t> </a:t>
            </a:r>
            <a:r>
              <a:rPr lang="en-US" sz="3700" dirty="0" err="1"/>
              <a:t>casi</a:t>
            </a:r>
            <a:r>
              <a:rPr lang="en-US" sz="3700" dirty="0"/>
              <a:t> di studio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0"/>
            <a:ext cx="121857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66186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655" y="1153572"/>
            <a:ext cx="3199566" cy="44611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Studio di Ablazione con Pruning Post-Training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48435" y="2455479"/>
            <a:ext cx="4082370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6149" y="591344"/>
            <a:ext cx="6904693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2500"/>
              <a:t>L'obiettivo dello studio di ablazione è valutare il compromesso tra la compressione del modello e il mantenimento delle prestazioni predittive. A questo scopo, sono state applicate metodologie di </a:t>
            </a:r>
            <a:r>
              <a:rPr lang="it-IT" sz="2500" err="1"/>
              <a:t>pruning</a:t>
            </a:r>
            <a:r>
              <a:rPr lang="it-IT" sz="2500"/>
              <a:t> specifiche per ogni modello:</a:t>
            </a:r>
          </a:p>
          <a:p>
            <a:pPr marL="0" indent="0">
              <a:lnSpc>
                <a:spcPct val="90000"/>
              </a:lnSpc>
              <a:buNone/>
            </a:pPr>
            <a:endParaRPr lang="it-IT" sz="2500"/>
          </a:p>
          <a:p>
            <a:pPr>
              <a:lnSpc>
                <a:spcPct val="90000"/>
              </a:lnSpc>
            </a:pPr>
            <a:r>
              <a:rPr lang="it-IT" sz="2500" b="1"/>
              <a:t>KAN e MLP</a:t>
            </a:r>
            <a:r>
              <a:rPr lang="it-IT" sz="2500"/>
              <a:t>: è stato usato il </a:t>
            </a:r>
            <a:r>
              <a:rPr lang="it-IT" sz="2500" b="1" err="1"/>
              <a:t>pruning</a:t>
            </a:r>
            <a:r>
              <a:rPr lang="it-IT" sz="2500" b="1"/>
              <a:t> L1</a:t>
            </a:r>
            <a:r>
              <a:rPr lang="it-IT" sz="2500"/>
              <a:t>, che rimuove le connessioni (pesi o coefficienti </a:t>
            </a:r>
            <a:r>
              <a:rPr lang="it-IT" sz="2500" err="1"/>
              <a:t>spline</a:t>
            </a:r>
            <a:r>
              <a:rPr lang="it-IT" sz="2500"/>
              <a:t>) meno significative.</a:t>
            </a:r>
          </a:p>
          <a:p>
            <a:pPr>
              <a:lnSpc>
                <a:spcPct val="90000"/>
              </a:lnSpc>
            </a:pPr>
            <a:r>
              <a:rPr lang="it-IT" sz="2500" b="1"/>
              <a:t>Random </a:t>
            </a:r>
            <a:r>
              <a:rPr lang="it-IT" sz="2500" b="1" err="1"/>
              <a:t>Forest</a:t>
            </a:r>
            <a:r>
              <a:rPr lang="it-IT" sz="2500"/>
              <a:t>: è stato applicato il </a:t>
            </a:r>
            <a:r>
              <a:rPr lang="it-IT" sz="2500" b="1" err="1"/>
              <a:t>pruning</a:t>
            </a:r>
            <a:r>
              <a:rPr lang="it-IT" sz="2500" b="1"/>
              <a:t> </a:t>
            </a:r>
            <a:r>
              <a:rPr lang="it-IT" sz="2500" b="1" err="1"/>
              <a:t>rank-based</a:t>
            </a:r>
            <a:r>
              <a:rPr lang="it-IT" sz="2500"/>
              <a:t>, rimuovendo gli alberi con la minor importanza per la previsione.</a:t>
            </a:r>
          </a:p>
          <a:p>
            <a:pPr>
              <a:lnSpc>
                <a:spcPct val="90000"/>
              </a:lnSpc>
            </a:pPr>
            <a:r>
              <a:rPr lang="it-IT" sz="2500" b="1" err="1"/>
              <a:t>XGBoost</a:t>
            </a:r>
            <a:r>
              <a:rPr lang="it-IT" sz="2500"/>
              <a:t>: è stato utilizzato il </a:t>
            </a:r>
            <a:r>
              <a:rPr lang="it-IT" sz="2500" b="1" err="1"/>
              <a:t>pruning</a:t>
            </a:r>
            <a:r>
              <a:rPr lang="it-IT" sz="2500" b="1"/>
              <a:t> cumulativo</a:t>
            </a:r>
            <a:r>
              <a:rPr lang="it-IT" sz="2500"/>
              <a:t>, che mantiene solo le prime iterazioni di </a:t>
            </a:r>
            <a:r>
              <a:rPr lang="it-IT" sz="2500" err="1"/>
              <a:t>boosting</a:t>
            </a:r>
            <a:r>
              <a:rPr lang="it-IT" sz="2500"/>
              <a:t> più significative.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134" y="0"/>
            <a:ext cx="9960556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371" y="0"/>
            <a:ext cx="994608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606" y="1999615"/>
            <a:ext cx="9141618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7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1 — </a:t>
            </a:r>
            <a:r>
              <a:rPr lang="en-US" sz="7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Regressione</a:t>
            </a:r>
            <a:r>
              <a:rPr lang="en-US" sz="7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</a:t>
            </a:r>
            <a:r>
              <a:rPr lang="en-US" sz="7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emissioni</a:t>
            </a:r>
            <a:r>
              <a:rPr lang="en-US" sz="7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auto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91" y="5524786"/>
            <a:ext cx="4753642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00410A-2A53-0C19-D84D-76665DD00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EC2B9-980A-EE69-2B37-89101D1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1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Valutazione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schermata, diagramma, Rettangolo&#10;&#10;Il contenuto generato dall'IA potrebbe non essere corretto.">
            <a:extLst>
              <a:ext uri="{FF2B5EF4-FFF2-40B4-BE49-F238E27FC236}">
                <a16:creationId xmlns:a16="http://schemas.microsoft.com/office/drawing/2014/main" id="{05F06AC9-6211-B185-C9E0-4C67776A7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940" y="2633472"/>
            <a:ext cx="6461896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4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A2A7A3-4DD4-C5A8-DD3B-6FD1A7D9D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BD325-6A1F-C972-4B27-39AD8804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57200"/>
            <a:ext cx="10906799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dirty="0"/>
              <a:t>Caso 1 </a:t>
            </a:r>
            <a:r>
              <a:rPr lang="en-US" sz="6600" dirty="0"/>
              <a:t>—</a:t>
            </a:r>
            <a:r>
              <a:rPr lang="en-US" sz="6500" dirty="0"/>
              <a:t> Studio di </a:t>
            </a:r>
            <a:r>
              <a:rPr lang="en-US" sz="6500" dirty="0" err="1"/>
              <a:t>Ablazione</a:t>
            </a:r>
            <a:endParaRPr lang="en-US" sz="6500" dirty="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8921" y="1850683"/>
            <a:ext cx="3290982" cy="18288"/>
          </a:xfrm>
          <a:custGeom>
            <a:avLst/>
            <a:gdLst>
              <a:gd name="connsiteX0" fmla="*/ 0 w 3290982"/>
              <a:gd name="connsiteY0" fmla="*/ 0 h 18288"/>
              <a:gd name="connsiteX1" fmla="*/ 658196 w 3290982"/>
              <a:gd name="connsiteY1" fmla="*/ 0 h 18288"/>
              <a:gd name="connsiteX2" fmla="*/ 1283483 w 3290982"/>
              <a:gd name="connsiteY2" fmla="*/ 0 h 18288"/>
              <a:gd name="connsiteX3" fmla="*/ 1908770 w 3290982"/>
              <a:gd name="connsiteY3" fmla="*/ 0 h 18288"/>
              <a:gd name="connsiteX4" fmla="*/ 2632786 w 3290982"/>
              <a:gd name="connsiteY4" fmla="*/ 0 h 18288"/>
              <a:gd name="connsiteX5" fmla="*/ 3290982 w 3290982"/>
              <a:gd name="connsiteY5" fmla="*/ 0 h 18288"/>
              <a:gd name="connsiteX6" fmla="*/ 3290982 w 3290982"/>
              <a:gd name="connsiteY6" fmla="*/ 18288 h 18288"/>
              <a:gd name="connsiteX7" fmla="*/ 2632786 w 3290982"/>
              <a:gd name="connsiteY7" fmla="*/ 18288 h 18288"/>
              <a:gd name="connsiteX8" fmla="*/ 2073319 w 3290982"/>
              <a:gd name="connsiteY8" fmla="*/ 18288 h 18288"/>
              <a:gd name="connsiteX9" fmla="*/ 1448032 w 3290982"/>
              <a:gd name="connsiteY9" fmla="*/ 18288 h 18288"/>
              <a:gd name="connsiteX10" fmla="*/ 822746 w 3290982"/>
              <a:gd name="connsiteY10" fmla="*/ 18288 h 18288"/>
              <a:gd name="connsiteX11" fmla="*/ 0 w 3290982"/>
              <a:gd name="connsiteY11" fmla="*/ 18288 h 18288"/>
              <a:gd name="connsiteX12" fmla="*/ 0 w 329098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0982" h="18288" fill="none" extrusionOk="0">
                <a:moveTo>
                  <a:pt x="0" y="0"/>
                </a:moveTo>
                <a:cubicBezTo>
                  <a:pt x="143024" y="3667"/>
                  <a:pt x="333603" y="-24483"/>
                  <a:pt x="658196" y="0"/>
                </a:cubicBezTo>
                <a:cubicBezTo>
                  <a:pt x="982789" y="24483"/>
                  <a:pt x="1010443" y="-3472"/>
                  <a:pt x="1283483" y="0"/>
                </a:cubicBezTo>
                <a:cubicBezTo>
                  <a:pt x="1556523" y="3472"/>
                  <a:pt x="1717121" y="15130"/>
                  <a:pt x="1908770" y="0"/>
                </a:cubicBezTo>
                <a:cubicBezTo>
                  <a:pt x="2100419" y="-15130"/>
                  <a:pt x="2470246" y="23604"/>
                  <a:pt x="2632786" y="0"/>
                </a:cubicBezTo>
                <a:cubicBezTo>
                  <a:pt x="2795326" y="-23604"/>
                  <a:pt x="3008943" y="-8455"/>
                  <a:pt x="3290982" y="0"/>
                </a:cubicBezTo>
                <a:cubicBezTo>
                  <a:pt x="3290548" y="7551"/>
                  <a:pt x="3290515" y="9822"/>
                  <a:pt x="3290982" y="18288"/>
                </a:cubicBezTo>
                <a:cubicBezTo>
                  <a:pt x="2977997" y="21855"/>
                  <a:pt x="2877858" y="-7886"/>
                  <a:pt x="2632786" y="18288"/>
                </a:cubicBezTo>
                <a:cubicBezTo>
                  <a:pt x="2387714" y="44462"/>
                  <a:pt x="2286753" y="45988"/>
                  <a:pt x="2073319" y="18288"/>
                </a:cubicBezTo>
                <a:cubicBezTo>
                  <a:pt x="1859885" y="-9412"/>
                  <a:pt x="1677280" y="3670"/>
                  <a:pt x="1448032" y="18288"/>
                </a:cubicBezTo>
                <a:cubicBezTo>
                  <a:pt x="1218784" y="32906"/>
                  <a:pt x="1057563" y="36703"/>
                  <a:pt x="822746" y="18288"/>
                </a:cubicBezTo>
                <a:cubicBezTo>
                  <a:pt x="587929" y="-127"/>
                  <a:pt x="248887" y="5239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0982" h="18288" stroke="0" extrusionOk="0">
                <a:moveTo>
                  <a:pt x="0" y="0"/>
                </a:moveTo>
                <a:cubicBezTo>
                  <a:pt x="236198" y="-24054"/>
                  <a:pt x="303299" y="21965"/>
                  <a:pt x="592377" y="0"/>
                </a:cubicBezTo>
                <a:cubicBezTo>
                  <a:pt x="881455" y="-21965"/>
                  <a:pt x="1002596" y="29945"/>
                  <a:pt x="1316393" y="0"/>
                </a:cubicBezTo>
                <a:cubicBezTo>
                  <a:pt x="1630190" y="-29945"/>
                  <a:pt x="1663874" y="-12217"/>
                  <a:pt x="1875860" y="0"/>
                </a:cubicBezTo>
                <a:cubicBezTo>
                  <a:pt x="2087846" y="12217"/>
                  <a:pt x="2273352" y="14901"/>
                  <a:pt x="2435327" y="0"/>
                </a:cubicBezTo>
                <a:cubicBezTo>
                  <a:pt x="2597302" y="-14901"/>
                  <a:pt x="3104818" y="-31766"/>
                  <a:pt x="3290982" y="0"/>
                </a:cubicBezTo>
                <a:cubicBezTo>
                  <a:pt x="3290900" y="4406"/>
                  <a:pt x="3290893" y="9982"/>
                  <a:pt x="3290982" y="18288"/>
                </a:cubicBezTo>
                <a:cubicBezTo>
                  <a:pt x="3120615" y="23079"/>
                  <a:pt x="2942966" y="38511"/>
                  <a:pt x="2665695" y="18288"/>
                </a:cubicBezTo>
                <a:cubicBezTo>
                  <a:pt x="2388424" y="-1935"/>
                  <a:pt x="2318928" y="-8274"/>
                  <a:pt x="2040409" y="18288"/>
                </a:cubicBezTo>
                <a:cubicBezTo>
                  <a:pt x="1761890" y="44850"/>
                  <a:pt x="1693731" y="28872"/>
                  <a:pt x="1415122" y="18288"/>
                </a:cubicBezTo>
                <a:cubicBezTo>
                  <a:pt x="1136513" y="7704"/>
                  <a:pt x="1012491" y="-5306"/>
                  <a:pt x="691106" y="18288"/>
                </a:cubicBezTo>
                <a:cubicBezTo>
                  <a:pt x="369721" y="41882"/>
                  <a:pt x="193060" y="-13911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diagramma, Piano, linea&#10;&#10;Il contenuto generato dall'IA potrebbe non essere corretto.">
            <a:extLst>
              <a:ext uri="{FF2B5EF4-FFF2-40B4-BE49-F238E27FC236}">
                <a16:creationId xmlns:a16="http://schemas.microsoft.com/office/drawing/2014/main" id="{08846F83-E586-DBA7-2F3C-78E59ED3B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56" y="2782670"/>
            <a:ext cx="5612954" cy="3325675"/>
          </a:xfrm>
          <a:prstGeom prst="rect">
            <a:avLst/>
          </a:prstGeom>
        </p:spPr>
      </p:pic>
      <p:pic>
        <p:nvPicPr>
          <p:cNvPr id="7" name="Immagine 6" descr="Immagine che contiene testo, diagramma, linea, Carattere&#10;&#10;Il contenuto generato dall'IA potrebbe non essere corretto.">
            <a:extLst>
              <a:ext uri="{FF2B5EF4-FFF2-40B4-BE49-F238E27FC236}">
                <a16:creationId xmlns:a16="http://schemas.microsoft.com/office/drawing/2014/main" id="{18AF4E72-72A1-5B1C-9A3D-9228D1B54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867" y="2782670"/>
            <a:ext cx="5612954" cy="33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59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FE44CC-E0DF-46C5-2F26-A419442D4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2363C8E-092B-76E9-2D60-B6990B7C5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313DB772-D0C8-90F0-0F25-A804721CD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134" y="0"/>
            <a:ext cx="9960556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9047726-7683-32FB-3A60-A6EE071A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371" y="0"/>
            <a:ext cx="994608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679B0-60F7-E5B5-C773-0322DB23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606" y="1999615"/>
            <a:ext cx="9141618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7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— </a:t>
            </a:r>
            <a:r>
              <a:rPr lang="en-US" sz="7200" dirty="0" err="1"/>
              <a:t>Classificazione</a:t>
            </a:r>
            <a:r>
              <a:rPr lang="en-US" sz="7200" dirty="0"/>
              <a:t> PM2.5 (</a:t>
            </a:r>
            <a:r>
              <a:rPr lang="en-US" sz="7200" dirty="0" err="1"/>
              <a:t>serie</a:t>
            </a:r>
            <a:r>
              <a:rPr lang="en-US" sz="7200" dirty="0"/>
              <a:t> </a:t>
            </a:r>
            <a:r>
              <a:rPr lang="en-US" sz="7200" dirty="0" err="1"/>
              <a:t>temporali</a:t>
            </a:r>
            <a:r>
              <a:rPr lang="en-US" sz="7200" dirty="0"/>
              <a:t>)</a:t>
            </a:r>
            <a:endParaRPr lang="en-US" sz="7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2139BB-BE68-ECAC-54C0-0C356874F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91" y="5524786"/>
            <a:ext cx="4753642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554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— Valutazione dei Modelli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Rettangolo, Policromia&#10;&#10;Il contenuto generato dall'IA potrebbe non essere corretto.">
            <a:extLst>
              <a:ext uri="{FF2B5EF4-FFF2-40B4-BE49-F238E27FC236}">
                <a16:creationId xmlns:a16="http://schemas.microsoft.com/office/drawing/2014/main" id="{84EA11A4-259F-1F27-DA17-D11A0D54F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429" y="2633472"/>
            <a:ext cx="6432919" cy="358635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B22DC9-154A-8BAA-4BAA-713F81F3E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D2C25-CAB1-FB2E-97AF-4A5BEA6B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57200"/>
            <a:ext cx="10906799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/>
              <a:t>Caso 2 — Studio di Ablazione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8921" y="1850683"/>
            <a:ext cx="3290982" cy="18288"/>
          </a:xfrm>
          <a:custGeom>
            <a:avLst/>
            <a:gdLst>
              <a:gd name="connsiteX0" fmla="*/ 0 w 3290982"/>
              <a:gd name="connsiteY0" fmla="*/ 0 h 18288"/>
              <a:gd name="connsiteX1" fmla="*/ 658196 w 3290982"/>
              <a:gd name="connsiteY1" fmla="*/ 0 h 18288"/>
              <a:gd name="connsiteX2" fmla="*/ 1283483 w 3290982"/>
              <a:gd name="connsiteY2" fmla="*/ 0 h 18288"/>
              <a:gd name="connsiteX3" fmla="*/ 1908770 w 3290982"/>
              <a:gd name="connsiteY3" fmla="*/ 0 h 18288"/>
              <a:gd name="connsiteX4" fmla="*/ 2632786 w 3290982"/>
              <a:gd name="connsiteY4" fmla="*/ 0 h 18288"/>
              <a:gd name="connsiteX5" fmla="*/ 3290982 w 3290982"/>
              <a:gd name="connsiteY5" fmla="*/ 0 h 18288"/>
              <a:gd name="connsiteX6" fmla="*/ 3290982 w 3290982"/>
              <a:gd name="connsiteY6" fmla="*/ 18288 h 18288"/>
              <a:gd name="connsiteX7" fmla="*/ 2632786 w 3290982"/>
              <a:gd name="connsiteY7" fmla="*/ 18288 h 18288"/>
              <a:gd name="connsiteX8" fmla="*/ 2073319 w 3290982"/>
              <a:gd name="connsiteY8" fmla="*/ 18288 h 18288"/>
              <a:gd name="connsiteX9" fmla="*/ 1448032 w 3290982"/>
              <a:gd name="connsiteY9" fmla="*/ 18288 h 18288"/>
              <a:gd name="connsiteX10" fmla="*/ 822746 w 3290982"/>
              <a:gd name="connsiteY10" fmla="*/ 18288 h 18288"/>
              <a:gd name="connsiteX11" fmla="*/ 0 w 3290982"/>
              <a:gd name="connsiteY11" fmla="*/ 18288 h 18288"/>
              <a:gd name="connsiteX12" fmla="*/ 0 w 329098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0982" h="18288" fill="none" extrusionOk="0">
                <a:moveTo>
                  <a:pt x="0" y="0"/>
                </a:moveTo>
                <a:cubicBezTo>
                  <a:pt x="143024" y="3667"/>
                  <a:pt x="333603" y="-24483"/>
                  <a:pt x="658196" y="0"/>
                </a:cubicBezTo>
                <a:cubicBezTo>
                  <a:pt x="982789" y="24483"/>
                  <a:pt x="1010443" y="-3472"/>
                  <a:pt x="1283483" y="0"/>
                </a:cubicBezTo>
                <a:cubicBezTo>
                  <a:pt x="1556523" y="3472"/>
                  <a:pt x="1717121" y="15130"/>
                  <a:pt x="1908770" y="0"/>
                </a:cubicBezTo>
                <a:cubicBezTo>
                  <a:pt x="2100419" y="-15130"/>
                  <a:pt x="2470246" y="23604"/>
                  <a:pt x="2632786" y="0"/>
                </a:cubicBezTo>
                <a:cubicBezTo>
                  <a:pt x="2795326" y="-23604"/>
                  <a:pt x="3008943" y="-8455"/>
                  <a:pt x="3290982" y="0"/>
                </a:cubicBezTo>
                <a:cubicBezTo>
                  <a:pt x="3290548" y="7551"/>
                  <a:pt x="3290515" y="9822"/>
                  <a:pt x="3290982" y="18288"/>
                </a:cubicBezTo>
                <a:cubicBezTo>
                  <a:pt x="2977997" y="21855"/>
                  <a:pt x="2877858" y="-7886"/>
                  <a:pt x="2632786" y="18288"/>
                </a:cubicBezTo>
                <a:cubicBezTo>
                  <a:pt x="2387714" y="44462"/>
                  <a:pt x="2286753" y="45988"/>
                  <a:pt x="2073319" y="18288"/>
                </a:cubicBezTo>
                <a:cubicBezTo>
                  <a:pt x="1859885" y="-9412"/>
                  <a:pt x="1677280" y="3670"/>
                  <a:pt x="1448032" y="18288"/>
                </a:cubicBezTo>
                <a:cubicBezTo>
                  <a:pt x="1218784" y="32906"/>
                  <a:pt x="1057563" y="36703"/>
                  <a:pt x="822746" y="18288"/>
                </a:cubicBezTo>
                <a:cubicBezTo>
                  <a:pt x="587929" y="-127"/>
                  <a:pt x="248887" y="5239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0982" h="18288" stroke="0" extrusionOk="0">
                <a:moveTo>
                  <a:pt x="0" y="0"/>
                </a:moveTo>
                <a:cubicBezTo>
                  <a:pt x="236198" y="-24054"/>
                  <a:pt x="303299" y="21965"/>
                  <a:pt x="592377" y="0"/>
                </a:cubicBezTo>
                <a:cubicBezTo>
                  <a:pt x="881455" y="-21965"/>
                  <a:pt x="1002596" y="29945"/>
                  <a:pt x="1316393" y="0"/>
                </a:cubicBezTo>
                <a:cubicBezTo>
                  <a:pt x="1630190" y="-29945"/>
                  <a:pt x="1663874" y="-12217"/>
                  <a:pt x="1875860" y="0"/>
                </a:cubicBezTo>
                <a:cubicBezTo>
                  <a:pt x="2087846" y="12217"/>
                  <a:pt x="2273352" y="14901"/>
                  <a:pt x="2435327" y="0"/>
                </a:cubicBezTo>
                <a:cubicBezTo>
                  <a:pt x="2597302" y="-14901"/>
                  <a:pt x="3104818" y="-31766"/>
                  <a:pt x="3290982" y="0"/>
                </a:cubicBezTo>
                <a:cubicBezTo>
                  <a:pt x="3290900" y="4406"/>
                  <a:pt x="3290893" y="9982"/>
                  <a:pt x="3290982" y="18288"/>
                </a:cubicBezTo>
                <a:cubicBezTo>
                  <a:pt x="3120615" y="23079"/>
                  <a:pt x="2942966" y="38511"/>
                  <a:pt x="2665695" y="18288"/>
                </a:cubicBezTo>
                <a:cubicBezTo>
                  <a:pt x="2388424" y="-1935"/>
                  <a:pt x="2318928" y="-8274"/>
                  <a:pt x="2040409" y="18288"/>
                </a:cubicBezTo>
                <a:cubicBezTo>
                  <a:pt x="1761890" y="44850"/>
                  <a:pt x="1693731" y="28872"/>
                  <a:pt x="1415122" y="18288"/>
                </a:cubicBezTo>
                <a:cubicBezTo>
                  <a:pt x="1136513" y="7704"/>
                  <a:pt x="1012491" y="-5306"/>
                  <a:pt x="691106" y="18288"/>
                </a:cubicBezTo>
                <a:cubicBezTo>
                  <a:pt x="369721" y="41882"/>
                  <a:pt x="193060" y="-13911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5329663A-E459-A9DF-1A94-852B7054B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95" y="2642616"/>
            <a:ext cx="4856275" cy="3605784"/>
          </a:xfrm>
          <a:prstGeom prst="rect">
            <a:avLst/>
          </a:prstGeom>
        </p:spPr>
      </p:pic>
      <p:pic>
        <p:nvPicPr>
          <p:cNvPr id="7" name="Immagine 6" descr="Immagine che contiene testo, diagramm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EBD7CB64-0212-8A02-57DF-EBBF946D8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690" y="2642616"/>
            <a:ext cx="5463308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26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EEBA94-1273-3684-5118-A67B6C5F9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6DFFA67-149C-4BD3-BCF5-396FA22B0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9C05A02C-0F07-8D42-2A67-8B617CD15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134" y="0"/>
            <a:ext cx="9960556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F97AF0C0-DC5C-2CBF-314F-8BD6CB42F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371" y="0"/>
            <a:ext cx="994608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3192F-A7FF-6BEE-ECAE-7406FA33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606" y="1999615"/>
            <a:ext cx="9141618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7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— </a:t>
            </a:r>
            <a:r>
              <a:rPr lang="en-US" sz="7200" dirty="0" err="1"/>
              <a:t>Classificazione</a:t>
            </a:r>
            <a:r>
              <a:rPr lang="en-US" sz="7200" dirty="0"/>
              <a:t> </a:t>
            </a:r>
            <a:r>
              <a:rPr lang="en-US" sz="7200" dirty="0" err="1"/>
              <a:t>fasce</a:t>
            </a:r>
            <a:r>
              <a:rPr lang="en-US" sz="7200" dirty="0"/>
              <a:t> </a:t>
            </a:r>
            <a:r>
              <a:rPr lang="en-US" sz="7200" dirty="0" err="1"/>
              <a:t>d'età</a:t>
            </a:r>
            <a:r>
              <a:rPr lang="en-US" sz="7200" dirty="0"/>
              <a:t> (</a:t>
            </a:r>
            <a:r>
              <a:rPr lang="en-US" sz="7200" dirty="0" err="1"/>
              <a:t>immagini</a:t>
            </a:r>
            <a:r>
              <a:rPr lang="en-US" sz="7200" dirty="0"/>
              <a:t>)</a:t>
            </a:r>
            <a:endParaRPr lang="en-US" sz="7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162CBD-E6B3-0DB7-0AFD-CF85660E5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91" y="5524786"/>
            <a:ext cx="4753642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784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56" y="1122363"/>
            <a:ext cx="4022312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—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Valutazione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704" y="346883"/>
            <a:ext cx="146304" cy="7039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903" y="4546920"/>
            <a:ext cx="402231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mmagine 4" descr="Immagine che contiene schermata, testo, Policromia, diagramma&#10;&#10;Il contenuto generato dall'IA potrebbe non essere corretto.">
            <a:extLst>
              <a:ext uri="{FF2B5EF4-FFF2-40B4-BE49-F238E27FC236}">
                <a16:creationId xmlns:a16="http://schemas.microsoft.com/office/drawing/2014/main" id="{CE1D32DF-5EBB-7C46-194B-29A5E21A1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341" y="1402668"/>
            <a:ext cx="6844580" cy="39014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0"/>
            <a:ext cx="121857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66186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655" y="1153572"/>
            <a:ext cx="3199566" cy="4461163"/>
          </a:xfrm>
        </p:spPr>
        <p:txBody>
          <a:bodyPr>
            <a:normAutofit/>
          </a:bodyPr>
          <a:lstStyle/>
          <a:p>
            <a:r>
              <a:rPr lang="it-IT" sz="3400" dirty="0">
                <a:solidFill>
                  <a:srgbClr val="FFFFFF"/>
                </a:solidFill>
              </a:rPr>
              <a:t>Conclusioni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48435" y="2455479"/>
            <a:ext cx="4082370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6149" y="591344"/>
            <a:ext cx="6904693" cy="5585619"/>
          </a:xfrm>
        </p:spPr>
        <p:txBody>
          <a:bodyPr anchor="ctr">
            <a:normAutofit/>
          </a:bodyPr>
          <a:lstStyle/>
          <a:p>
            <a:pPr>
              <a:defRPr sz="1800"/>
            </a:pPr>
            <a:r>
              <a:rPr lang="it-IT" sz="1800" dirty="0"/>
              <a:t>La scelta del modello ideale dipende dal problema e dai vincoli operativi.</a:t>
            </a:r>
          </a:p>
          <a:p>
            <a:pPr>
              <a:defRPr sz="1800"/>
            </a:pPr>
            <a:r>
              <a:rPr lang="it-IT" sz="1800" dirty="0" err="1"/>
              <a:t>XGBoost</a:t>
            </a:r>
            <a:r>
              <a:rPr lang="it-IT" sz="1800" dirty="0"/>
              <a:t> è il migliore per l'accuratezza su dati tabulari.</a:t>
            </a:r>
          </a:p>
          <a:p>
            <a:pPr>
              <a:defRPr sz="1800"/>
            </a:pPr>
            <a:r>
              <a:rPr lang="it-IT" sz="1800" dirty="0"/>
              <a:t>KAN offre un ottimo compromesso tra performance e complessità, rendendolo ideale dove la leggerezza del modello è cruciale.</a:t>
            </a:r>
          </a:p>
          <a:p>
            <a:pPr>
              <a:defRPr sz="1800"/>
            </a:pPr>
            <a:r>
              <a:rPr lang="it-IT" sz="1800" dirty="0"/>
              <a:t>CNN+MLP è la soluzione più efficiente per l'analisi di immagini.</a:t>
            </a:r>
          </a:p>
          <a:p>
            <a:pPr>
              <a:defRPr sz="1800"/>
            </a:pPr>
            <a:r>
              <a:rPr lang="it-IT" dirty="0"/>
              <a:t>Gli Ensemble mostrano una straordinaria resilienza alla compressione, mantenendo le prestazioni anche dopo un </a:t>
            </a:r>
            <a:r>
              <a:rPr lang="it-IT" dirty="0" err="1"/>
              <a:t>pruning</a:t>
            </a:r>
            <a:r>
              <a:rPr lang="it-IT" dirty="0"/>
              <a:t> del 90%.</a:t>
            </a:r>
          </a:p>
          <a:p>
            <a:pPr>
              <a:defRPr sz="1800"/>
            </a:pPr>
            <a:r>
              <a:rPr lang="it-IT" dirty="0"/>
              <a:t>Le Reti Neurali sono più fragili al </a:t>
            </a:r>
            <a:r>
              <a:rPr lang="it-IT" dirty="0" err="1"/>
              <a:t>pruning</a:t>
            </a:r>
            <a:r>
              <a:rPr lang="it-IT" dirty="0"/>
              <a:t>, tollerando una compressione inferiore.</a:t>
            </a:r>
          </a:p>
          <a:p>
            <a:pPr marL="0" indent="0">
              <a:buNone/>
              <a:defRPr sz="1800"/>
            </a:pPr>
            <a:endParaRPr lang="it-IT" sz="1800" dirty="0"/>
          </a:p>
          <a:p>
            <a:pPr marL="0" indent="0">
              <a:buNone/>
              <a:defRPr sz="1800"/>
            </a:pPr>
            <a:r>
              <a:rPr lang="it-IT" dirty="0"/>
              <a:t>Le KAN non sono un sostituto universale delle MLP, ma un'alternativa valida e promettente dove interpretabilità e parsimonia sono prioritarie.</a:t>
            </a:r>
            <a:endParaRPr lang="it-IT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0"/>
            <a:ext cx="121857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66186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655" y="1153572"/>
            <a:ext cx="3199566" cy="44611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Perché cercare alternative alle MLP?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48435" y="2455479"/>
            <a:ext cx="4082370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84AE638-CE6B-CEA7-A9C2-104D594F3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149" y="591344"/>
            <a:ext cx="6904693" cy="5585619"/>
          </a:xfrm>
        </p:spPr>
        <p:txBody>
          <a:bodyPr anchor="ctr">
            <a:normAutofit/>
          </a:bodyPr>
          <a:lstStyle/>
          <a:p>
            <a:pPr>
              <a:defRPr sz="1800"/>
            </a:pPr>
            <a:r>
              <a:rPr lang="it-IT" sz="1800"/>
              <a:t>Parametri e scaling laws: servono reti grandi e tanti dati/compute per migliorare.</a:t>
            </a:r>
          </a:p>
          <a:p>
            <a:pPr>
              <a:defRPr sz="1800"/>
            </a:pPr>
            <a:r>
              <a:rPr lang="it-IT" sz="1800"/>
              <a:t>Scarsa interpretabilità: difficile comprendere il contributo delle singole feature.</a:t>
            </a:r>
          </a:p>
          <a:p>
            <a:pPr>
              <a:defRPr sz="1800"/>
            </a:pPr>
            <a:r>
              <a:rPr lang="it-IT" sz="1800"/>
              <a:t>Pruning poco strutturale: riduzione dei pesi inefficiente e complessa.</a:t>
            </a:r>
          </a:p>
          <a:p>
            <a:pPr>
              <a:defRPr sz="1800"/>
            </a:pPr>
            <a:r>
              <a:rPr lang="it-IT" sz="1800"/>
              <a:t>Catastrophic forgetting: i pesi globali vengono facilmente sovrascritti.</a:t>
            </a:r>
          </a:p>
          <a:p>
            <a:pPr>
              <a:defRPr sz="1800"/>
            </a:pPr>
            <a:r>
              <a:rPr lang="it-IT" sz="1800"/>
              <a:t>Dipendenza da attivazioni fisse: forte sensibilità alla scelta di funzioni e iperparametri.</a:t>
            </a:r>
          </a:p>
          <a:p>
            <a:pPr>
              <a:defRPr sz="1800"/>
            </a:pPr>
            <a:r>
              <a:rPr lang="it-IT" sz="1800"/>
              <a:t>Inefficienza su funzioni compositive: non sfruttano strutture di decomposizione naturale.</a:t>
            </a:r>
          </a:p>
          <a:p>
            <a:pPr>
              <a:defRPr sz="1800"/>
            </a:pPr>
            <a:r>
              <a:rPr lang="it-IT" sz="1800"/>
              <a:t>Curse of dimensionality: la complessità cresce rapidamente con l’aumento delle dimensioni.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0"/>
            <a:ext cx="121857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66186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655" y="1153572"/>
            <a:ext cx="3199566" cy="44611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Cosa risolvono le KAN?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48435" y="2455479"/>
            <a:ext cx="4082370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6149" y="591344"/>
            <a:ext cx="6904693" cy="5585619"/>
          </a:xfrm>
        </p:spPr>
        <p:txBody>
          <a:bodyPr anchor="ctr">
            <a:normAutofit/>
          </a:bodyPr>
          <a:lstStyle/>
          <a:p>
            <a:pPr>
              <a:defRPr sz="1800"/>
            </a:pPr>
            <a:r>
              <a:rPr lang="it-IT" sz="1800" dirty="0"/>
              <a:t>Parsimonia ed efficienza nello scaling: prestazioni simili con meno parametri e meno dipendenza da scaling </a:t>
            </a:r>
            <a:r>
              <a:rPr lang="it-IT" sz="1800" dirty="0" err="1"/>
              <a:t>laws</a:t>
            </a:r>
            <a:r>
              <a:rPr lang="it-IT" sz="1800" dirty="0"/>
              <a:t> classiche.</a:t>
            </a:r>
          </a:p>
          <a:p>
            <a:pPr>
              <a:defRPr sz="1800"/>
            </a:pPr>
            <a:r>
              <a:rPr lang="it-IT" sz="1800" dirty="0"/>
              <a:t>Interpretabilità: funzioni </a:t>
            </a:r>
            <a:r>
              <a:rPr lang="it-IT" sz="1800" dirty="0" err="1"/>
              <a:t>univariate</a:t>
            </a:r>
            <a:r>
              <a:rPr lang="it-IT" sz="1800" dirty="0"/>
              <a:t> (B-</a:t>
            </a:r>
            <a:r>
              <a:rPr lang="it-IT" sz="1800" dirty="0" err="1"/>
              <a:t>spline</a:t>
            </a:r>
            <a:r>
              <a:rPr lang="it-IT" sz="1800" dirty="0"/>
              <a:t>) visualizzabili e analizzabili.</a:t>
            </a:r>
          </a:p>
          <a:p>
            <a:pPr>
              <a:defRPr sz="1800"/>
            </a:pPr>
            <a:r>
              <a:rPr lang="it-IT" sz="1800" dirty="0" err="1"/>
              <a:t>Pruning</a:t>
            </a:r>
            <a:r>
              <a:rPr lang="it-IT" sz="1800" dirty="0"/>
              <a:t> strutturale: rimozione di intere funzioni sugli archi, compressione più efficace.</a:t>
            </a:r>
          </a:p>
          <a:p>
            <a:pPr>
              <a:defRPr sz="1800"/>
            </a:pPr>
            <a:r>
              <a:rPr lang="it-IT" sz="1800" dirty="0"/>
              <a:t>Resistenza al </a:t>
            </a:r>
            <a:r>
              <a:rPr lang="it-IT" sz="1800" dirty="0" err="1"/>
              <a:t>catastrophic</a:t>
            </a:r>
            <a:r>
              <a:rPr lang="it-IT" sz="1800" dirty="0"/>
              <a:t> </a:t>
            </a:r>
            <a:r>
              <a:rPr lang="it-IT" sz="1800" dirty="0" err="1"/>
              <a:t>forgetting</a:t>
            </a:r>
            <a:r>
              <a:rPr lang="it-IT" sz="1800" dirty="0"/>
              <a:t>: le B-</a:t>
            </a:r>
            <a:r>
              <a:rPr lang="it-IT" sz="1800" dirty="0" err="1"/>
              <a:t>spline</a:t>
            </a:r>
            <a:r>
              <a:rPr lang="it-IT" sz="1800" dirty="0"/>
              <a:t> locali riducono la sovrascrittura delle conoscenze.</a:t>
            </a:r>
          </a:p>
          <a:p>
            <a:pPr>
              <a:defRPr sz="1800"/>
            </a:pPr>
            <a:r>
              <a:rPr lang="it-IT" sz="1800" dirty="0"/>
              <a:t>Attivazioni apprese: minore dipendenza da funzioni fisse e </a:t>
            </a:r>
            <a:r>
              <a:rPr lang="it-IT" sz="1800" dirty="0" err="1"/>
              <a:t>iperparametri</a:t>
            </a:r>
            <a:r>
              <a:rPr lang="it-IT" sz="1800" dirty="0"/>
              <a:t> sensibili.</a:t>
            </a:r>
          </a:p>
          <a:p>
            <a:pPr>
              <a:defRPr sz="1800"/>
            </a:pPr>
            <a:r>
              <a:rPr lang="it-IT" sz="1800" dirty="0"/>
              <a:t>Efficienza su funzioni compositive: sfruttano naturalmente la rappresentazione KART.</a:t>
            </a:r>
          </a:p>
          <a:p>
            <a:pPr>
              <a:defRPr sz="1800"/>
            </a:pPr>
            <a:r>
              <a:rPr lang="it-IT" sz="1800" dirty="0"/>
              <a:t>Mitigazione della </a:t>
            </a:r>
            <a:r>
              <a:rPr lang="it-IT" sz="1800" dirty="0" err="1"/>
              <a:t>curse</a:t>
            </a:r>
            <a:r>
              <a:rPr lang="it-IT" sz="1800" dirty="0"/>
              <a:t> of </a:t>
            </a:r>
            <a:r>
              <a:rPr lang="it-IT" sz="1800" dirty="0" err="1"/>
              <a:t>dimensionality</a:t>
            </a:r>
            <a:r>
              <a:rPr lang="it-IT" sz="1800" dirty="0"/>
              <a:t>: rappresentazioni parsimoniose e locali riducono la crescita della complessità.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0"/>
            <a:ext cx="121857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66186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655" y="1153572"/>
            <a:ext cx="3199566" cy="4461163"/>
          </a:xfrm>
        </p:spPr>
        <p:txBody>
          <a:bodyPr>
            <a:normAutofit/>
          </a:bodyPr>
          <a:lstStyle/>
          <a:p>
            <a:r>
              <a:rPr lang="it-IT" sz="3700">
                <a:solidFill>
                  <a:srgbClr val="FFFFFF"/>
                </a:solidFill>
              </a:rPr>
              <a:t>Universal Approximation Theorem (UAT) – MLP</a:t>
            </a:r>
          </a:p>
        </p:txBody>
      </p:sp>
      <p:sp>
        <p:nvSpPr>
          <p:cNvPr id="27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48435" y="2455479"/>
            <a:ext cx="4082370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46149" y="591344"/>
                <a:ext cx="6904693" cy="558561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  <a:defRPr sz="1800"/>
                </a:pPr>
                <a:r>
                  <a:rPr lang="it-IT" sz="1700"/>
                  <a:t>Enunciato: ogni funzione continua </a:t>
                </a:r>
                <a14:m>
                  <m:oMath xmlns:m="http://schemas.openxmlformats.org/officeDocument/2006/math">
                    <m:r>
                      <a:rPr lang="it-IT" sz="17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sz="1700"/>
                  <a:t> su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,"/>
                        <m:ctrlPr>
                          <a:rPr lang="ar-AE" sz="17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7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sz="17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170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ar-AE" sz="1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ar-AE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170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ar-AE" sz="17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sz="1700"/>
                  <a:t>può essere approssimata da una rete </a:t>
                </a:r>
                <a:r>
                  <a:rPr lang="it-IT" sz="1700" err="1"/>
                  <a:t>feedforward</a:t>
                </a:r>
                <a:r>
                  <a:rPr lang="it-IT" sz="1700"/>
                  <a:t> con un singolo </a:t>
                </a:r>
                <a:r>
                  <a:rPr lang="it-IT" sz="1700" err="1"/>
                  <a:t>hidden</a:t>
                </a:r>
                <a:r>
                  <a:rPr lang="it-IT" sz="1700"/>
                  <a:t> </a:t>
                </a:r>
                <a:r>
                  <a:rPr lang="it-IT" sz="1700" err="1"/>
                  <a:t>layer</a:t>
                </a:r>
                <a:r>
                  <a:rPr lang="it-IT" sz="1700"/>
                  <a:t> con un numero finito di neuroni.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700"/>
                  <a:t>Formula: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7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7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 sz="170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1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17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17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7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17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ar-AE" sz="17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7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ar-AE" sz="1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ar-AE" sz="17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ar-AE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17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7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 sz="1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170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sz="17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17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7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1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sz="17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z="1700" b="0" i="1" smtClean="0"/>
                        <m:t>  </m:t>
                      </m:r>
                      <m:r>
                        <m:rPr>
                          <m:nor/>
                        </m:rPr>
                        <a:rPr lang="it-IT" sz="1700" i="1"/>
                        <m:t>con</m:t>
                      </m:r>
                      <m:r>
                        <a:rPr lang="it-IT" sz="17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700" b="0" i="0" smtClean="0">
                          <a:latin typeface="Cambria Math" panose="02040503050406030204" pitchFamily="18" charset="0"/>
                        </a:rPr>
                        <m:t>  </m:t>
                      </m:r>
                      <m:limLow>
                        <m:limLowPr>
                          <m:ctrlPr>
                            <a:rPr lang="ar-AE" sz="17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it-IT" sz="1700" b="0" i="1" smtClean="0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lim>
                          <m:r>
                            <a:rPr lang="ar-AE" sz="17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17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17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lim>
                      </m:limLow>
                      <m:r>
                        <a:rPr lang="ar-AE" sz="170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ar-AE" sz="17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7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 sz="170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ar-AE" sz="17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17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ar-AE" sz="1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7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 sz="170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it-IT" sz="17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17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ar-AE" sz="17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ar-AE" sz="1700" b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700"/>
                  <a:t>Implicazione: le MLP sono </a:t>
                </a:r>
                <a:r>
                  <a:rPr lang="it-IT" sz="1700" b="1" err="1"/>
                  <a:t>universal</a:t>
                </a:r>
                <a:r>
                  <a:rPr lang="it-IT" sz="1700" b="1"/>
                  <a:t> </a:t>
                </a:r>
                <a:r>
                  <a:rPr lang="it-IT" sz="1700" b="1" err="1"/>
                  <a:t>function</a:t>
                </a:r>
                <a:r>
                  <a:rPr lang="it-IT" sz="1700" b="1"/>
                  <a:t> </a:t>
                </a:r>
                <a:r>
                  <a:rPr lang="it-IT" sz="1700" b="1" err="1"/>
                  <a:t>approximators</a:t>
                </a:r>
                <a:r>
                  <a:rPr lang="it-IT" sz="1700"/>
                  <a:t>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700"/>
                  <a:t>Limite: il teorema è </a:t>
                </a:r>
                <a:r>
                  <a:rPr lang="it-IT" sz="1700" b="1"/>
                  <a:t>esistenziale, non costruttivo</a:t>
                </a:r>
                <a:r>
                  <a:rPr lang="it-IT" sz="1700"/>
                  <a:t> → non garantisce come trovare i parametri ottimali.</a:t>
                </a:r>
              </a:p>
              <a:p>
                <a:pPr marL="0" indent="0">
                  <a:lnSpc>
                    <a:spcPct val="90000"/>
                  </a:lnSpc>
                  <a:buNone/>
                  <a:defRPr sz="1800"/>
                </a:pPr>
                <a:endParaRPr lang="it-IT" sz="170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6149" y="591344"/>
                <a:ext cx="6904693" cy="5585619"/>
              </a:xfrm>
              <a:blipFill>
                <a:blip r:embed="rId3"/>
                <a:stretch>
                  <a:fillRect l="-5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129517-8A3A-0417-161F-710EC3FAC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0"/>
            <a:ext cx="121857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66186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46B50-008A-7C50-F31B-13372CF7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55" y="1153572"/>
            <a:ext cx="3199566" cy="4461163"/>
          </a:xfrm>
        </p:spPr>
        <p:txBody>
          <a:bodyPr>
            <a:normAutofit/>
          </a:bodyPr>
          <a:lstStyle/>
          <a:p>
            <a:r>
              <a:rPr lang="it-IT" sz="3700">
                <a:solidFill>
                  <a:srgbClr val="FFFFFF"/>
                </a:solidFill>
              </a:rPr>
              <a:t>Kolmogorov-Arnold Representation Theorem (KART) - KAN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48435" y="2455479"/>
            <a:ext cx="4082370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AFEF8-DA9E-D63C-78CC-009D9F308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6149" y="591344"/>
                <a:ext cx="6904693" cy="558561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2700"/>
                  <a:t>Enunciato: ogni funzione continua multivariata 𝑓 su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,"/>
                        <m:ctrlPr>
                          <a:rPr lang="ar-AE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7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sz="27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70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ar-AE" sz="27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ar-AE" sz="2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70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ar-AE" sz="27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ar-AE" sz="27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700"/>
                  <a:t>può essere scritta come una combinazione di somme di funzioni </a:t>
                </a:r>
                <a:r>
                  <a:rPr lang="it-IT" sz="2700" err="1"/>
                  <a:t>univariate</a:t>
                </a:r>
                <a:r>
                  <a:rPr lang="it-IT" sz="2700"/>
                  <a:t>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2700"/>
                  <a:t>Formula: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7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sepChr m:val=","/>
                          <m:ctrlPr>
                            <a:rPr lang="ar-AE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7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ar-AE" sz="270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ar-AE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7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ar-AE" sz="27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7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ar-AE" sz="27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7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AE" sz="27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27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700"/>
                                <m:t>Φ</m:t>
                              </m:r>
                            </m:e>
                            <m:sub>
                              <m:r>
                                <a:rPr lang="ar-AE" sz="27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  <m:r>
                        <a:rPr lang="ar-AE" sz="270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7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 sz="27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7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7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7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270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ar-AE" sz="27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7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ar-AE" sz="27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7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7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ar-AE" sz="27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70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2700"/>
                  <a:t>Implicazione: fornisce la base teorica delle KAN, che usano </a:t>
                </a:r>
                <a:r>
                  <a:rPr lang="it-IT" sz="2700" b="1"/>
                  <a:t>funzioni </a:t>
                </a:r>
                <a:r>
                  <a:rPr lang="it-IT" sz="2700" b="1" err="1"/>
                  <a:t>univariate</a:t>
                </a:r>
                <a:r>
                  <a:rPr lang="it-IT" sz="2700" b="1"/>
                  <a:t> parametriche (B-</a:t>
                </a:r>
                <a:r>
                  <a:rPr lang="it-IT" sz="2700" b="1" err="1"/>
                  <a:t>spline</a:t>
                </a:r>
                <a:r>
                  <a:rPr lang="it-IT" sz="2700" b="1"/>
                  <a:t>)</a:t>
                </a:r>
                <a:r>
                  <a:rPr lang="it-IT" sz="2700"/>
                  <a:t> sugli archi.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2700"/>
                  <a:t>Limite: Il teorema è esistenziale, non costruttivo → non indica come determinare esplicitamente le funzioni </a:t>
                </a:r>
                <a:r>
                  <a:rPr lang="it-IT" sz="2700" err="1"/>
                  <a:t>univariate</a:t>
                </a:r>
                <a:r>
                  <a:rPr lang="it-IT" sz="27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700"/>
                          <m:t>Φ</m:t>
                        </m:r>
                      </m:e>
                      <m:sub>
                        <m:r>
                          <a:rPr lang="ar-AE" sz="27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it-IT" sz="270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7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2700" b="0" i="0" smtClean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ar-AE" sz="27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7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ar-AE" sz="2700"/>
                  <a:t>.</a:t>
                </a:r>
                <a:endParaRPr lang="it-IT" sz="27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AFEF8-DA9E-D63C-78CC-009D9F308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6149" y="591344"/>
                <a:ext cx="6904693" cy="5585619"/>
              </a:xfrm>
              <a:blipFill>
                <a:blip r:embed="rId3"/>
                <a:stretch>
                  <a:fillRect l="-1677" r="-19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20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0"/>
            <a:ext cx="121857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66186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655" y="1153572"/>
            <a:ext cx="3199566" cy="4461163"/>
          </a:xfrm>
        </p:spPr>
        <p:txBody>
          <a:bodyPr>
            <a:normAutofit/>
          </a:bodyPr>
          <a:lstStyle/>
          <a:p>
            <a:r>
              <a:rPr lang="it-IT">
                <a:solidFill>
                  <a:srgbClr val="FFFFFF"/>
                </a:solidFill>
              </a:rPr>
              <a:t>Motivazione della Scelta: Random Search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48435" y="2455479"/>
            <a:ext cx="4082370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6149" y="591344"/>
            <a:ext cx="6904693" cy="5585619"/>
          </a:xfrm>
        </p:spPr>
        <p:txBody>
          <a:bodyPr anchor="ctr">
            <a:normAutofit/>
          </a:bodyPr>
          <a:lstStyle/>
          <a:p>
            <a:pPr marL="0" indent="0">
              <a:buNone/>
              <a:defRPr sz="1800"/>
            </a:pPr>
            <a:r>
              <a:rPr lang="it-IT" sz="1800"/>
              <a:t>Per i casi di studio, è stato scelto il Random </a:t>
            </a:r>
            <a:r>
              <a:rPr lang="it-IT" sz="1800" err="1"/>
              <a:t>Search</a:t>
            </a:r>
            <a:r>
              <a:rPr lang="it-IT" sz="1800"/>
              <a:t> in virtù del suo eccellente rapporto costo-beneficio, che bilancia efficienza e semplicità. Le motivazioni principali sono:</a:t>
            </a:r>
          </a:p>
          <a:p>
            <a:pPr>
              <a:defRPr sz="1800"/>
            </a:pPr>
            <a:r>
              <a:rPr lang="it-IT" sz="1800"/>
              <a:t>Efficienza su spazi ampi: Superiore al </a:t>
            </a:r>
            <a:r>
              <a:rPr lang="it-IT" sz="1800" err="1"/>
              <a:t>Grid</a:t>
            </a:r>
            <a:r>
              <a:rPr lang="it-IT" sz="1800"/>
              <a:t> </a:t>
            </a:r>
            <a:r>
              <a:rPr lang="it-IT" sz="1800" err="1"/>
              <a:t>Search</a:t>
            </a:r>
            <a:r>
              <a:rPr lang="it-IT" sz="1800"/>
              <a:t>, soprattutto quando l'impatto di alcuni </a:t>
            </a:r>
            <a:r>
              <a:rPr lang="it-IT" sz="1800" err="1"/>
              <a:t>iperparametri</a:t>
            </a:r>
            <a:r>
              <a:rPr lang="it-IT" sz="1800"/>
              <a:t> è marginale.</a:t>
            </a:r>
          </a:p>
          <a:p>
            <a:pPr>
              <a:defRPr sz="1800"/>
            </a:pPr>
            <a:r>
              <a:rPr lang="it-IT" sz="1800"/>
              <a:t>Scalabilità: Resiste all'aumento esponenziale della complessità con l'incremento degli </a:t>
            </a:r>
            <a:r>
              <a:rPr lang="it-IT" sz="1800" err="1"/>
              <a:t>iperparametri</a:t>
            </a:r>
            <a:r>
              <a:rPr lang="it-IT" sz="1800"/>
              <a:t>.</a:t>
            </a:r>
          </a:p>
          <a:p>
            <a:pPr>
              <a:defRPr sz="1800"/>
            </a:pPr>
            <a:r>
              <a:rPr lang="it-IT" sz="1800"/>
              <a:t>Semplicità e parallelizzazione: Facile da implementare e ideale per l'esecuzione su cluster o GPU.</a:t>
            </a:r>
          </a:p>
          <a:p>
            <a:pPr>
              <a:defRPr sz="1800"/>
            </a:pPr>
            <a:r>
              <a:rPr lang="it-IT" sz="1800"/>
              <a:t>Flessibilità: Consente interruzioni anticipate e il riutilizzo dei risultati per analisi successive.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B4888C-93AC-F978-544B-838A9830D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0"/>
            <a:ext cx="121857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66186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06664-2349-079C-DA6D-34A27425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655" y="1153572"/>
            <a:ext cx="3199566" cy="4461163"/>
          </a:xfrm>
        </p:spPr>
        <p:txBody>
          <a:bodyPr>
            <a:normAutofit/>
          </a:bodyPr>
          <a:lstStyle/>
          <a:p>
            <a:r>
              <a:rPr lang="it-IT" sz="3700">
                <a:solidFill>
                  <a:srgbClr val="FFFFFF"/>
                </a:solidFill>
              </a:rPr>
              <a:t>Ottimizzazione del Numero di Iterazioni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48435" y="2455479"/>
            <a:ext cx="4082370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442A0-6C18-1B35-DF2C-527D128E9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6149" y="591344"/>
                <a:ext cx="6904693" cy="558561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500"/>
                  <a:t>Per garantire un'alta probabilità di trovare configurazioni quasi-ottimali, il numero di iterazioni (n) è stato calcolato probabilisticamente.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it-IT" sz="150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500"/>
                  <a:t>La probabilità di successo (P) di trovare almeno una configurazione tra le top-k in n tentativi è data da: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500"/>
                  <a:t>	</a:t>
                </a:r>
                <a14:m>
                  <m:oMath xmlns:m="http://schemas.openxmlformats.org/officeDocument/2006/math"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it-IT" sz="15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sz="1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5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it-IT" sz="15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sz="1500" b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500"/>
                  <a:t>dove M è il numero totale di configurazioni.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it-IT" sz="150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500"/>
                  <a:t>Risolvendo per n, si ottiene la formula utilizzata per ottimizzare le iterazioni: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500"/>
                  <a:t>	​</a:t>
                </a:r>
                <a14:m>
                  <m:oMath xmlns:m="http://schemas.openxmlformats.org/officeDocument/2006/math"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it-IT" sz="15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sz="15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it-IT" sz="15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sz="15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sz="15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it-IT" sz="15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it-IT" sz="15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sz="15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it-IT" sz="15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1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sz="15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t-IT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15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it-IT" sz="15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  <m:r>
                              <a:rPr lang="it-IT" sz="15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it-IT" sz="150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it-IT" sz="150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500"/>
                  <a:t>Questa metodologia offre notevoli vantaggi:</a:t>
                </a:r>
              </a:p>
              <a:p>
                <a:pPr>
                  <a:lnSpc>
                    <a:spcPct val="90000"/>
                  </a:lnSpc>
                </a:pPr>
                <a:r>
                  <a:rPr lang="it-IT" sz="1500"/>
                  <a:t>Efficienza Computazionale: riduce drasticamente le valutazioni superflue.</a:t>
                </a:r>
              </a:p>
              <a:p>
                <a:pPr>
                  <a:lnSpc>
                    <a:spcPct val="90000"/>
                  </a:lnSpc>
                </a:pPr>
                <a:r>
                  <a:rPr lang="it-IT" sz="1500"/>
                  <a:t>Controllo Statistico: fornisce una garanzia probabilistica sulla qualità delle soluzioni trovate.</a:t>
                </a:r>
              </a:p>
              <a:p>
                <a:pPr>
                  <a:lnSpc>
                    <a:spcPct val="90000"/>
                  </a:lnSpc>
                </a:pPr>
                <a:r>
                  <a:rPr lang="it-IT" sz="1500"/>
                  <a:t>Flessibilità: permette di modulare il trade-off tra accuratezza desiderata (𝑃) e il costo computazionale (𝑛).</a:t>
                </a:r>
              </a:p>
              <a:p>
                <a:pPr>
                  <a:lnSpc>
                    <a:spcPct val="90000"/>
                  </a:lnSpc>
                </a:pPr>
                <a:r>
                  <a:rPr lang="it-IT" sz="1500"/>
                  <a:t>Scalabilità: si adatta automaticamente alla dimensione dello spazio di ricerca.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442A0-6C18-1B35-DF2C-527D128E9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6149" y="591344"/>
                <a:ext cx="6904693" cy="5585619"/>
              </a:xfrm>
              <a:blipFill>
                <a:blip r:embed="rId3"/>
                <a:stretch>
                  <a:fillRect l="-3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96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0"/>
            <a:ext cx="121857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66186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655" y="1153572"/>
            <a:ext cx="3199566" cy="446116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XGBoost</a:t>
            </a: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&amp; Random Forest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48435" y="2455479"/>
            <a:ext cx="4082370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6149" y="591344"/>
            <a:ext cx="6904693" cy="5585619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 defTabSz="914400">
              <a:lnSpc>
                <a:spcPct val="90000"/>
              </a:lnSpc>
              <a:buNone/>
            </a:pPr>
            <a:r>
              <a:rPr lang="en-US" sz="2500" b="1" dirty="0" err="1"/>
              <a:t>XGBoost</a:t>
            </a:r>
            <a:r>
              <a:rPr lang="en-US" sz="2500" b="1" dirty="0"/>
              <a:t> (</a:t>
            </a:r>
            <a:r>
              <a:rPr lang="en-US" sz="2500" b="1" dirty="0" err="1"/>
              <a:t>eXtremely</a:t>
            </a:r>
            <a:r>
              <a:rPr lang="en-US" sz="2500" b="1" dirty="0"/>
              <a:t> Gradient Boosting)</a:t>
            </a:r>
            <a:endParaRPr lang="en-US" sz="2500" dirty="0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500" dirty="0" err="1"/>
              <a:t>Algoritmo</a:t>
            </a:r>
            <a:r>
              <a:rPr lang="en-US" sz="2500" dirty="0"/>
              <a:t> di ensemble </a:t>
            </a:r>
            <a:r>
              <a:rPr lang="en-US" sz="2500" dirty="0" err="1"/>
              <a:t>basato</a:t>
            </a:r>
            <a:r>
              <a:rPr lang="en-US" sz="2500" dirty="0"/>
              <a:t> </a:t>
            </a:r>
            <a:r>
              <a:rPr lang="en-US" sz="2500" dirty="0" err="1"/>
              <a:t>su</a:t>
            </a:r>
            <a:r>
              <a:rPr lang="en-US" sz="2500" dirty="0"/>
              <a:t> </a:t>
            </a:r>
            <a:r>
              <a:rPr lang="en-US" sz="2500" dirty="0" err="1"/>
              <a:t>alberi</a:t>
            </a:r>
            <a:r>
              <a:rPr lang="en-US" sz="2500" dirty="0"/>
              <a:t> </a:t>
            </a:r>
            <a:r>
              <a:rPr lang="en-US" sz="2500" dirty="0" err="1"/>
              <a:t>decisionali</a:t>
            </a:r>
            <a:r>
              <a:rPr lang="en-US" sz="2500" dirty="0"/>
              <a:t>.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500" dirty="0" err="1"/>
              <a:t>Costruisce</a:t>
            </a:r>
            <a:r>
              <a:rPr lang="en-US" sz="2500" dirty="0"/>
              <a:t> </a:t>
            </a:r>
            <a:r>
              <a:rPr lang="en-US" sz="2500" dirty="0" err="1"/>
              <a:t>gli</a:t>
            </a:r>
            <a:r>
              <a:rPr lang="en-US" sz="2500" dirty="0"/>
              <a:t> </a:t>
            </a:r>
            <a:r>
              <a:rPr lang="en-US" sz="2500" dirty="0" err="1"/>
              <a:t>alberi</a:t>
            </a:r>
            <a:r>
              <a:rPr lang="en-US" sz="2500" dirty="0"/>
              <a:t> in modo </a:t>
            </a:r>
            <a:r>
              <a:rPr lang="en-US" sz="2500" dirty="0" err="1"/>
              <a:t>sequenziale</a:t>
            </a:r>
            <a:r>
              <a:rPr lang="en-US" sz="2500" dirty="0"/>
              <a:t>, dove ogni nuovo </a:t>
            </a:r>
            <a:r>
              <a:rPr lang="en-US" sz="2500" dirty="0" err="1"/>
              <a:t>albero</a:t>
            </a:r>
            <a:r>
              <a:rPr lang="en-US" sz="2500" dirty="0"/>
              <a:t> </a:t>
            </a:r>
            <a:r>
              <a:rPr lang="en-US" sz="2500" dirty="0" err="1"/>
              <a:t>corregge</a:t>
            </a:r>
            <a:r>
              <a:rPr lang="en-US" sz="2500" dirty="0"/>
              <a:t> </a:t>
            </a:r>
            <a:r>
              <a:rPr lang="en-US" sz="2500" dirty="0" err="1"/>
              <a:t>gli</a:t>
            </a:r>
            <a:r>
              <a:rPr lang="en-US" sz="2500" dirty="0"/>
              <a:t> </a:t>
            </a:r>
            <a:r>
              <a:rPr lang="en-US" sz="2500" dirty="0" err="1"/>
              <a:t>errori</a:t>
            </a:r>
            <a:r>
              <a:rPr lang="en-US" sz="2500" dirty="0"/>
              <a:t> del </a:t>
            </a:r>
            <a:r>
              <a:rPr lang="en-US" sz="2500" dirty="0" err="1"/>
              <a:t>precedente</a:t>
            </a:r>
            <a:r>
              <a:rPr lang="en-US" sz="2500" dirty="0"/>
              <a:t>.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È </a:t>
            </a:r>
            <a:r>
              <a:rPr lang="en-US" sz="2500" dirty="0" err="1"/>
              <a:t>noto</a:t>
            </a:r>
            <a:r>
              <a:rPr lang="en-US" sz="2500" dirty="0"/>
              <a:t> per la </a:t>
            </a:r>
            <a:r>
              <a:rPr lang="en-US" sz="2500" dirty="0" err="1"/>
              <a:t>sua</a:t>
            </a:r>
            <a:r>
              <a:rPr lang="en-US" sz="2500" dirty="0"/>
              <a:t> </a:t>
            </a:r>
            <a:r>
              <a:rPr lang="en-US" sz="2500" dirty="0" err="1"/>
              <a:t>elevata</a:t>
            </a:r>
            <a:r>
              <a:rPr lang="en-US" sz="2500" dirty="0"/>
              <a:t> </a:t>
            </a:r>
            <a:r>
              <a:rPr lang="en-US" sz="2500" dirty="0" err="1"/>
              <a:t>precisione</a:t>
            </a:r>
            <a:r>
              <a:rPr lang="en-US" sz="2500" dirty="0"/>
              <a:t> e </a:t>
            </a:r>
            <a:r>
              <a:rPr lang="en-US" sz="2500" dirty="0" err="1"/>
              <a:t>velocità</a:t>
            </a:r>
            <a:r>
              <a:rPr lang="en-US" sz="2500" dirty="0"/>
              <a:t>.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2500" b="1" dirty="0"/>
              <a:t>Random Forest</a:t>
            </a:r>
            <a:endParaRPr lang="en-US" sz="2500" dirty="0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500" dirty="0" err="1"/>
              <a:t>Algoritmo</a:t>
            </a:r>
            <a:r>
              <a:rPr lang="en-US" sz="2500" dirty="0"/>
              <a:t> di ensemble </a:t>
            </a:r>
            <a:r>
              <a:rPr lang="en-US" sz="2500" dirty="0" err="1"/>
              <a:t>che</a:t>
            </a:r>
            <a:r>
              <a:rPr lang="en-US" sz="2500" dirty="0"/>
              <a:t> </a:t>
            </a:r>
            <a:r>
              <a:rPr lang="en-US" sz="2500" dirty="0" err="1"/>
              <a:t>combina</a:t>
            </a:r>
            <a:r>
              <a:rPr lang="en-US" sz="2500" dirty="0"/>
              <a:t> le </a:t>
            </a:r>
            <a:r>
              <a:rPr lang="en-US" sz="2500" dirty="0" err="1"/>
              <a:t>previsioni</a:t>
            </a:r>
            <a:r>
              <a:rPr lang="en-US" sz="2500" dirty="0"/>
              <a:t> di </a:t>
            </a:r>
            <a:r>
              <a:rPr lang="en-US" sz="2500" dirty="0" err="1"/>
              <a:t>più</a:t>
            </a:r>
            <a:r>
              <a:rPr lang="en-US" sz="2500" dirty="0"/>
              <a:t> </a:t>
            </a:r>
            <a:r>
              <a:rPr lang="en-US" sz="2500" dirty="0" err="1"/>
              <a:t>alberi</a:t>
            </a:r>
            <a:r>
              <a:rPr lang="en-US" sz="2500" dirty="0"/>
              <a:t> </a:t>
            </a:r>
            <a:r>
              <a:rPr lang="en-US" sz="2500" dirty="0" err="1"/>
              <a:t>decisionali</a:t>
            </a:r>
            <a:r>
              <a:rPr lang="en-US" sz="2500" dirty="0"/>
              <a:t>.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Ogni </a:t>
            </a:r>
            <a:r>
              <a:rPr lang="en-US" sz="2500" dirty="0" err="1"/>
              <a:t>albero</a:t>
            </a:r>
            <a:r>
              <a:rPr lang="en-US" sz="2500" dirty="0"/>
              <a:t> è </a:t>
            </a:r>
            <a:r>
              <a:rPr lang="en-US" sz="2500" dirty="0" err="1"/>
              <a:t>addestrato</a:t>
            </a:r>
            <a:r>
              <a:rPr lang="en-US" sz="2500" dirty="0"/>
              <a:t> </a:t>
            </a:r>
            <a:r>
              <a:rPr lang="en-US" sz="2500" dirty="0" err="1"/>
              <a:t>su</a:t>
            </a:r>
            <a:r>
              <a:rPr lang="en-US" sz="2500" dirty="0"/>
              <a:t> un </a:t>
            </a:r>
            <a:r>
              <a:rPr lang="en-US" sz="2500" dirty="0" err="1"/>
              <a:t>sottoinsieme</a:t>
            </a:r>
            <a:r>
              <a:rPr lang="en-US" sz="2500" dirty="0"/>
              <a:t> </a:t>
            </a:r>
            <a:r>
              <a:rPr lang="en-US" sz="2500" dirty="0" err="1"/>
              <a:t>casuale</a:t>
            </a:r>
            <a:r>
              <a:rPr lang="en-US" sz="2500" dirty="0"/>
              <a:t> di </a:t>
            </a:r>
            <a:r>
              <a:rPr lang="en-US" sz="2500" dirty="0" err="1"/>
              <a:t>dati</a:t>
            </a:r>
            <a:r>
              <a:rPr lang="en-US" sz="2500" dirty="0"/>
              <a:t> (bootstrapping) e di feature.</a:t>
            </a:r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È </a:t>
            </a:r>
            <a:r>
              <a:rPr lang="en-US" sz="2500" dirty="0" err="1"/>
              <a:t>robusto</a:t>
            </a:r>
            <a:r>
              <a:rPr lang="en-US" sz="2500" dirty="0"/>
              <a:t> </a:t>
            </a:r>
            <a:r>
              <a:rPr lang="en-US" sz="2500" dirty="0" err="1"/>
              <a:t>all'overfitting</a:t>
            </a:r>
            <a:r>
              <a:rPr lang="en-US" sz="2500" dirty="0"/>
              <a:t> e </a:t>
            </a:r>
            <a:r>
              <a:rPr lang="en-US" sz="2500" dirty="0" err="1"/>
              <a:t>offre</a:t>
            </a:r>
            <a:r>
              <a:rPr lang="en-US" sz="2500" dirty="0"/>
              <a:t> </a:t>
            </a:r>
            <a:r>
              <a:rPr lang="en-US" sz="2500" dirty="0" err="1"/>
              <a:t>una</a:t>
            </a:r>
            <a:r>
              <a:rPr lang="en-US" sz="2500" dirty="0"/>
              <a:t> buona </a:t>
            </a:r>
            <a:r>
              <a:rPr lang="en-US" sz="2500" dirty="0" err="1"/>
              <a:t>stabilità</a:t>
            </a:r>
            <a:r>
              <a:rPr lang="en-US" sz="25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0"/>
            <a:ext cx="121857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166186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655" y="1153572"/>
            <a:ext cx="3199566" cy="446116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CNN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48435" y="2455479"/>
            <a:ext cx="4082370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6149" y="591344"/>
            <a:ext cx="6904693" cy="5585619"/>
          </a:xfrm>
        </p:spPr>
        <p:txBody>
          <a:bodyPr anchor="ctr">
            <a:normAutofit/>
          </a:bodyPr>
          <a:lstStyle/>
          <a:p>
            <a:pPr>
              <a:defRPr sz="1800"/>
            </a:pPr>
            <a:r>
              <a:rPr lang="it-IT" dirty="0"/>
              <a:t>L'architettura classica delle CNN include blocchi </a:t>
            </a:r>
            <a:r>
              <a:rPr lang="it-IT" dirty="0" err="1"/>
              <a:t>convoluzionali</a:t>
            </a:r>
            <a:r>
              <a:rPr lang="it-IT" dirty="0"/>
              <a:t> per l'estrazione delle feature, seguiti da strati completamente connessi (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) per la classificazione finale.</a:t>
            </a:r>
          </a:p>
          <a:p>
            <a:pPr>
              <a:defRPr sz="1800"/>
            </a:pPr>
            <a:r>
              <a:rPr lang="it-IT" dirty="0"/>
              <a:t>Modifica applicata: i classificatori standard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 sono stati sostituiti da una KAN per confrontare questa architettura con una CNN con MLP.</a:t>
            </a:r>
            <a:endParaRPr lang="it-IT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1183</Words>
  <Application>Microsoft Office PowerPoint</Application>
  <PresentationFormat>Personalizzato</PresentationFormat>
  <Paragraphs>105</Paragraphs>
  <Slides>19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Calibri</vt:lpstr>
      <vt:lpstr>Cambria Math</vt:lpstr>
      <vt:lpstr>Office Theme</vt:lpstr>
      <vt:lpstr>Valutazione Metodologica ed Applicativa di KAN, MLP, Random Forest e XGBoost con Tecniche di Ottimizzazione su differenti casi di studio</vt:lpstr>
      <vt:lpstr>Perché cercare alternative alle MLP?</vt:lpstr>
      <vt:lpstr>Cosa risolvono le KAN?</vt:lpstr>
      <vt:lpstr>Universal Approximation Theorem (UAT) – MLP</vt:lpstr>
      <vt:lpstr>Kolmogorov-Arnold Representation Theorem (KART) - KAN</vt:lpstr>
      <vt:lpstr>Motivazione della Scelta: Random Search</vt:lpstr>
      <vt:lpstr>Ottimizzazione del Numero di Iterazioni</vt:lpstr>
      <vt:lpstr>XGBoost &amp; Random Forest</vt:lpstr>
      <vt:lpstr>CNN</vt:lpstr>
      <vt:lpstr>Studio di Ablazione con Pruning Post-Training</vt:lpstr>
      <vt:lpstr>Caso 1 — Regressione su emissioni auto</vt:lpstr>
      <vt:lpstr>Caso 1 — Valutazione dei Modelli</vt:lpstr>
      <vt:lpstr>Caso 1 — Studio di Ablazione</vt:lpstr>
      <vt:lpstr>Caso 2 — Classificazione PM2.5 (serie temporali)</vt:lpstr>
      <vt:lpstr>Caso 2 — Valutazione dei Modelli</vt:lpstr>
      <vt:lpstr>Caso 2 — Studio di Ablazione</vt:lpstr>
      <vt:lpstr>Caso 3 — Classificazione fasce d'età (immagini)</vt:lpstr>
      <vt:lpstr>Caso 3 — Valutazione dei Modelli</vt:lpstr>
      <vt:lpstr>Conclusioni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Martin Tomassi - martin.tomassi@studio.unibo.it</cp:lastModifiedBy>
  <cp:revision>10</cp:revision>
  <dcterms:created xsi:type="dcterms:W3CDTF">2013-01-27T09:14:16Z</dcterms:created>
  <dcterms:modified xsi:type="dcterms:W3CDTF">2025-09-21T17:16:24Z</dcterms:modified>
  <cp:category/>
</cp:coreProperties>
</file>